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58" r:id="rId4"/>
    <p:sldId id="298" r:id="rId5"/>
    <p:sldId id="299" r:id="rId6"/>
    <p:sldId id="293" r:id="rId7"/>
    <p:sldId id="300" r:id="rId8"/>
    <p:sldId id="305" r:id="rId9"/>
    <p:sldId id="301" r:id="rId10"/>
    <p:sldId id="302" r:id="rId11"/>
    <p:sldId id="303" r:id="rId12"/>
    <p:sldId id="304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94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96" r:id="rId44"/>
    <p:sldId id="297" r:id="rId45"/>
    <p:sldId id="288" r:id="rId46"/>
    <p:sldId id="289" r:id="rId47"/>
    <p:sldId id="290" r:id="rId48"/>
    <p:sldId id="291" r:id="rId49"/>
    <p:sldId id="292" r:id="rId5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>
        <p:scale>
          <a:sx n="118" d="100"/>
          <a:sy n="118" d="100"/>
        </p:scale>
        <p:origin x="-14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Relationship Id="rId9" Type="http://schemas.openxmlformats.org/officeDocument/2006/relationships/image" Target="../media/image9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E19D1-E9BE-4776-8D79-DB1E5D9EC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688E-3FB7-4DAE-B8D0-4330D0877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B4D0-84C9-4355-9835-F8B0B92CE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F1771-8CA0-47AE-B1D5-DD0739E3B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33A8-3F92-4B61-82F5-6142A83DECB4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1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1.wmf"/><Relationship Id="rId3" Type="http://schemas.openxmlformats.org/officeDocument/2006/relationships/image" Target="../media/image34.pn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38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4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6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5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58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8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4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94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93.wmf"/><Relationship Id="rId20" Type="http://schemas.openxmlformats.org/officeDocument/2006/relationships/image" Target="../media/image95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90.wmf"/><Relationship Id="rId19" Type="http://schemas.openxmlformats.org/officeDocument/2006/relationships/oleObject" Target="../embeddings/oleObject73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92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00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mm.nasa.gov/resources/glossary#Ku-band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bserwator.imgw.pl/modernizacja-sieci-polrad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Metody teledetekcyjne w badaniach atmosfery</a:t>
            </a:r>
            <a:r>
              <a:rPr lang="pl-PL" sz="4000" dirty="0" smtClean="0"/>
              <a:t>.</a:t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smtClean="0">
                <a:solidFill>
                  <a:srgbClr val="0000FF"/>
                </a:solidFill>
              </a:rPr>
              <a:t>Wykład 8. </a:t>
            </a:r>
            <a:r>
              <a:rPr lang="pl-PL" sz="4000" dirty="0" smtClean="0">
                <a:solidFill>
                  <a:srgbClr val="0000FF"/>
                </a:solidFill>
              </a:rPr>
              <a:t/>
            </a:r>
            <a:br>
              <a:rPr lang="pl-PL" sz="4000" dirty="0" smtClean="0">
                <a:solidFill>
                  <a:srgbClr val="0000FF"/>
                </a:solidFill>
              </a:rPr>
            </a:br>
            <a:r>
              <a:rPr lang="pl-PL" sz="4000" dirty="0" smtClean="0">
                <a:solidFill>
                  <a:srgbClr val="0000FF"/>
                </a:solidFill>
              </a:rPr>
              <a:t>Radary opadowe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/>
              <a:t>Krzysztof Markowicz</a:t>
            </a:r>
          </a:p>
          <a:p>
            <a:r>
              <a:rPr lang="pl-PL" b="1" smtClean="0"/>
              <a:t>kmark@igf.fuw.edu.pl</a:t>
            </a:r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64896" cy="587152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Radar o bardzo wysokiej rozdzielczości przestrzennej</a:t>
            </a:r>
            <a:endParaRPr lang="en-US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23528" y="764704"/>
            <a:ext cx="8640960" cy="12961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</a:t>
            </a:r>
            <a:r>
              <a:rPr lang="en-US" sz="2400" dirty="0"/>
              <a:t> MW, dual-polarization, C-band, Pulsed Doppler Mid-Course Radar (MCR) operated in the Cape Canaveral region of Florida by the US Navy.</a:t>
            </a:r>
          </a:p>
        </p:txBody>
      </p:sp>
      <p:sp>
        <p:nvSpPr>
          <p:cNvPr id="63490" name="AutoShape 2" descr="https://www.ncbi.nlm.nih.gov/corecgi/tileshop/tileshop.fcgi?p=PMC3&amp;id=367449&amp;s=35&amp;r=2&amp;c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24607"/>
            <a:ext cx="66960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" y="2420888"/>
            <a:ext cx="28590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131840" y="6165304"/>
            <a:ext cx="3810000" cy="462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Schmidt et a., 2013</a:t>
            </a:r>
            <a:endParaRPr lang="en-US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180784" cy="549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043608" y="116632"/>
            <a:ext cx="7772400" cy="587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Ślady pojedynczych kropel deszczu na radarze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Fizyka radarów meteorologicznych</a:t>
            </a:r>
            <a:endParaRPr lang="en-US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918648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7238242" cy="410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94E997-E074-487F-8E2A-39820D926ABA}" type="slidenum">
              <a:rPr lang="en-US"/>
              <a:pPr/>
              <a:t>13</a:t>
            </a:fld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633412"/>
          </a:xfrm>
        </p:spPr>
        <p:txBody>
          <a:bodyPr/>
          <a:lstStyle/>
          <a:p>
            <a:r>
              <a:rPr lang="pl-PL" sz="3200" b="1" dirty="0" smtClean="0"/>
              <a:t>Charakterystyka kątowa anteny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042988" y="1773238"/>
          <a:ext cx="2516187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Równanie" r:id="rId3" imgW="1206360" imgH="444240" progId="Equation.3">
                  <p:embed/>
                </p:oleObj>
              </mc:Choice>
              <mc:Fallback>
                <p:oleObj name="Równanie" r:id="rId3" imgW="120636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73238"/>
                        <a:ext cx="2516187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250825" y="1196975"/>
            <a:ext cx="496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Wzmocnienie anteny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G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0" y="2708920"/>
            <a:ext cx="52562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pl-PL" sz="2400" dirty="0">
                <a:latin typeface="Arial" charset="0"/>
              </a:rPr>
              <a:t> </a:t>
            </a:r>
            <a:r>
              <a:rPr lang="pl-PL" sz="2400" dirty="0" err="1">
                <a:latin typeface="Arial" charset="0"/>
              </a:rPr>
              <a:t>radiancja</a:t>
            </a:r>
            <a:r>
              <a:rPr lang="pl-PL" sz="2400" dirty="0">
                <a:latin typeface="Arial" charset="0"/>
              </a:rPr>
              <a:t> w kierunku </a:t>
            </a:r>
            <a:r>
              <a:rPr lang="pl-PL" sz="2400" dirty="0" smtClean="0">
                <a:latin typeface="Arial" charset="0"/>
              </a:rPr>
              <a:t>maksymalnej </a:t>
            </a:r>
            <a:r>
              <a:rPr lang="pl-PL" sz="2400" dirty="0">
                <a:latin typeface="Arial" charset="0"/>
              </a:rPr>
              <a:t>emisji,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energia emitowane przez antenę.</a:t>
            </a:r>
          </a:p>
        </p:txBody>
      </p:sp>
      <p:pic>
        <p:nvPicPr>
          <p:cNvPr id="1032" name="Picture 6" descr="2D gain fun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48263" y="1125538"/>
            <a:ext cx="3783012" cy="4525962"/>
          </a:xfrm>
          <a:noFill/>
        </p:spPr>
      </p:pic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250825" y="4437063"/>
            <a:ext cx="4537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Wartość energii powracającej do detektora często zapisuje się w [</a:t>
            </a:r>
            <a:r>
              <a:rPr lang="pl-PL" sz="2400" dirty="0" err="1">
                <a:latin typeface="Arial" charset="0"/>
              </a:rPr>
              <a:t>dB</a:t>
            </a:r>
            <a:r>
              <a:rPr lang="pl-PL" sz="2400" dirty="0">
                <a:latin typeface="Arial" charset="0"/>
              </a:rPr>
              <a:t>]</a:t>
            </a:r>
          </a:p>
        </p:txBody>
      </p:sp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1403350" y="5516563"/>
          <a:ext cx="23844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Równanie" r:id="rId6" imgW="1079280" imgH="431640" progId="Equation.3">
                  <p:embed/>
                </p:oleObj>
              </mc:Choice>
              <mc:Fallback>
                <p:oleObj name="Równanie" r:id="rId6" imgW="107928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516563"/>
                        <a:ext cx="2384425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9E8458-C88C-446A-9D63-E08C07CB9032}" type="slidenum">
              <a:rPr lang="en-US"/>
              <a:pPr/>
              <a:t>14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471238"/>
              </p:ext>
            </p:extLst>
          </p:nvPr>
        </p:nvGraphicFramePr>
        <p:xfrm>
          <a:off x="2944813" y="457200"/>
          <a:ext cx="17684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Równanie" r:id="rId3" imgW="685800" imgH="393480" progId="Equation.3">
                  <p:embed/>
                </p:oleObj>
              </mc:Choice>
              <mc:Fallback>
                <p:oleObj name="Równanie" r:id="rId3" imgW="6858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457200"/>
                        <a:ext cx="1768475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79512" y="2132013"/>
            <a:ext cx="8440613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sz="2400" dirty="0">
                <a:latin typeface="Arial" charset="0"/>
              </a:rPr>
              <a:t>Typowe wartość</a:t>
            </a:r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wzmocnienie</a:t>
            </a:r>
            <a:r>
              <a:rPr lang="en-US" sz="2400" dirty="0">
                <a:latin typeface="Arial" charset="0"/>
              </a:rPr>
              <a:t> = 10,000 (40 db)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energia emitowana</a:t>
            </a:r>
            <a:r>
              <a:rPr lang="en-US" sz="2400" dirty="0">
                <a:latin typeface="Arial" charset="0"/>
              </a:rPr>
              <a:t> = 100,000 Watts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t</a:t>
            </a:r>
            <a:r>
              <a:rPr lang="en-US" sz="2400" dirty="0" err="1">
                <a:latin typeface="Arial" charset="0"/>
              </a:rPr>
              <a:t>arget</a:t>
            </a:r>
            <a:r>
              <a:rPr lang="en-US" sz="2400" dirty="0"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odległy o</a:t>
            </a:r>
            <a:r>
              <a:rPr lang="en-US" sz="2400" dirty="0">
                <a:latin typeface="Arial" charset="0"/>
              </a:rPr>
              <a:t> 100 km 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gęstość strumienia energii</a:t>
            </a:r>
            <a:r>
              <a:rPr lang="en-US" sz="2400" dirty="0">
                <a:latin typeface="Arial" charset="0"/>
              </a:rPr>
              <a:t> = 8 x 10</a:t>
            </a:r>
            <a:r>
              <a:rPr lang="en-US" sz="2400" baseline="30000" dirty="0">
                <a:latin typeface="Arial" charset="0"/>
              </a:rPr>
              <a:t>-3</a:t>
            </a:r>
            <a:r>
              <a:rPr lang="en-US" sz="2400" dirty="0">
                <a:latin typeface="Arial" charset="0"/>
              </a:rPr>
              <a:t> Watts/m</a:t>
            </a:r>
            <a:r>
              <a:rPr lang="en-US" sz="2400" baseline="30000" dirty="0">
                <a:latin typeface="Arial" charset="0"/>
              </a:rPr>
              <a:t>2</a:t>
            </a:r>
            <a:endParaRPr lang="pl-PL" sz="2400" baseline="30000" dirty="0">
              <a:latin typeface="Arial" charset="0"/>
            </a:endParaRPr>
          </a:p>
          <a:p>
            <a:pPr eaLnBrk="1" hangingPunct="1"/>
            <a:r>
              <a:rPr lang="pl-PL" sz="2400" dirty="0">
                <a:latin typeface="Arial" charset="0"/>
              </a:rPr>
              <a:t>	Apertura radaru</a:t>
            </a:r>
            <a:r>
              <a:rPr lang="en-US" sz="2400" dirty="0">
                <a:latin typeface="Arial" charset="0"/>
              </a:rPr>
              <a:t> = 1 m</a:t>
            </a:r>
            <a:r>
              <a:rPr lang="pl-PL" sz="2400" baseline="30000" dirty="0">
                <a:latin typeface="Arial" charset="0"/>
              </a:rPr>
              <a:t>2</a:t>
            </a:r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gęstość strumienia energii powracającej do anteny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	6.3 x 10</a:t>
            </a:r>
            <a:r>
              <a:rPr lang="pl-PL" sz="2400" baseline="30000" dirty="0">
                <a:latin typeface="Arial" charset="0"/>
              </a:rPr>
              <a:t>-14</a:t>
            </a:r>
            <a:r>
              <a:rPr lang="en-US" sz="2400" dirty="0">
                <a:latin typeface="Arial" charset="0"/>
              </a:rPr>
              <a:t> Watts/m</a:t>
            </a:r>
            <a:r>
              <a:rPr lang="pl-PL" sz="2400" baseline="30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!!</a:t>
            </a:r>
          </a:p>
          <a:p>
            <a:pPr eaLnBrk="1" hangingPunct="1"/>
            <a:endParaRPr lang="pl-PL" baseline="30000" dirty="0">
              <a:latin typeface="Arial" charset="0"/>
            </a:endParaRPr>
          </a:p>
          <a:p>
            <a:pPr eaLnBrk="1" hangingPunct="1"/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DF540B-23E9-46F6-963A-26C5F4900A1F}" type="slidenum">
              <a:rPr lang="en-US"/>
              <a:pPr/>
              <a:t>15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Geometria radaru</a:t>
            </a:r>
          </a:p>
        </p:txBody>
      </p:sp>
      <p:pic>
        <p:nvPicPr>
          <p:cNvPr id="26628" name="Picture 3" descr="c3_radar_equ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73238"/>
            <a:ext cx="8675687" cy="393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44881D-E8A4-4EC3-9EBB-E65DDB486F43}" type="slidenum">
              <a:rPr lang="en-US"/>
              <a:pPr/>
              <a:t>16</a:t>
            </a:fld>
            <a:endParaRPr lang="en-US"/>
          </a:p>
        </p:txBody>
      </p:sp>
      <p:pic>
        <p:nvPicPr>
          <p:cNvPr id="3078" name="Picture 2" descr="c3_radar_equ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1438" y="3789363"/>
            <a:ext cx="5262562" cy="2384425"/>
          </a:xfrm>
          <a:noFill/>
        </p:spPr>
      </p:pic>
      <p:sp>
        <p:nvSpPr>
          <p:cNvPr id="3079" name="Text Box 3"/>
          <p:cNvSpPr txBox="1">
            <a:spLocks noChangeArrowheads="1"/>
          </p:cNvSpPr>
          <p:nvPr/>
        </p:nvSpPr>
        <p:spPr bwMode="auto">
          <a:xfrm>
            <a:off x="179388" y="0"/>
            <a:ext cx="8713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Kąt bryłowy definiujemy jako: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8313" y="549275"/>
          <a:ext cx="40386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Równanie" r:id="rId4" imgW="1688760" imgH="393480" progId="Equation.3">
                  <p:embed/>
                </p:oleObj>
              </mc:Choice>
              <mc:Fallback>
                <p:oleObj name="Równanie" r:id="rId4" imgW="16887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49275"/>
                        <a:ext cx="4038600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323850" y="1484313"/>
            <a:ext cx="828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jest szerokością połówkową anteny, HP- </a:t>
            </a:r>
            <a:r>
              <a:rPr lang="pl-PL" sz="2000" dirty="0" err="1">
                <a:latin typeface="Arial" charset="0"/>
              </a:rPr>
              <a:t>half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err="1">
                <a:latin typeface="Arial" charset="0"/>
              </a:rPr>
              <a:t>power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err="1">
                <a:latin typeface="Arial" charset="0"/>
              </a:rPr>
              <a:t>beam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err="1">
                <a:latin typeface="Arial" charset="0"/>
              </a:rPr>
              <a:t>width</a:t>
            </a:r>
            <a:endParaRPr lang="pl-PL" sz="2000" dirty="0">
              <a:latin typeface="Arial" charset="0"/>
            </a:endParaRPr>
          </a:p>
        </p:txBody>
      </p: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250825" y="2420938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Efektywna apertura </a:t>
            </a:r>
            <a:r>
              <a:rPr lang="pl-PL" sz="2000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sz="2000" baseline="-25000" dirty="0" err="1">
                <a:solidFill>
                  <a:schemeClr val="folHlink"/>
                </a:solidFill>
                <a:latin typeface="Arial" charset="0"/>
              </a:rPr>
              <a:t>e</a:t>
            </a:r>
            <a:endParaRPr lang="pl-PL" sz="2000" dirty="0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3640138" y="2133600"/>
          <a:ext cx="242887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Równanie" r:id="rId6" imgW="1015920" imgH="457200" progId="Equation.3">
                  <p:embed/>
                </p:oleObj>
              </mc:Choice>
              <mc:Fallback>
                <p:oleObj name="Równanie" r:id="rId6" imgW="101592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133600"/>
                        <a:ext cx="2428875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8"/>
          <p:cNvSpPr txBox="1">
            <a:spLocks noChangeArrowheads="1"/>
          </p:cNvSpPr>
          <p:nvPr/>
        </p:nvSpPr>
        <p:spPr bwMode="auto">
          <a:xfrm>
            <a:off x="179388" y="3429000"/>
            <a:ext cx="3816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Moc promieniowania padającego na cząstki lub molekuły powietrza</a:t>
            </a:r>
          </a:p>
        </p:txBody>
      </p:sp>
      <p:graphicFrame>
        <p:nvGraphicFramePr>
          <p:cNvPr id="3076" name="Object 9"/>
          <p:cNvGraphicFramePr>
            <a:graphicFrameLocks noChangeAspect="1"/>
          </p:cNvGraphicFramePr>
          <p:nvPr/>
        </p:nvGraphicFramePr>
        <p:xfrm>
          <a:off x="438150" y="4724400"/>
          <a:ext cx="197485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Równanie" r:id="rId8" imgW="825480" imgH="431640" progId="Equation.3">
                  <p:embed/>
                </p:oleObj>
              </mc:Choice>
              <mc:Fallback>
                <p:oleObj name="Równanie" r:id="rId8" imgW="82548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4724400"/>
                        <a:ext cx="1974850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6443663" y="2276475"/>
            <a:ext cx="2232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z teorii anten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1BB130-9CF9-482C-A5F1-8F89FFD8554D}" type="slidenum">
              <a:rPr lang="en-US"/>
              <a:pPr/>
              <a:t>17</a:t>
            </a:fld>
            <a:endParaRPr lang="en-US"/>
          </a:p>
        </p:txBody>
      </p:sp>
      <p:pic>
        <p:nvPicPr>
          <p:cNvPr id="27651" name="Picture 2" descr="horizontal sidelo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913" y="692150"/>
            <a:ext cx="45100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vertical sidelo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47625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CCEE2-C43A-4F12-AEC9-D7C4164FEF27}" type="slidenum">
              <a:rPr lang="en-US"/>
              <a:pPr/>
              <a:t>18</a:t>
            </a:fld>
            <a:endParaRPr lang="en-US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8218488" cy="7493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2800" dirty="0" smtClean="0"/>
              <a:t>	</a:t>
            </a:r>
            <a:r>
              <a:rPr lang="pl-PL" sz="2800" dirty="0" err="1" smtClean="0"/>
              <a:t>Radiancja</a:t>
            </a:r>
            <a:r>
              <a:rPr lang="pl-PL" sz="2800" dirty="0" smtClean="0"/>
              <a:t> promieniowania rozproszonego rejestrowanego przez detektor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23528" y="836712"/>
          <a:ext cx="18510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Równanie" r:id="rId3" imgW="749160" imgH="431640" progId="Equation.3">
                  <p:embed/>
                </p:oleObj>
              </mc:Choice>
              <mc:Fallback>
                <p:oleObj name="Równanie" r:id="rId3" imgW="7491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36712"/>
                        <a:ext cx="18510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250825" y="2060575"/>
            <a:ext cx="669766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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sz="2400" dirty="0">
                <a:latin typeface="Arial" charset="0"/>
                <a:sym typeface="Symbol" pitchFamily="18" charset="2"/>
              </a:rPr>
              <a:t> współczynnik rozpraszania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wstecznego.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Całkowita moc promieniowania rozproszonego na elemencie objętości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dV</a:t>
            </a:r>
            <a:endParaRPr lang="pl-PL" sz="2400" dirty="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pl-PL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758825" y="5183188"/>
          <a:ext cx="3011488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Równanie" r:id="rId5" imgW="1218960" imgH="469800" progId="Equation.3">
                  <p:embed/>
                </p:oleObj>
              </mc:Choice>
              <mc:Fallback>
                <p:oleObj name="Równanie" r:id="rId5" imgW="1218960" imgH="46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5183188"/>
                        <a:ext cx="3011488" cy="116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179388" y="458152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przypadku radaru  stacjonarnego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=R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=R</a:t>
            </a:r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468313" y="3500438"/>
          <a:ext cx="34512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Równanie" r:id="rId7" imgW="1396800" imgH="431640" progId="Equation.3">
                  <p:embed/>
                </p:oleObj>
              </mc:Choice>
              <mc:Fallback>
                <p:oleObj name="Równanie" r:id="rId7" imgW="139680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500438"/>
                        <a:ext cx="34512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32363" y="5445125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Równanie radaru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7370DF-9A54-493E-8398-4B781F5FFB95}" type="slidenum">
              <a:rPr lang="en-US"/>
              <a:pPr/>
              <a:t>19</a:t>
            </a:fld>
            <a:endParaRPr lang="en-US"/>
          </a:p>
        </p:txBody>
      </p:sp>
      <p:pic>
        <p:nvPicPr>
          <p:cNvPr id="5130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38825" y="0"/>
            <a:ext cx="3305175" cy="1990725"/>
          </a:xfrm>
          <a:noFill/>
        </p:spPr>
      </p:pic>
      <p:sp>
        <p:nvSpPr>
          <p:cNvPr id="5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0"/>
            <a:ext cx="6481763" cy="908050"/>
          </a:xfrm>
        </p:spPr>
        <p:txBody>
          <a:bodyPr/>
          <a:lstStyle/>
          <a:p>
            <a:r>
              <a:rPr lang="pl-PL" sz="2400" smtClean="0"/>
              <a:t>Niech </a:t>
            </a:r>
            <a:r>
              <a:rPr lang="pl-PL" sz="2400" smtClean="0">
                <a:solidFill>
                  <a:schemeClr val="folHlink"/>
                </a:solidFill>
              </a:rPr>
              <a:t>t</a:t>
            </a:r>
            <a:r>
              <a:rPr lang="pl-PL" sz="2400" baseline="-25000" smtClean="0">
                <a:solidFill>
                  <a:schemeClr val="folHlink"/>
                </a:solidFill>
              </a:rPr>
              <a:t>p</a:t>
            </a:r>
            <a:r>
              <a:rPr lang="pl-PL" sz="2400" smtClean="0"/>
              <a:t> będzie długością trwania impulsu falowego wówczas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288" y="4941888"/>
          <a:ext cx="3236392" cy="93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Równanie" r:id="rId4" imgW="1625400" imgH="469800" progId="Equation.3">
                  <p:embed/>
                </p:oleObj>
              </mc:Choice>
              <mc:Fallback>
                <p:oleObj name="Równanie" r:id="rId4" imgW="162540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941888"/>
                        <a:ext cx="3236392" cy="935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3348038" y="549275"/>
          <a:ext cx="12954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Równanie" r:id="rId6" imgW="774360" imgH="241200" progId="Equation.3">
                  <p:embed/>
                </p:oleObj>
              </mc:Choice>
              <mc:Fallback>
                <p:oleObj name="Równanie" r:id="rId6" imgW="7743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49275"/>
                        <a:ext cx="12954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441325" y="1381125"/>
          <a:ext cx="1970088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Równanie" r:id="rId8" imgW="1066680" imgH="393480" progId="Equation.3">
                  <p:embed/>
                </p:oleObj>
              </mc:Choice>
              <mc:Fallback>
                <p:oleObj name="Równanie" r:id="rId8" imgW="10666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381125"/>
                        <a:ext cx="1970088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7"/>
          <p:cNvGraphicFramePr>
            <a:graphicFrameLocks noChangeAspect="1"/>
          </p:cNvGraphicFramePr>
          <p:nvPr/>
        </p:nvGraphicFramePr>
        <p:xfrm>
          <a:off x="3563938" y="1412875"/>
          <a:ext cx="19446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Równanie" r:id="rId10" imgW="1041120" imgH="393480" progId="Equation.3">
                  <p:embed/>
                </p:oleObj>
              </mc:Choice>
              <mc:Fallback>
                <p:oleObj name="Równanie" r:id="rId10" imgW="104112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412875"/>
                        <a:ext cx="19446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8"/>
          <p:cNvGraphicFramePr>
            <a:graphicFrameLocks noChangeAspect="1"/>
          </p:cNvGraphicFramePr>
          <p:nvPr/>
        </p:nvGraphicFramePr>
        <p:xfrm>
          <a:off x="250825" y="2420938"/>
          <a:ext cx="249078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Równanie" r:id="rId12" imgW="1295280" imgH="393480" progId="Equation.3">
                  <p:embed/>
                </p:oleObj>
              </mc:Choice>
              <mc:Fallback>
                <p:oleObj name="Równanie" r:id="rId12" imgW="129528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420938"/>
                        <a:ext cx="2490788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9"/>
          <p:cNvSpPr txBox="1">
            <a:spLocks noChangeArrowheads="1"/>
          </p:cNvSpPr>
          <p:nvPr/>
        </p:nvSpPr>
        <p:spPr bwMode="auto">
          <a:xfrm>
            <a:off x="3276600" y="2636838"/>
            <a:ext cx="518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Rozdzielczość przestrzenna radaru</a:t>
            </a:r>
          </a:p>
        </p:txBody>
      </p:sp>
      <p:sp>
        <p:nvSpPr>
          <p:cNvPr id="5133" name="Text Box 10"/>
          <p:cNvSpPr txBox="1">
            <a:spLocks noChangeArrowheads="1"/>
          </p:cNvSpPr>
          <p:nvPr/>
        </p:nvSpPr>
        <p:spPr bwMode="auto">
          <a:xfrm>
            <a:off x="251520" y="3356992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Element </a:t>
            </a:r>
            <a:r>
              <a:rPr lang="pl-PL" sz="2400" dirty="0">
                <a:latin typeface="Arial" charset="0"/>
              </a:rPr>
              <a:t>objętości można wyrazić wzorem:</a:t>
            </a:r>
          </a:p>
        </p:txBody>
      </p:sp>
      <p:graphicFrame>
        <p:nvGraphicFramePr>
          <p:cNvPr id="5127" name="Object 11"/>
          <p:cNvGraphicFramePr>
            <a:graphicFrameLocks noChangeAspect="1"/>
          </p:cNvGraphicFramePr>
          <p:nvPr/>
        </p:nvGraphicFramePr>
        <p:xfrm>
          <a:off x="469900" y="4052888"/>
          <a:ext cx="31654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Równanie" r:id="rId14" imgW="1206360" imgH="228600" progId="Equation.3">
                  <p:embed/>
                </p:oleObj>
              </mc:Choice>
              <mc:Fallback>
                <p:oleObj name="Równanie" r:id="rId14" imgW="120636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4052888"/>
                        <a:ext cx="316547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Text Box 12"/>
          <p:cNvSpPr txBox="1">
            <a:spLocks noChangeArrowheads="1"/>
          </p:cNvSpPr>
          <p:nvPr/>
        </p:nvSpPr>
        <p:spPr bwMode="auto">
          <a:xfrm>
            <a:off x="3779838" y="5948363"/>
            <a:ext cx="99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>
                <a:latin typeface="Arial" charset="0"/>
              </a:rPr>
              <a:t>gdzie </a:t>
            </a:r>
          </a:p>
        </p:txBody>
      </p:sp>
      <p:graphicFrame>
        <p:nvGraphicFramePr>
          <p:cNvPr id="5128" name="Object 13"/>
          <p:cNvGraphicFramePr>
            <a:graphicFrameLocks noChangeAspect="1"/>
          </p:cNvGraphicFramePr>
          <p:nvPr/>
        </p:nvGraphicFramePr>
        <p:xfrm>
          <a:off x="5076825" y="5805264"/>
          <a:ext cx="3284584" cy="64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Równanie" r:id="rId16" imgW="1180800" imgH="279360" progId="Equation.3">
                  <p:embed/>
                </p:oleObj>
              </mc:Choice>
              <mc:Fallback>
                <p:oleObj name="Równanie" r:id="rId16" imgW="1180800" imgH="2793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805264"/>
                        <a:ext cx="3284584" cy="6479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Zakresy mikrofalowe</a:t>
            </a:r>
            <a:endParaRPr lang="en-US" sz="3200" b="1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7621659" cy="44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Łącznik prosty ze strzałką 6"/>
          <p:cNvCxnSpPr/>
          <p:nvPr/>
        </p:nvCxnSpPr>
        <p:spPr>
          <a:xfrm>
            <a:off x="8028384" y="1628800"/>
            <a:ext cx="0" cy="3600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 rot="16200000">
            <a:off x="7420962" y="317232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Tłumienie fali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1E4DAF-DC99-491F-89E9-EDE73C49D289}" type="slidenum">
              <a:rPr lang="en-US"/>
              <a:pPr/>
              <a:t>20</a:t>
            </a:fld>
            <a:endParaRPr lang="en-US"/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1655762"/>
          </a:xfrm>
        </p:spPr>
        <p:txBody>
          <a:bodyPr/>
          <a:lstStyle/>
          <a:p>
            <a:r>
              <a:rPr lang="pl-PL" sz="2400" smtClean="0"/>
              <a:t>Typowe radary meteorologiczne pracują na długości fali 10 cm lub 3.21 cm. Dlatego nawet dla kropel deszczu stosowanie teorii rozpraszania Rayleigha jest uzasadnione. W tym przypadku możemy zapisać: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6394450" y="1916113"/>
          <a:ext cx="213360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Równanie" r:id="rId3" imgW="1206360" imgH="507960" progId="Equation.3">
                  <p:embed/>
                </p:oleObj>
              </mc:Choice>
              <mc:Fallback>
                <p:oleObj name="Równanie" r:id="rId3" imgW="120636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1916113"/>
                        <a:ext cx="2133600" cy="96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476250" y="1916113"/>
          <a:ext cx="399415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Równanie" r:id="rId5" imgW="1955520" imgH="507960" progId="Equation.3">
                  <p:embed/>
                </p:oleObj>
              </mc:Choice>
              <mc:Fallback>
                <p:oleObj name="Równanie" r:id="rId5" imgW="195552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916113"/>
                        <a:ext cx="3994150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417513" y="3357563"/>
          <a:ext cx="27225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Równanie" r:id="rId7" imgW="1333440" imgH="419040" progId="Equation.3">
                  <p:embed/>
                </p:oleObj>
              </mc:Choice>
              <mc:Fallback>
                <p:oleObj name="Równanie" r:id="rId7" imgW="13334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3357563"/>
                        <a:ext cx="2722562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6"/>
          <p:cNvGraphicFramePr>
            <a:graphicFrameLocks noChangeAspect="1"/>
          </p:cNvGraphicFramePr>
          <p:nvPr/>
        </p:nvGraphicFramePr>
        <p:xfrm>
          <a:off x="5364163" y="3357563"/>
          <a:ext cx="15033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Równanie" r:id="rId9" imgW="736560" imgH="419040" progId="Equation.3">
                  <p:embed/>
                </p:oleObj>
              </mc:Choice>
              <mc:Fallback>
                <p:oleObj name="Równanie" r:id="rId9" imgW="73656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357563"/>
                        <a:ext cx="1503362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7"/>
          <p:cNvGraphicFramePr>
            <a:graphicFrameLocks noChangeAspect="1"/>
          </p:cNvGraphicFramePr>
          <p:nvPr/>
        </p:nvGraphicFramePr>
        <p:xfrm>
          <a:off x="430213" y="4652963"/>
          <a:ext cx="45910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Równanie" r:id="rId11" imgW="2247840" imgH="393480" progId="Equation.3">
                  <p:embed/>
                </p:oleObj>
              </mc:Choice>
              <mc:Fallback>
                <p:oleObj name="Równanie" r:id="rId11" imgW="22478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4652963"/>
                        <a:ext cx="4591050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75A7C9-995B-43E2-8906-D3DE18B64261}" type="slidenum">
              <a:rPr lang="en-US"/>
              <a:pPr/>
              <a:t>21</a:t>
            </a:fld>
            <a:endParaRPr lang="en-US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899592" y="188640"/>
            <a:ext cx="7776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sz="3200" dirty="0"/>
              <a:t>Przekrój czynny </a:t>
            </a:r>
            <a:r>
              <a:rPr lang="pl-PL" sz="3200" dirty="0" smtClean="0"/>
              <a:t>na rozpraszanie na obiektach sferycznych</a:t>
            </a:r>
            <a:endParaRPr lang="en-US" sz="3200" dirty="0"/>
          </a:p>
        </p:txBody>
      </p:sp>
      <p:pic>
        <p:nvPicPr>
          <p:cNvPr id="28676" name="Picture 3" descr="sphere cross section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58943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4648200" y="15240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590800" y="6096000"/>
            <a:ext cx="4210050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hlink"/>
                </a:solidFill>
              </a:rPr>
              <a:t>Rayleigh region: a &lt; </a:t>
            </a:r>
            <a:r>
              <a:rPr lang="en-US">
                <a:solidFill>
                  <a:schemeClr val="hlink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chemeClr val="hlink"/>
                </a:solidFill>
              </a:rPr>
              <a:t>/2 </a:t>
            </a:r>
            <a:r>
              <a:rPr lang="en-US">
                <a:solidFill>
                  <a:schemeClr val="hlink"/>
                </a:solidFill>
                <a:latin typeface="Symbol" pitchFamily="18" charset="2"/>
              </a:rPr>
              <a:t>p </a:t>
            </a:r>
            <a:r>
              <a:rPr lang="en-US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 </a:t>
            </a:r>
            <a:r>
              <a:rPr lang="en-US">
                <a:solidFill>
                  <a:schemeClr val="hlink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chemeClr val="hlink"/>
                </a:solidFill>
              </a:rPr>
              <a:t>/6</a:t>
            </a:r>
            <a:r>
              <a:rPr lang="en-US">
                <a:latin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10C260-A5E7-473A-BCFB-5EF3078855EC}" type="slidenum">
              <a:rPr lang="en-US"/>
              <a:pPr/>
              <a:t>22</a:t>
            </a:fld>
            <a:endParaRPr lang="en-US"/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0825" y="708025"/>
          <a:ext cx="496887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Równanie" r:id="rId3" imgW="2336760" imgH="444240" progId="Equation.3">
                  <p:embed/>
                </p:oleObj>
              </mc:Choice>
              <mc:Fallback>
                <p:oleObj name="Równanie" r:id="rId3" imgW="233676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708025"/>
                        <a:ext cx="4968875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3"/>
          <p:cNvSpPr txBox="1">
            <a:spLocks noChangeArrowheads="1"/>
          </p:cNvSpPr>
          <p:nvPr/>
        </p:nvSpPr>
        <p:spPr bwMode="auto">
          <a:xfrm>
            <a:off x="250825" y="0"/>
            <a:ext cx="871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Podstawiając do równania radaru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6764338" y="692150"/>
          <a:ext cx="179705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Równanie" r:id="rId5" imgW="863280" imgH="469800" progId="Equation.3">
                  <p:embed/>
                </p:oleObj>
              </mc:Choice>
              <mc:Fallback>
                <p:oleObj name="Równanie" r:id="rId5" imgW="8632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692150"/>
                        <a:ext cx="1797050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323850" y="1916113"/>
            <a:ext cx="835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gdzie wielkość Z jest odbiciowości</a:t>
            </a:r>
            <a:r>
              <a:rPr lang="en-US" sz="2400" dirty="0">
                <a:latin typeface="Arial" charset="0"/>
                <a:cs typeface="Arial" charset="0"/>
              </a:rPr>
              <a:t>ą</a:t>
            </a:r>
            <a:r>
              <a:rPr lang="pl-PL" sz="2400" dirty="0">
                <a:latin typeface="Arial" charset="0"/>
              </a:rPr>
              <a:t> i zdefiniowana jest jako:</a:t>
            </a:r>
          </a:p>
        </p:txBody>
      </p:sp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468313" y="2565400"/>
          <a:ext cx="22891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Równanie" r:id="rId7" imgW="1041120" imgH="279360" progId="Equation.3">
                  <p:embed/>
                </p:oleObj>
              </mc:Choice>
              <mc:Fallback>
                <p:oleObj name="Równanie" r:id="rId7" imgW="1041120" imgH="279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565400"/>
                        <a:ext cx="22891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323850" y="3357563"/>
            <a:ext cx="86407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</a:t>
            </a:r>
            <a:r>
              <a:rPr lang="pl-PL" sz="2400" dirty="0" smtClean="0">
                <a:latin typeface="Arial" charset="0"/>
              </a:rPr>
              <a:t>ogólnym przypadku musimy </a:t>
            </a:r>
            <a:r>
              <a:rPr lang="pl-PL" sz="2400" dirty="0">
                <a:latin typeface="Arial" charset="0"/>
              </a:rPr>
              <a:t>brać pod uwagę fakt, że wiązka promieniowania jest usuwana </a:t>
            </a:r>
            <a:r>
              <a:rPr lang="pl-PL" sz="2400" dirty="0" smtClean="0">
                <a:latin typeface="Arial" charset="0"/>
              </a:rPr>
              <a:t>wskutek absorpcji </a:t>
            </a:r>
            <a:r>
              <a:rPr lang="pl-PL" sz="2400" dirty="0">
                <a:latin typeface="Arial" charset="0"/>
              </a:rPr>
              <a:t>i </a:t>
            </a:r>
            <a:r>
              <a:rPr lang="pl-PL" sz="2400" dirty="0" smtClean="0">
                <a:latin typeface="Arial" charset="0"/>
              </a:rPr>
              <a:t>rozpraszania (ekstynkcji) co </a:t>
            </a:r>
            <a:r>
              <a:rPr lang="pl-PL" sz="2400" dirty="0">
                <a:latin typeface="Arial" charset="0"/>
              </a:rPr>
              <a:t>prowadzi do </a:t>
            </a:r>
            <a:r>
              <a:rPr lang="pl-PL" sz="2400" dirty="0" smtClean="0">
                <a:latin typeface="Arial" charset="0"/>
              </a:rPr>
              <a:t>bardziej ogólnego równania</a:t>
            </a:r>
            <a:r>
              <a:rPr lang="pl-PL" sz="2400" dirty="0">
                <a:latin typeface="Arial" charset="0"/>
              </a:rPr>
              <a:t>:</a:t>
            </a:r>
          </a:p>
        </p:txBody>
      </p:sp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1331640" y="4941168"/>
          <a:ext cx="441483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Równanie" r:id="rId9" imgW="2120760" imgH="507960" progId="Equation.3">
                  <p:embed/>
                </p:oleObj>
              </mc:Choice>
              <mc:Fallback>
                <p:oleObj name="Równanie" r:id="rId9" imgW="2120760" imgH="507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941168"/>
                        <a:ext cx="4414837" cy="105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B1053B-4B5B-4ABB-A152-B5E6A367923A}" type="slidenum">
              <a:rPr lang="en-US"/>
              <a:pPr/>
              <a:t>23</a:t>
            </a:fld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352928" cy="633413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Problem pomiaru natężenia opadu przy pomocy radaru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192" cy="2476500"/>
          </a:xfrm>
        </p:spPr>
        <p:txBody>
          <a:bodyPr/>
          <a:lstStyle/>
          <a:p>
            <a:r>
              <a:rPr lang="pl-PL" sz="2400" dirty="0" smtClean="0"/>
              <a:t>Nie wiemy jak związać mierzoną odbiciowość „</a:t>
            </a:r>
            <a:r>
              <a:rPr lang="pl-PL" sz="2400" dirty="0" smtClean="0">
                <a:solidFill>
                  <a:schemeClr val="folHlink"/>
                </a:solidFill>
              </a:rPr>
              <a:t>Z</a:t>
            </a:r>
            <a:r>
              <a:rPr lang="pl-PL" sz="2400" dirty="0" smtClean="0"/>
              <a:t>” </a:t>
            </a:r>
            <a:r>
              <a:rPr lang="pl-PL" sz="2400" dirty="0" err="1" smtClean="0"/>
              <a:t>z</a:t>
            </a:r>
            <a:r>
              <a:rPr lang="pl-PL" sz="2400" dirty="0" smtClean="0"/>
              <a:t> natężeniem opadu.</a:t>
            </a:r>
          </a:p>
          <a:p>
            <a:r>
              <a:rPr lang="pl-PL" sz="2400" dirty="0" smtClean="0"/>
              <a:t>Nie ma uniwersalnej teorii rozstrzygającą ten problem</a:t>
            </a:r>
          </a:p>
          <a:p>
            <a:r>
              <a:rPr lang="pl-PL" sz="2400" dirty="0" smtClean="0"/>
              <a:t>Istnieje wiele empirycznych wzorów wiążących obie wartości jednak s</a:t>
            </a:r>
            <a:r>
              <a:rPr lang="en-US" sz="2400" dirty="0" smtClean="0">
                <a:cs typeface="Arial" charset="0"/>
              </a:rPr>
              <a:t>ą</a:t>
            </a:r>
            <a:r>
              <a:rPr lang="pl-PL" sz="2400" dirty="0" smtClean="0"/>
              <a:t> one niedokładne (tzw. </a:t>
            </a:r>
            <a:r>
              <a:rPr lang="pl-PL" sz="2400" dirty="0" err="1" smtClean="0"/>
              <a:t>Z-R</a:t>
            </a:r>
            <a:r>
              <a:rPr lang="pl-PL" sz="2400" dirty="0" smtClean="0"/>
              <a:t> </a:t>
            </a:r>
            <a:r>
              <a:rPr lang="pl-PL" sz="2400" dirty="0" err="1" smtClean="0"/>
              <a:t>relation</a:t>
            </a:r>
            <a:r>
              <a:rPr lang="pl-PL" sz="2400" dirty="0" smtClean="0"/>
              <a:t>)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27088" y="3644900"/>
          <a:ext cx="23050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Równanie" r:id="rId3" imgW="787320" imgH="203040" progId="Equation.3">
                  <p:embed/>
                </p:oleObj>
              </mc:Choice>
              <mc:Fallback>
                <p:oleObj name="Równanie" r:id="rId3" imgW="7873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644900"/>
                        <a:ext cx="230505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900113" y="4508500"/>
          <a:ext cx="20447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Równanie" r:id="rId5" imgW="698400" imgH="203040" progId="Equation.3">
                  <p:embed/>
                </p:oleObj>
              </mc:Choice>
              <mc:Fallback>
                <p:oleObj name="Równanie" r:id="rId5" imgW="6984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508500"/>
                        <a:ext cx="20447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733425" y="5229225"/>
          <a:ext cx="237966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Równanie" r:id="rId7" imgW="812520" imgH="203040" progId="Equation.3">
                  <p:embed/>
                </p:oleObj>
              </mc:Choice>
              <mc:Fallback>
                <p:oleObj name="Równanie" r:id="rId7" imgW="81252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5229225"/>
                        <a:ext cx="2379663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4211638" y="3789363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chmur stratus</a:t>
            </a: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4140200" y="4581525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chmur orograficznych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4067175" y="530066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chmur dających opad śniegu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250825" y="6165850"/>
            <a:ext cx="691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Rr </a:t>
            </a:r>
            <a:r>
              <a:rPr lang="pl-PL">
                <a:latin typeface="Arial" charset="0"/>
              </a:rPr>
              <a:t>- natężenie opadu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9CD532-A6BD-4547-88F9-12C44A040E38}" type="slidenum">
              <a:rPr lang="en-US"/>
              <a:pPr/>
              <a:t>24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0"/>
            <a:ext cx="8229600" cy="129698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Rozkład wielkości kropel opadowych często opisywane jest przez rozkład </a:t>
            </a:r>
            <a:r>
              <a:rPr lang="pl-PL" sz="2400" dirty="0" err="1" smtClean="0"/>
              <a:t>Palmera-Marshala</a:t>
            </a:r>
            <a:r>
              <a:rPr lang="pl-PL" sz="2400" dirty="0" smtClean="0"/>
              <a:t> </a:t>
            </a:r>
            <a:r>
              <a:rPr lang="pl-PL" sz="2400" dirty="0" smtClean="0">
                <a:solidFill>
                  <a:schemeClr val="folHlink"/>
                </a:solidFill>
              </a:rPr>
              <a:t>n(D)</a:t>
            </a:r>
            <a:r>
              <a:rPr lang="pl-PL" sz="2400" dirty="0" smtClean="0"/>
              <a:t> , który ma 2 swobodne parametry: </a:t>
            </a:r>
            <a:r>
              <a:rPr lang="pl-PL" sz="2400" dirty="0" smtClean="0">
                <a:solidFill>
                  <a:schemeClr val="folHlink"/>
                </a:solidFill>
              </a:rPr>
              <a:t>N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o</a:t>
            </a:r>
            <a:r>
              <a:rPr lang="pl-PL" sz="2400" dirty="0" smtClean="0"/>
              <a:t> oraz </a:t>
            </a:r>
            <a:r>
              <a:rPr lang="pl-PL" sz="2400" dirty="0" smtClean="0">
                <a:solidFill>
                  <a:schemeClr val="folHlink"/>
                </a:solidFill>
                <a:sym typeface="Symbol" pitchFamily="18" charset="2"/>
              </a:rPr>
              <a:t>=1/D</a:t>
            </a:r>
            <a:r>
              <a:rPr lang="pl-PL" sz="2400" baseline="-25000" dirty="0" smtClean="0">
                <a:solidFill>
                  <a:schemeClr val="folHlink"/>
                </a:solidFill>
                <a:sym typeface="Symbol" pitchFamily="18" charset="2"/>
              </a:rPr>
              <a:t>o</a:t>
            </a:r>
            <a:endParaRPr lang="pl-PL" sz="2400" dirty="0" smtClean="0">
              <a:solidFill>
                <a:schemeClr val="folHlink"/>
              </a:solidFill>
              <a:sym typeface="Symbol" pitchFamily="18" charset="2"/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683568" y="1340768"/>
          <a:ext cx="216058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Równanie" r:id="rId3" imgW="927000" imgH="241200" progId="Equation.3">
                  <p:embed/>
                </p:oleObj>
              </mc:Choice>
              <mc:Fallback>
                <p:oleObj name="Równanie" r:id="rId3" imgW="9270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340768"/>
                        <a:ext cx="2160587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539750" y="2060575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Odbiciowość w tym przypadku wyraża się wzorem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684213" y="2565400"/>
          <a:ext cx="33512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Równanie" r:id="rId5" imgW="1815840" imgH="482400" progId="Equation.3">
                  <p:embed/>
                </p:oleObj>
              </mc:Choice>
              <mc:Fallback>
                <p:oleObj name="Równanie" r:id="rId5" imgW="181584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565400"/>
                        <a:ext cx="3351212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539750" y="357346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Natężenie opadu definiujemy jako:</a:t>
            </a:r>
          </a:p>
        </p:txBody>
      </p:sp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684213" y="4005263"/>
          <a:ext cx="31781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Równanie" r:id="rId7" imgW="1663560" imgH="482400" progId="Equation.3">
                  <p:embed/>
                </p:oleObj>
              </mc:Choice>
              <mc:Fallback>
                <p:oleObj name="Równanie" r:id="rId7" imgW="166356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005263"/>
                        <a:ext cx="3178175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468313" y="52292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m(D)</a:t>
            </a:r>
            <a:r>
              <a:rPr lang="pl-PL" sz="2400" dirty="0">
                <a:latin typeface="Arial" charset="0"/>
              </a:rPr>
              <a:t> rozkład masy, zaś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v(D)</a:t>
            </a:r>
            <a:r>
              <a:rPr lang="pl-PL" sz="2400" dirty="0">
                <a:latin typeface="Arial" charset="0"/>
              </a:rPr>
              <a:t> rozkład prędkości opadania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59DB26-4B57-4572-9D5F-9ECD1B60F784}" type="slidenum">
              <a:rPr lang="en-US"/>
              <a:pPr/>
              <a:t>25</a:t>
            </a:fld>
            <a:endParaRPr lang="en-US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496300" cy="647700"/>
          </a:xfrm>
        </p:spPr>
        <p:txBody>
          <a:bodyPr/>
          <a:lstStyle/>
          <a:p>
            <a:r>
              <a:rPr lang="pl-PL" sz="2800" smtClean="0"/>
              <a:t>Zakładając rozkład Palmera Marshala mamy:</a:t>
            </a:r>
          </a:p>
        </p:txBody>
      </p:sp>
      <p:graphicFrame>
        <p:nvGraphicFramePr>
          <p:cNvPr id="10242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184275" y="836613"/>
          <a:ext cx="31734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Równanie" r:id="rId3" imgW="1688760" imgH="482400" progId="Equation.3">
                  <p:embed/>
                </p:oleObj>
              </mc:Choice>
              <mc:Fallback>
                <p:oleObj name="Równanie" r:id="rId3" imgW="168876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836613"/>
                        <a:ext cx="3173413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3563938" y="1773238"/>
          <a:ext cx="15843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Równanie" r:id="rId5" imgW="723600" imgH="228600" progId="Equation.3">
                  <p:embed/>
                </p:oleObj>
              </mc:Choice>
              <mc:Fallback>
                <p:oleObj name="Równanie" r:id="rId5" imgW="7236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773238"/>
                        <a:ext cx="158432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395288" y="1773238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założyliśmy: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323850" y="2349500"/>
            <a:ext cx="77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Całkowanie prowadzi do </a:t>
            </a:r>
            <a:r>
              <a:rPr lang="pl-PL" dirty="0" smtClean="0">
                <a:latin typeface="Arial" charset="0"/>
              </a:rPr>
              <a:t>równania: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4139952" y="2348880"/>
          <a:ext cx="23637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Równanie" r:id="rId7" imgW="1257120" imgH="393480" progId="Equation.3">
                  <p:embed/>
                </p:oleObj>
              </mc:Choice>
              <mc:Fallback>
                <p:oleObj name="Równanie" r:id="rId7" imgW="125712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2348880"/>
                        <a:ext cx="2363787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95288" y="3141663"/>
            <a:ext cx="8208962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Problemy pomiarów radarowych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>
                <a:latin typeface="Arial" charset="0"/>
              </a:rPr>
              <a:t>Sztuczne echa – produkowane przez budynki, lasy, wzniesienia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 smtClean="0">
                <a:latin typeface="Arial" charset="0"/>
              </a:rPr>
              <a:t>Kąt </a:t>
            </a:r>
            <a:r>
              <a:rPr lang="pl-PL" dirty="0">
                <a:latin typeface="Arial" charset="0"/>
              </a:rPr>
              <a:t>podniesienia rośnie z odległością od radaru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>
                <a:latin typeface="Arial" charset="0"/>
              </a:rPr>
              <a:t>Rozpraszanie </a:t>
            </a:r>
            <a:r>
              <a:rPr lang="pl-PL" dirty="0" err="1">
                <a:latin typeface="Arial" charset="0"/>
              </a:rPr>
              <a:t>Bragga</a:t>
            </a:r>
            <a:r>
              <a:rPr lang="pl-PL" dirty="0">
                <a:latin typeface="Arial" charset="0"/>
              </a:rPr>
              <a:t> na fluktuacjach gęstości powietrza (fluktuacjach współczynnika refrakcji)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8C063D-EC17-4F76-9B13-714B9389423E}" type="slidenum">
              <a:rPr lang="en-US"/>
              <a:pPr/>
              <a:t>26</a:t>
            </a:fld>
            <a:endParaRPr lang="en-US"/>
          </a:p>
        </p:txBody>
      </p:sp>
      <p:graphicFrame>
        <p:nvGraphicFramePr>
          <p:cNvPr id="1126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67544" y="980728"/>
          <a:ext cx="43402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Równanie" r:id="rId3" imgW="2247840" imgH="507960" progId="Equation.3">
                  <p:embed/>
                </p:oleObj>
              </mc:Choice>
              <mc:Fallback>
                <p:oleObj name="Równanie" r:id="rId3" imgW="224784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980728"/>
                        <a:ext cx="4340225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3"/>
          <p:cNvSpPr txBox="1">
            <a:spLocks noChangeArrowheads="1"/>
          </p:cNvSpPr>
          <p:nvPr/>
        </p:nvSpPr>
        <p:spPr bwMode="auto">
          <a:xfrm>
            <a:off x="250825" y="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>
                <a:latin typeface="Arial" charset="0"/>
              </a:rPr>
              <a:t>W równaniu radarowym zakłada się, </a:t>
            </a:r>
            <a:r>
              <a:rPr lang="pl-PL" dirty="0">
                <a:latin typeface="Arial" charset="0"/>
              </a:rPr>
              <a:t>że </a:t>
            </a:r>
            <a:r>
              <a:rPr lang="pl-PL" dirty="0" smtClean="0">
                <a:latin typeface="Arial" charset="0"/>
              </a:rPr>
              <a:t>promieniowanie pomiędzy hydrometeorami  </a:t>
            </a:r>
            <a:r>
              <a:rPr lang="pl-PL" dirty="0">
                <a:latin typeface="Arial" charset="0"/>
              </a:rPr>
              <a:t>a radarem </a:t>
            </a:r>
            <a:r>
              <a:rPr lang="pl-PL" dirty="0" smtClean="0">
                <a:latin typeface="Arial" charset="0"/>
              </a:rPr>
              <a:t>nie jest osłabiane. </a:t>
            </a:r>
            <a:r>
              <a:rPr lang="pl-PL" dirty="0">
                <a:latin typeface="Arial" charset="0"/>
              </a:rPr>
              <a:t>Po uwzględnieniu tego </a:t>
            </a:r>
            <a:r>
              <a:rPr lang="pl-PL" dirty="0" smtClean="0">
                <a:latin typeface="Arial" charset="0"/>
              </a:rPr>
              <a:t>faktu otrzymujemy </a:t>
            </a:r>
            <a:r>
              <a:rPr lang="pl-PL" dirty="0">
                <a:latin typeface="Arial" charset="0"/>
              </a:rPr>
              <a:t>równanie</a:t>
            </a:r>
          </a:p>
        </p:txBody>
      </p:sp>
      <p:sp>
        <p:nvSpPr>
          <p:cNvPr id="11272" name="Text Box 4"/>
          <p:cNvSpPr txBox="1">
            <a:spLocks noChangeArrowheads="1"/>
          </p:cNvSpPr>
          <p:nvPr/>
        </p:nvSpPr>
        <p:spPr bwMode="auto">
          <a:xfrm>
            <a:off x="179388" y="2060575"/>
            <a:ext cx="8281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Współczynnik ekstynkcji w przypadku radaru definiuje się często jako:</a:t>
            </a:r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395288" y="2924175"/>
          <a:ext cx="20351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Równanie" r:id="rId5" imgW="1054080" imgH="241200" progId="Equation.3">
                  <p:embed/>
                </p:oleObj>
              </mc:Choice>
              <mc:Fallback>
                <p:oleObj name="Równanie" r:id="rId5" imgW="10540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24175"/>
                        <a:ext cx="2035175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6"/>
          <p:cNvSpPr txBox="1">
            <a:spLocks noChangeArrowheads="1"/>
          </p:cNvSpPr>
          <p:nvPr/>
        </p:nvSpPr>
        <p:spPr bwMode="auto">
          <a:xfrm>
            <a:off x="323850" y="3429000"/>
            <a:ext cx="864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kropel deszczu ma postać</a:t>
            </a:r>
          </a:p>
        </p:txBody>
      </p:sp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5232400" y="3284538"/>
          <a:ext cx="318611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Równanie" r:id="rId7" imgW="1650960" imgH="419040" progId="Equation.3">
                  <p:embed/>
                </p:oleObj>
              </mc:Choice>
              <mc:Fallback>
                <p:oleObj name="Równanie" r:id="rId7" imgW="165096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284538"/>
                        <a:ext cx="3186113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323850" y="3933825"/>
            <a:ext cx="8424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 smtClean="0">
                <a:latin typeface="Arial" charset="0"/>
              </a:rPr>
              <a:t>„w” </a:t>
            </a:r>
            <a:r>
              <a:rPr lang="pl-PL" dirty="0">
                <a:latin typeface="Arial" charset="0"/>
              </a:rPr>
              <a:t>jest wodnością</a:t>
            </a:r>
          </a:p>
        </p:txBody>
      </p:sp>
      <p:graphicFrame>
        <p:nvGraphicFramePr>
          <p:cNvPr id="11269" name="Object 9"/>
          <p:cNvGraphicFramePr>
            <a:graphicFrameLocks noChangeAspect="1"/>
          </p:cNvGraphicFramePr>
          <p:nvPr/>
        </p:nvGraphicFramePr>
        <p:xfrm>
          <a:off x="468313" y="4508500"/>
          <a:ext cx="13731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Równanie" r:id="rId9" imgW="711000" imgH="241200" progId="Equation.3">
                  <p:embed/>
                </p:oleObj>
              </mc:Choice>
              <mc:Fallback>
                <p:oleObj name="Równanie" r:id="rId9" imgW="71100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508500"/>
                        <a:ext cx="137318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2160587" y="4581128"/>
            <a:ext cx="6983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baseline="-25000" dirty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=|k|</a:t>
            </a:r>
            <a:r>
              <a:rPr lang="pl-PL" baseline="-25000" dirty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zależy silnie od temperatury i długości fali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CE253D-D678-4CDE-8CE0-206C05DD19CF}" type="slidenum">
              <a:rPr lang="en-US"/>
              <a:pPr/>
              <a:t>27</a:t>
            </a:fld>
            <a:endParaRPr lang="en-US"/>
          </a:p>
        </p:txBody>
      </p:sp>
      <p:graphicFrame>
        <p:nvGraphicFramePr>
          <p:cNvPr id="384002" name="Group 2"/>
          <p:cNvGraphicFramePr>
            <a:graphicFrameLocks noGrp="1"/>
          </p:cNvGraphicFramePr>
          <p:nvPr>
            <p:ph/>
          </p:nvPr>
        </p:nvGraphicFramePr>
        <p:xfrm>
          <a:off x="251520" y="980728"/>
          <a:ext cx="8229600" cy="207264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Krople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=0.9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=1.8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=3.2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0.0858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T=-8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4029" name="Group 29"/>
          <p:cNvGraphicFramePr>
            <a:graphicFrameLocks noGrp="1"/>
          </p:cNvGraphicFramePr>
          <p:nvPr/>
        </p:nvGraphicFramePr>
        <p:xfrm>
          <a:off x="250825" y="3357563"/>
          <a:ext cx="7058025" cy="1554480"/>
        </p:xfrm>
        <a:graphic>
          <a:graphicData uri="http://schemas.openxmlformats.org/drawingml/2006/table">
            <a:tbl>
              <a:tblPr/>
              <a:tblGrid>
                <a:gridCol w="1765300"/>
                <a:gridCol w="1763713"/>
                <a:gridCol w="1765300"/>
                <a:gridCol w="176371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Kryształy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=0.9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=1.8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=3.2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T=-20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48" name="Text Box 51"/>
          <p:cNvSpPr txBox="1">
            <a:spLocks noChangeArrowheads="1"/>
          </p:cNvSpPr>
          <p:nvPr/>
        </p:nvSpPr>
        <p:spPr bwMode="auto">
          <a:xfrm>
            <a:off x="7524750" y="3860800"/>
            <a:ext cx="1619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3200">
                <a:latin typeface="Arial" charset="0"/>
              </a:rPr>
              <a:t>X10</a:t>
            </a:r>
            <a:r>
              <a:rPr lang="pl-PL" sz="3200" baseline="30000">
                <a:latin typeface="Arial" charset="0"/>
              </a:rPr>
              <a:t>-3</a:t>
            </a:r>
            <a:endParaRPr lang="pl-PL" sz="3200">
              <a:latin typeface="Arial" charset="0"/>
            </a:endParaRPr>
          </a:p>
        </p:txBody>
      </p:sp>
      <p:sp>
        <p:nvSpPr>
          <p:cNvPr id="29749" name="Text Box 52"/>
          <p:cNvSpPr txBox="1">
            <a:spLocks noChangeArrowheads="1"/>
          </p:cNvSpPr>
          <p:nvPr/>
        </p:nvSpPr>
        <p:spPr bwMode="auto">
          <a:xfrm>
            <a:off x="0" y="5229225"/>
            <a:ext cx="8604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>
                <a:latin typeface="Arial" charset="0"/>
                <a:sym typeface="Symbol" pitchFamily="18" charset="2"/>
              </a:rPr>
              <a:t> rzędu 10 cm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K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c</a:t>
            </a:r>
            <a:r>
              <a:rPr lang="pl-PL">
                <a:latin typeface="Arial" charset="0"/>
                <a:sym typeface="Symbol" pitchFamily="18" charset="2"/>
              </a:rPr>
              <a:t> jest zaniedbywalnie małe i może być pomijane.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79512" y="11663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Wartości parametru </a:t>
            </a:r>
            <a:r>
              <a:rPr lang="pl-PL" sz="3200" dirty="0" err="1" smtClean="0"/>
              <a:t>K</a:t>
            </a:r>
            <a:r>
              <a:rPr lang="pl-PL" sz="3200" baseline="-25000" dirty="0" err="1" smtClean="0"/>
              <a:t>c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90DC4E-9713-497C-BC53-2C1EAB79C45B}" type="slidenum">
              <a:rPr lang="en-US"/>
              <a:pPr/>
              <a:t>28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 b="1" dirty="0" smtClean="0"/>
              <a:t>Przykładowy obraz odbiciowości radarowej</a:t>
            </a:r>
          </a:p>
        </p:txBody>
      </p:sp>
      <p:pic>
        <p:nvPicPr>
          <p:cNvPr id="30724" name="Picture 3" descr="2004ivan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3638" y="1981200"/>
            <a:ext cx="4275137" cy="4114800"/>
          </a:xfrm>
          <a:noFill/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484438" y="5661025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800">
                <a:solidFill>
                  <a:schemeClr val="bg1"/>
                </a:solidFill>
                <a:latin typeface="Arial" charset="0"/>
              </a:rPr>
              <a:t>Hurricane Ivan</a:t>
            </a:r>
            <a:r>
              <a:rPr lang="pl-PL" sz="1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4D87C3-8DA6-4571-945F-DD17EDA0EEE7}" type="slidenum">
              <a:rPr lang="en-US"/>
              <a:pPr/>
              <a:t>29</a:t>
            </a:fld>
            <a:endParaRPr lang="en-US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Radary Typu DIAL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8218488" cy="965200"/>
          </a:xfrm>
        </p:spPr>
        <p:txBody>
          <a:bodyPr/>
          <a:lstStyle/>
          <a:p>
            <a:r>
              <a:rPr lang="pl-PL" sz="2400" dirty="0" smtClean="0"/>
              <a:t>Rozważmy 2 długości fali: krótszą </a:t>
            </a:r>
            <a:r>
              <a:rPr lang="pl-PL" sz="2400" dirty="0" smtClean="0">
                <a:solidFill>
                  <a:schemeClr val="folHlink"/>
                </a:solidFill>
              </a:rPr>
              <a:t>S</a:t>
            </a:r>
            <a:r>
              <a:rPr lang="pl-PL" sz="2400" dirty="0" smtClean="0"/>
              <a:t> oraz dłuższą </a:t>
            </a:r>
            <a:r>
              <a:rPr lang="pl-PL" sz="2400" dirty="0" smtClean="0">
                <a:solidFill>
                  <a:schemeClr val="folHlink"/>
                </a:solidFill>
              </a:rPr>
              <a:t>L,</a:t>
            </a:r>
            <a:r>
              <a:rPr lang="pl-PL" sz="2400" dirty="0" smtClean="0"/>
              <a:t> dla której zaniedbujemy osłabienie wiązki 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292760" y="1916833"/>
          <a:ext cx="4390740" cy="897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Równanie" r:id="rId3" imgW="2387520" imgH="507960" progId="Equation.3">
                  <p:embed/>
                </p:oleObj>
              </mc:Choice>
              <mc:Fallback>
                <p:oleObj name="Równanie" r:id="rId3" imgW="238752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760" y="1916833"/>
                        <a:ext cx="4390740" cy="8978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350838" y="1989138"/>
          <a:ext cx="19621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Równanie" r:id="rId5" imgW="1117440" imgH="469800" progId="Equation.3">
                  <p:embed/>
                </p:oleObj>
              </mc:Choice>
              <mc:Fallback>
                <p:oleObj name="Równanie" r:id="rId5" imgW="111744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1989138"/>
                        <a:ext cx="196215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23850" y="2781300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Biorąc równanie radarowe dla fali krótszej dla dwóch </a:t>
            </a:r>
            <a:r>
              <a:rPr lang="pl-PL" dirty="0" smtClean="0">
                <a:latin typeface="Arial" charset="0"/>
              </a:rPr>
              <a:t>różnych </a:t>
            </a:r>
            <a:r>
              <a:rPr lang="pl-PL" dirty="0">
                <a:latin typeface="Arial" charset="0"/>
              </a:rPr>
              <a:t>odległości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dirty="0">
                <a:latin typeface="Arial" charset="0"/>
              </a:rPr>
              <a:t> oraz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dirty="0">
                <a:latin typeface="Arial" charset="0"/>
              </a:rPr>
              <a:t> po podzieleniu stronami </a:t>
            </a:r>
            <a:r>
              <a:rPr lang="pl-PL" dirty="0" smtClean="0">
                <a:latin typeface="Arial" charset="0"/>
              </a:rPr>
              <a:t>otrzymujemy: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1229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766490"/>
              </p:ext>
            </p:extLst>
          </p:nvPr>
        </p:nvGraphicFramePr>
        <p:xfrm>
          <a:off x="373063" y="3622675"/>
          <a:ext cx="4310062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Równanie" r:id="rId7" imgW="2425680" imgH="533160" progId="Equation.3">
                  <p:embed/>
                </p:oleObj>
              </mc:Choice>
              <mc:Fallback>
                <p:oleObj name="Równanie" r:id="rId7" imgW="2425680" imgH="533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3622675"/>
                        <a:ext cx="4310062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8"/>
          <p:cNvSpPr txBox="1">
            <a:spLocks noChangeArrowheads="1"/>
          </p:cNvSpPr>
          <p:nvPr/>
        </p:nvSpPr>
        <p:spPr bwMode="auto">
          <a:xfrm>
            <a:off x="179388" y="4652963"/>
            <a:ext cx="8496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W </a:t>
            </a:r>
            <a:r>
              <a:rPr lang="pl-PL" dirty="0" smtClean="0">
                <a:latin typeface="Arial" charset="0"/>
              </a:rPr>
              <a:t>przypadku, </a:t>
            </a:r>
            <a:r>
              <a:rPr lang="pl-PL" dirty="0">
                <a:latin typeface="Arial" charset="0"/>
              </a:rPr>
              <a:t>gdy opad nie jest zbyt intensywny i krople niezbyt </a:t>
            </a:r>
            <a:r>
              <a:rPr lang="pl-PL" dirty="0" smtClean="0">
                <a:latin typeface="Arial" charset="0"/>
              </a:rPr>
              <a:t>duże, </a:t>
            </a:r>
            <a:r>
              <a:rPr lang="pl-PL" dirty="0">
                <a:latin typeface="Arial" charset="0"/>
              </a:rPr>
              <a:t>wówczas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Z=Z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dirty="0">
                <a:latin typeface="Arial" charset="0"/>
              </a:rPr>
              <a:t> i możemy wykorzystać drugie z równań (dla fali dłuższej)</a:t>
            </a:r>
          </a:p>
        </p:txBody>
      </p:sp>
      <p:graphicFrame>
        <p:nvGraphicFramePr>
          <p:cNvPr id="122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229704"/>
              </p:ext>
            </p:extLst>
          </p:nvPr>
        </p:nvGraphicFramePr>
        <p:xfrm>
          <a:off x="1266825" y="5721350"/>
          <a:ext cx="52451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Równanie" r:id="rId9" imgW="2869920" imgH="495000" progId="Equation.3">
                  <p:embed/>
                </p:oleObj>
              </mc:Choice>
              <mc:Fallback>
                <p:oleObj name="Równanie" r:id="rId9" imgW="2869920" imgH="495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5721350"/>
                        <a:ext cx="5245100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6146800" y="3644900"/>
          <a:ext cx="23241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Równanie" r:id="rId11" imgW="1307880" imgH="457200" progId="Equation.3">
                  <p:embed/>
                </p:oleObj>
              </mc:Choice>
              <mc:Fallback>
                <p:oleObj name="Równanie" r:id="rId11" imgW="130788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3644900"/>
                        <a:ext cx="2324100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771A7E-85A2-4F00-9F18-E7ECB518232D}" type="slidenum">
              <a:rPr lang="en-US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chemeClr val="folHlink"/>
                </a:solidFill>
              </a:rPr>
              <a:t>TRMM</a:t>
            </a:r>
            <a:r>
              <a:rPr lang="pl-PL" sz="3200" dirty="0" smtClean="0">
                <a:solidFill>
                  <a:schemeClr val="tx1"/>
                </a:solidFill>
              </a:rPr>
              <a:t> – pierwszy radar na orbicie (1997-2015)</a:t>
            </a:r>
            <a:br>
              <a:rPr lang="pl-PL" sz="3200" dirty="0" smtClean="0">
                <a:solidFill>
                  <a:schemeClr val="tx1"/>
                </a:solidFill>
              </a:rPr>
            </a:br>
            <a:endParaRPr lang="pl-PL" sz="3200" dirty="0" smtClean="0">
              <a:solidFill>
                <a:schemeClr val="tx1"/>
              </a:solidFill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569325" cy="1584325"/>
          </a:xfrm>
        </p:spPr>
        <p:txBody>
          <a:bodyPr/>
          <a:lstStyle/>
          <a:p>
            <a:r>
              <a:rPr lang="pl-PL" sz="2400" dirty="0" smtClean="0"/>
              <a:t>138 </a:t>
            </a:r>
            <a:r>
              <a:rPr lang="pl-PL" sz="2400" dirty="0" err="1" smtClean="0"/>
              <a:t>GHz</a:t>
            </a:r>
            <a:r>
              <a:rPr lang="pl-PL" sz="2400" dirty="0" smtClean="0"/>
              <a:t>, rozdzielczość pionowa 250m, 4.3 </a:t>
            </a:r>
            <a:r>
              <a:rPr lang="pl-PL" sz="2400" dirty="0" err="1" smtClean="0"/>
              <a:t>footprint</a:t>
            </a:r>
            <a:r>
              <a:rPr lang="pl-PL" sz="2400" dirty="0" smtClean="0"/>
              <a:t>, cross </a:t>
            </a:r>
            <a:r>
              <a:rPr lang="pl-PL" sz="2400" dirty="0" err="1" smtClean="0"/>
              <a:t>track</a:t>
            </a:r>
            <a:r>
              <a:rPr lang="pl-PL" sz="2400" dirty="0" smtClean="0"/>
              <a:t> </a:t>
            </a:r>
            <a:r>
              <a:rPr lang="pl-PL" sz="2400" dirty="0" err="1" smtClean="0"/>
              <a:t>scaning</a:t>
            </a:r>
            <a:r>
              <a:rPr lang="pl-PL" sz="2400" dirty="0" smtClean="0"/>
              <a:t>, długość impulsu 1.67 </a:t>
            </a:r>
            <a:r>
              <a:rPr lang="pl-PL" sz="2400" dirty="0" err="1" smtClean="0">
                <a:sym typeface="Symbol" pitchFamily="18" charset="2"/>
              </a:rPr>
              <a:t></a:t>
            </a:r>
            <a:r>
              <a:rPr lang="pl-PL" sz="2400" dirty="0" err="1" smtClean="0"/>
              <a:t>s</a:t>
            </a:r>
            <a:r>
              <a:rPr lang="pl-PL" sz="2400" dirty="0" smtClean="0"/>
              <a:t>.</a:t>
            </a:r>
          </a:p>
        </p:txBody>
      </p:sp>
      <p:pic>
        <p:nvPicPr>
          <p:cNvPr id="2560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2348880"/>
            <a:ext cx="6948487" cy="4244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DDC6CD-AAF3-4DEE-BD81-CC566B934C0C}" type="slidenum">
              <a:rPr lang="en-US"/>
              <a:pPr/>
              <a:t>30</a:t>
            </a:fld>
            <a:endParaRPr lang="en-US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147050" cy="749300"/>
          </a:xfrm>
        </p:spPr>
        <p:txBody>
          <a:bodyPr/>
          <a:lstStyle/>
          <a:p>
            <a:r>
              <a:rPr lang="pl-PL" sz="2800" smtClean="0"/>
              <a:t>Wykorzystując rozkład Palmera Marshala mamy</a:t>
            </a:r>
          </a:p>
        </p:txBody>
      </p:sp>
      <p:graphicFrame>
        <p:nvGraphicFramePr>
          <p:cNvPr id="13314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684213" y="765175"/>
          <a:ext cx="581183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Równanie" r:id="rId3" imgW="3035160" imgH="482400" progId="Equation.3">
                  <p:embed/>
                </p:oleObj>
              </mc:Choice>
              <mc:Fallback>
                <p:oleObj name="Równanie" r:id="rId3" imgW="303516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5175"/>
                        <a:ext cx="5811837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684213" y="1773238"/>
          <a:ext cx="47656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Równanie" r:id="rId5" imgW="2489040" imgH="482400" progId="Equation.3">
                  <p:embed/>
                </p:oleObj>
              </mc:Choice>
              <mc:Fallback>
                <p:oleObj name="Równanie" r:id="rId5" imgW="24890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73238"/>
                        <a:ext cx="476567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5364163" y="2781300"/>
          <a:ext cx="27717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Równanie" r:id="rId7" imgW="1447560" imgH="482400" progId="Equation.3">
                  <p:embed/>
                </p:oleObj>
              </mc:Choice>
              <mc:Fallback>
                <p:oleObj name="Równanie" r:id="rId7" imgW="144756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781300"/>
                        <a:ext cx="277177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539750" y="306863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wykorzystaliśmy wzór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539750" y="3933825"/>
            <a:ext cx="81359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Na podstawie powyższego wzoru możemy wyznaczyć </a:t>
            </a:r>
            <a:r>
              <a:rPr lang="pl-PL" dirty="0" smtClean="0">
                <a:latin typeface="Arial" charset="0"/>
              </a:rPr>
              <a:t>parametry rozkładu 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 err="1" smtClean="0">
                <a:latin typeface="Arial" charset="0"/>
              </a:rPr>
              <a:t>P-M</a:t>
            </a:r>
            <a:r>
              <a:rPr lang="pl-PL" dirty="0" smtClean="0">
                <a:latin typeface="Arial" charset="0"/>
              </a:rPr>
              <a:t>: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baseline="-25000" dirty="0" smtClean="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oraz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6310BC-73D3-49A3-93FB-4481CD3A9723}" type="slidenum">
              <a:rPr lang="en-US"/>
              <a:pPr/>
              <a:t>31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 smtClean="0"/>
              <a:t>Radary polaryzacyjne (DUAL </a:t>
            </a:r>
            <a:r>
              <a:rPr lang="pl-PL" sz="4000" b="1" dirty="0" err="1" smtClean="0"/>
              <a:t>polarization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method</a:t>
            </a:r>
            <a:r>
              <a:rPr lang="pl-PL" sz="4000" b="1" dirty="0" smtClean="0"/>
              <a:t>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/>
              <a:t>Rozpatrzmy krople deszczu spadające w nieruchomym powietrzu. </a:t>
            </a:r>
          </a:p>
          <a:p>
            <a:r>
              <a:rPr lang="pl-PL" sz="2400" dirty="0" smtClean="0"/>
              <a:t>Kropla nie jest sferyczna i ustawia się tak, że najdłuższa oś znajduje się w płaszczyźnie horyzontalnej.</a:t>
            </a:r>
          </a:p>
          <a:p>
            <a:r>
              <a:rPr lang="pl-PL" sz="2400" dirty="0" smtClean="0"/>
              <a:t>Amplituda fali rozproszonej równolegle do tej osi jest znacząco większa niż rozproszona prostopadle. </a:t>
            </a:r>
          </a:p>
          <a:p>
            <a:r>
              <a:rPr lang="pl-PL" sz="2400" dirty="0" smtClean="0"/>
              <a:t>W rezultacie moc promieniowania rozproszonego wstecznie o składowej polaryzacyjnej horyzontalnej jest większą od składowej pionowej</a:t>
            </a:r>
          </a:p>
          <a:p>
            <a:r>
              <a:rPr lang="pl-PL" sz="2400" dirty="0" smtClean="0"/>
              <a:t>Umożliwia to pomiar stosunku dłuższej do krótszej osi kropli a tym samym natężenie opadu.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Kształt kropli opadowych</a:t>
            </a:r>
            <a:endParaRPr lang="en-US" sz="3200" b="1" dirty="0"/>
          </a:p>
        </p:txBody>
      </p:sp>
      <p:pic>
        <p:nvPicPr>
          <p:cNvPr id="7" name="Symbol zastępczy zawartości 6" descr="2000px-Raindrops_size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652916" cy="4525963"/>
          </a:xfrm>
        </p:spPr>
      </p:pic>
      <p:sp>
        <p:nvSpPr>
          <p:cNvPr id="4" name="Prostokąt 3"/>
          <p:cNvSpPr/>
          <p:nvPr/>
        </p:nvSpPr>
        <p:spPr>
          <a:xfrm>
            <a:off x="0" y="6021288"/>
            <a:ext cx="6516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http://www.sailingissues.com/rain-teardrop-shaped.html</a:t>
            </a:r>
            <a:endParaRPr lang="en-US" dirty="0"/>
          </a:p>
        </p:txBody>
      </p:sp>
      <p:sp>
        <p:nvSpPr>
          <p:cNvPr id="22530" name="AutoShape 2" descr="Znalezione obrazy dla zapytania shape of the rain droplets"/>
          <p:cNvSpPr>
            <a:spLocks noChangeAspect="1" noChangeArrowheads="1"/>
          </p:cNvSpPr>
          <p:nvPr/>
        </p:nvSpPr>
        <p:spPr bwMode="auto">
          <a:xfrm>
            <a:off x="155575" y="-2819400"/>
            <a:ext cx="4752975" cy="588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Znalezione obrazy dla zapytania shape of the rain dropl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39689E-5409-4EA0-855D-768355576B53}" type="slidenum">
              <a:rPr lang="en-US"/>
              <a:pPr/>
              <a:t>33</a:t>
            </a:fld>
            <a:endParaRPr lang="en-US"/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292100" y="692150"/>
          <a:ext cx="2681288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Równanie" r:id="rId3" imgW="1054080" imgH="939600" progId="Equation.3">
                  <p:embed/>
                </p:oleObj>
              </mc:Choice>
              <mc:Fallback>
                <p:oleObj name="Równanie" r:id="rId3" imgW="1054080" imgH="93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692150"/>
                        <a:ext cx="2681288" cy="174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3131840" y="188640"/>
            <a:ext cx="57606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Wprowadzamy wektor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Stokesa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opisujący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stan polaryzacji promieniowania. Pierwszy indeks w pierwszych dwóch składowych odpowiada polaryzacji promieniowania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odbitego,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zaś drugi promieniowania emitowanego</a:t>
            </a:r>
          </a:p>
        </p:txBody>
      </p:sp>
      <p:sp>
        <p:nvSpPr>
          <p:cNvPr id="14344" name="Text Box 5"/>
          <p:cNvSpPr txBox="1">
            <a:spLocks noChangeArrowheads="1"/>
          </p:cNvSpPr>
          <p:nvPr/>
        </p:nvSpPr>
        <p:spPr bwMode="auto">
          <a:xfrm>
            <a:off x="323528" y="3717032"/>
            <a:ext cx="5905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Promieniowanie emitowane o składowej horyzontalnej ma postać:</a:t>
            </a:r>
          </a:p>
        </p:txBody>
      </p:sp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6228184" y="3140968"/>
          <a:ext cx="1974850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Równanie" r:id="rId5" imgW="863280" imgH="914400" progId="Equation.3">
                  <p:embed/>
                </p:oleObj>
              </mc:Choice>
              <mc:Fallback>
                <p:oleObj name="Równanie" r:id="rId5" imgW="863280" imgH="914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140968"/>
                        <a:ext cx="1974850" cy="152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323528" y="5157192"/>
            <a:ext cx="5905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Promieniowanie emitowane o składowej </a:t>
            </a:r>
            <a:r>
              <a:rPr lang="pl-PL" sz="2400" dirty="0" smtClean="0">
                <a:latin typeface="Arial" charset="0"/>
              </a:rPr>
              <a:t>pionowej </a:t>
            </a:r>
            <a:r>
              <a:rPr lang="pl-PL" sz="2400" dirty="0">
                <a:latin typeface="Arial" charset="0"/>
              </a:rPr>
              <a:t>ma postać:</a:t>
            </a:r>
          </a:p>
        </p:txBody>
      </p:sp>
      <p:graphicFrame>
        <p:nvGraphicFramePr>
          <p:cNvPr id="14340" name="Object 8"/>
          <p:cNvGraphicFramePr>
            <a:graphicFrameLocks noChangeAspect="1"/>
          </p:cNvGraphicFramePr>
          <p:nvPr/>
        </p:nvGraphicFramePr>
        <p:xfrm>
          <a:off x="6084168" y="4725144"/>
          <a:ext cx="1800225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Równanie" r:id="rId7" imgW="787320" imgH="914400" progId="Equation.3">
                  <p:embed/>
                </p:oleObj>
              </mc:Choice>
              <mc:Fallback>
                <p:oleObj name="Równanie" r:id="rId7" imgW="787320" imgH="914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725144"/>
                        <a:ext cx="1800225" cy="152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E6BC03-20B6-4B4E-8256-2DCD2F1A10BA}" type="slidenum">
              <a:rPr lang="en-US"/>
              <a:pPr/>
              <a:t>34</a:t>
            </a:fld>
            <a:endParaRPr lang="en-US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5040238" cy="1223962"/>
          </a:xfrm>
        </p:spPr>
        <p:txBody>
          <a:bodyPr/>
          <a:lstStyle/>
          <a:p>
            <a:r>
              <a:rPr lang="pl-PL" sz="2400" dirty="0" smtClean="0"/>
              <a:t>Macierz współczynnika rozproszenia wstecznego ma postać:</a:t>
            </a:r>
          </a:p>
        </p:txBody>
      </p:sp>
      <p:graphicFrame>
        <p:nvGraphicFramePr>
          <p:cNvPr id="15362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508625" y="0"/>
          <a:ext cx="363537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Równanie" r:id="rId3" imgW="1917360" imgH="939600" progId="Equation.3">
                  <p:embed/>
                </p:oleObj>
              </mc:Choice>
              <mc:Fallback>
                <p:oleObj name="Równanie" r:id="rId3" imgW="1917360" imgH="93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0"/>
                        <a:ext cx="3635375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554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Odbiciowość </a:t>
            </a:r>
            <a:r>
              <a:rPr lang="pl-PL" sz="2400" dirty="0">
                <a:latin typeface="Arial" charset="0"/>
              </a:rPr>
              <a:t>definiowana jest jako:</a:t>
            </a:r>
          </a:p>
        </p:txBody>
      </p:sp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550863" y="2492375"/>
          <a:ext cx="29162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Równanie" r:id="rId5" imgW="1726920" imgH="279360" progId="Equation.3">
                  <p:embed/>
                </p:oleObj>
              </mc:Choice>
              <mc:Fallback>
                <p:oleObj name="Równanie" r:id="rId5" imgW="172692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2492375"/>
                        <a:ext cx="2916237" cy="473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6"/>
          <p:cNvGraphicFramePr>
            <a:graphicFrameLocks noChangeAspect="1"/>
          </p:cNvGraphicFramePr>
          <p:nvPr/>
        </p:nvGraphicFramePr>
        <p:xfrm>
          <a:off x="3746500" y="2852936"/>
          <a:ext cx="423227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Równanie" r:id="rId7" imgW="2425680" imgH="482400" progId="Equation.3">
                  <p:embed/>
                </p:oleObj>
              </mc:Choice>
              <mc:Fallback>
                <p:oleObj name="Równanie" r:id="rId7" imgW="242568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2852936"/>
                        <a:ext cx="4232275" cy="842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179388" y="4076700"/>
            <a:ext cx="81375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Z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V,V</a:t>
            </a:r>
            <a:r>
              <a:rPr lang="pl-PL" sz="2400" dirty="0">
                <a:latin typeface="Arial" charset="0"/>
              </a:rPr>
              <a:t> 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Z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H/H</a:t>
            </a:r>
            <a:r>
              <a:rPr lang="pl-PL" sz="2400" dirty="0">
                <a:latin typeface="Arial" charset="0"/>
              </a:rPr>
              <a:t> s</a:t>
            </a:r>
            <a:r>
              <a:rPr lang="en-US" sz="2400" dirty="0">
                <a:latin typeface="Arial" charset="0"/>
                <a:cs typeface="Arial" charset="0"/>
              </a:rPr>
              <a:t>ą</a:t>
            </a:r>
            <a:r>
              <a:rPr lang="pl-PL" sz="2400" dirty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odbiciowościami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związanymi z odpowiednimi składowymi promieniowania,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dirty="0">
                <a:latin typeface="Arial" charset="0"/>
              </a:rPr>
              <a:t> 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H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s</a:t>
            </a:r>
            <a:r>
              <a:rPr lang="en-US" sz="2400" dirty="0">
                <a:latin typeface="Arial" charset="0"/>
                <a:cs typeface="Arial" charset="0"/>
              </a:rPr>
              <a:t>ą</a:t>
            </a:r>
            <a:r>
              <a:rPr lang="pl-PL" sz="2400" dirty="0">
                <a:latin typeface="Arial" charset="0"/>
              </a:rPr>
              <a:t> stałymi radarowymi.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Definiujemy wielkość</a:t>
            </a:r>
          </a:p>
        </p:txBody>
      </p:sp>
      <p:graphicFrame>
        <p:nvGraphicFramePr>
          <p:cNvPr id="15365" name="Object 8"/>
          <p:cNvGraphicFramePr>
            <a:graphicFrameLocks noChangeAspect="1"/>
          </p:cNvGraphicFramePr>
          <p:nvPr/>
        </p:nvGraphicFramePr>
        <p:xfrm>
          <a:off x="3203575" y="5661025"/>
          <a:ext cx="54356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name="Równanie" r:id="rId9" imgW="3111480" imgH="558720" progId="Equation.3">
                  <p:embed/>
                </p:oleObj>
              </mc:Choice>
              <mc:Fallback>
                <p:oleObj name="Równanie" r:id="rId9" imgW="3111480" imgH="558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661025"/>
                        <a:ext cx="5435600" cy="976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F27E90-9B95-44B9-974F-EC2844C311E7}" type="slidenum">
              <a:rPr lang="en-US"/>
              <a:pPr/>
              <a:t>35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8713787" cy="1439862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W obrębie chmury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jest dodatnie i największe dla dużych kropel (które 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ą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najbardziej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asferyczne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Dla gradu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jest bliskie zero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Zakładając rozkład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Palmera-Marshala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8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39552" y="1916832"/>
          <a:ext cx="65960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Równanie" r:id="rId3" imgW="3352680" imgH="558720" progId="Equation.3">
                  <p:embed/>
                </p:oleObj>
              </mc:Choice>
              <mc:Fallback>
                <p:oleObj name="Równanie" r:id="rId3" imgW="3352680" imgH="558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16832"/>
                        <a:ext cx="65960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323850" y="3500438"/>
            <a:ext cx="84248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Z równania </a:t>
            </a:r>
            <a:r>
              <a:rPr lang="pl-PL" sz="2000" dirty="0" smtClean="0">
                <a:latin typeface="Arial" charset="0"/>
              </a:rPr>
              <a:t>można </a:t>
            </a:r>
            <a:r>
              <a:rPr lang="pl-PL" sz="2000" dirty="0">
                <a:latin typeface="Arial" charset="0"/>
              </a:rPr>
              <a:t>wyznaczyć współczynnik 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</a:t>
            </a:r>
            <a:r>
              <a:rPr lang="pl-PL" sz="2000" dirty="0">
                <a:latin typeface="Arial" charset="0"/>
                <a:sym typeface="Symbol" pitchFamily="18" charset="2"/>
              </a:rPr>
              <a:t> a następnie z pomiaru np. </a:t>
            </a:r>
            <a:r>
              <a:rPr lang="pl-PL" sz="2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Z</a:t>
            </a:r>
            <a:r>
              <a:rPr lang="pl-PL" sz="20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H,H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</a:t>
            </a:r>
            <a:r>
              <a:rPr lang="pl-PL" sz="2000" dirty="0">
                <a:latin typeface="Arial" charset="0"/>
                <a:sym typeface="Symbol" pitchFamily="18" charset="2"/>
              </a:rPr>
              <a:t>koncentracje 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N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sz="2000" dirty="0">
                <a:latin typeface="Arial" charset="0"/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 dirty="0" smtClean="0">
                <a:latin typeface="Arial" charset="0"/>
                <a:sym typeface="Symbol" pitchFamily="18" charset="2"/>
              </a:rPr>
              <a:t>W dalszym kroku wyznacza </a:t>
            </a:r>
            <a:r>
              <a:rPr lang="pl-PL" sz="2000" dirty="0">
                <a:latin typeface="Arial" charset="0"/>
                <a:sym typeface="Symbol" pitchFamily="18" charset="2"/>
              </a:rPr>
              <a:t>się natężenie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opadu</a:t>
            </a:r>
            <a:endParaRPr lang="pl-PL" sz="2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AC181B-D1B8-4CCC-9B75-85675CC4CC0E}" type="slidenum">
              <a:rPr lang="en-US"/>
              <a:pPr/>
              <a:t>36</a:t>
            </a:fld>
            <a:endParaRPr lang="en-US"/>
          </a:p>
        </p:txBody>
      </p:sp>
      <p:graphicFrame>
        <p:nvGraphicFramePr>
          <p:cNvPr id="392228" name="Group 36"/>
          <p:cNvGraphicFramePr>
            <a:graphicFrameLocks noGrp="1"/>
          </p:cNvGraphicFramePr>
          <p:nvPr>
            <p:ph idx="1"/>
          </p:nvPr>
        </p:nvGraphicFramePr>
        <p:xfrm>
          <a:off x="395288" y="549275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Hydrometeory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pl-PL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DR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Deszcz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Mżawka, mgła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Suche płatki śniegu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Średni/Niski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Średni/Niski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Śnieg z deszczem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Mokry 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Zmienny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Suchy 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Średni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7EEDC3-C84A-41A5-B49B-D264FBAE1893}" type="slidenum">
              <a:rPr lang="en-US"/>
              <a:pPr/>
              <a:t>37</a:t>
            </a:fld>
            <a:endParaRPr lang="en-US"/>
          </a:p>
        </p:txBody>
      </p:sp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850900"/>
          </a:xfrm>
        </p:spPr>
        <p:txBody>
          <a:bodyPr/>
          <a:lstStyle/>
          <a:p>
            <a:r>
              <a:rPr lang="pl-PL" sz="3200" b="1" dirty="0" smtClean="0"/>
              <a:t>Radar Dopplerowski</a:t>
            </a:r>
          </a:p>
        </p:txBody>
      </p:sp>
      <p:sp>
        <p:nvSpPr>
          <p:cNvPr id="174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7772400" cy="1138238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Rozważmy detektor fali elektromagnetycznej poruszający się względem nadajnika z prędkością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 Częstotliwość rejestrowanej fali wynosi: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6300788" y="2492375"/>
          <a:ext cx="16557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Równanie" r:id="rId3" imgW="1079280" imgH="431640" progId="Equation.3">
                  <p:embed/>
                </p:oleObj>
              </mc:Choice>
              <mc:Fallback>
                <p:oleObj name="Równanie" r:id="rId3" imgW="10792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492375"/>
                        <a:ext cx="1655762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Text Box 5"/>
          <p:cNvSpPr txBox="1">
            <a:spLocks noChangeArrowheads="1"/>
          </p:cNvSpPr>
          <p:nvPr/>
        </p:nvSpPr>
        <p:spPr bwMode="auto">
          <a:xfrm>
            <a:off x="395288" y="3500438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przypadku, gdy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baseline="30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/c</a:t>
            </a:r>
            <a:r>
              <a:rPr lang="pl-PL" sz="2400" baseline="30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&lt;&lt;1</a:t>
            </a:r>
            <a:r>
              <a:rPr lang="pl-PL" sz="2400" dirty="0">
                <a:latin typeface="Arial" charset="0"/>
              </a:rPr>
              <a:t> mamy:</a:t>
            </a:r>
          </a:p>
        </p:txBody>
      </p:sp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6227763" y="3573463"/>
          <a:ext cx="15986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Równanie" r:id="rId5" imgW="901440" imgH="203040" progId="Equation.3">
                  <p:embed/>
                </p:oleObj>
              </mc:Choice>
              <mc:Fallback>
                <p:oleObj name="Równanie" r:id="rId5" imgW="90144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573463"/>
                        <a:ext cx="1598612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Text Box 7"/>
          <p:cNvSpPr txBox="1">
            <a:spLocks noChangeArrowheads="1"/>
          </p:cNvSpPr>
          <p:nvPr/>
        </p:nvSpPr>
        <p:spPr bwMode="auto">
          <a:xfrm>
            <a:off x="251520" y="4725144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Jeśli względny ruch nie jest na prostej łączącej detektor i nadajnik to </a:t>
            </a:r>
          </a:p>
        </p:txBody>
      </p:sp>
      <p:graphicFrame>
        <p:nvGraphicFramePr>
          <p:cNvPr id="17412" name="Object 8"/>
          <p:cNvGraphicFramePr>
            <a:graphicFrameLocks noChangeAspect="1"/>
          </p:cNvGraphicFramePr>
          <p:nvPr/>
        </p:nvGraphicFramePr>
        <p:xfrm>
          <a:off x="6229350" y="4279900"/>
          <a:ext cx="18113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Równanie" r:id="rId7" imgW="1180800" imgH="215640" progId="Equation.3">
                  <p:embed/>
                </p:oleObj>
              </mc:Choice>
              <mc:Fallback>
                <p:oleObj name="Równanie" r:id="rId7" imgW="118080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4279900"/>
                        <a:ext cx="181133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9"/>
          <p:cNvGraphicFramePr>
            <a:graphicFrameLocks noChangeAspect="1"/>
          </p:cNvGraphicFramePr>
          <p:nvPr/>
        </p:nvGraphicFramePr>
        <p:xfrm>
          <a:off x="2124075" y="5516563"/>
          <a:ext cx="25463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Równanie" r:id="rId9" imgW="1218960" imgH="203040" progId="Equation.3">
                  <p:embed/>
                </p:oleObj>
              </mc:Choice>
              <mc:Fallback>
                <p:oleObj name="Równanie" r:id="rId9" imgW="121896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516563"/>
                        <a:ext cx="25463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10"/>
          <p:cNvGraphicFramePr>
            <a:graphicFrameLocks noChangeAspect="1"/>
          </p:cNvGraphicFramePr>
          <p:nvPr/>
        </p:nvGraphicFramePr>
        <p:xfrm>
          <a:off x="2025650" y="6092825"/>
          <a:ext cx="29067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Równanie" r:id="rId11" imgW="1498320" imgH="215640" progId="Equation.3">
                  <p:embed/>
                </p:oleObj>
              </mc:Choice>
              <mc:Fallback>
                <p:oleObj name="Równanie" r:id="rId11" imgW="149832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6092825"/>
                        <a:ext cx="2906713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DB83EE-8066-4A50-9BF1-F3DD12F009B0}" type="slidenum">
              <a:rPr lang="en-US"/>
              <a:pPr/>
              <a:t>38</a:t>
            </a:fld>
            <a:endParaRPr lang="en-US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042988" y="333375"/>
            <a:ext cx="7024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2800" b="1"/>
              <a:t>Przykładowe wartości przesunięcia </a:t>
            </a:r>
            <a:r>
              <a:rPr lang="en-US" sz="2800" b="1"/>
              <a:t>Doppler</a:t>
            </a:r>
            <a:r>
              <a:rPr lang="pl-PL" sz="2800" b="1"/>
              <a:t>a</a:t>
            </a:r>
            <a:endParaRPr lang="en-US" sz="2800" b="1"/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886200" y="1371600"/>
            <a:ext cx="291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800" i="1"/>
              <a:t>Częstotliwość fali emitowanej</a:t>
            </a:r>
            <a:endParaRPr lang="en-US" sz="1800" i="1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3352800" y="1828800"/>
            <a:ext cx="355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X band             C band	S band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3260725" y="2247900"/>
            <a:ext cx="370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9.37 GHz	         5.62 GHz        3.0 GHz</a:t>
            </a: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124200" y="2667000"/>
            <a:ext cx="4114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pl-PL" sz="1800" i="1"/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1258888" y="2349500"/>
            <a:ext cx="187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800" i="1"/>
              <a:t>Prędkość radialna</a:t>
            </a:r>
            <a:endParaRPr lang="en-US" sz="1800" i="1"/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1981200" y="2971800"/>
            <a:ext cx="787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1 m/s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10 m/s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50 m/s</a:t>
            </a: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3429000" y="2895600"/>
            <a:ext cx="35179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62.5 Hz           37.5 Hz          20.0 Hz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625 Hz            375 Hz           200 Hz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3125 Hz         1876 Hz         1000 Hz</a:t>
            </a:r>
          </a:p>
        </p:txBody>
      </p:sp>
      <p:sp>
        <p:nvSpPr>
          <p:cNvPr id="33803" name="Text Box 10"/>
          <p:cNvSpPr txBox="1">
            <a:spLocks noChangeArrowheads="1"/>
          </p:cNvSpPr>
          <p:nvPr/>
        </p:nvSpPr>
        <p:spPr bwMode="auto">
          <a:xfrm>
            <a:off x="609600" y="5181600"/>
            <a:ext cx="7940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sz="2400" dirty="0"/>
              <a:t>Wartości przesunięcia dopplerowskiego są bardzo małe dlatego też radary dopplerowskie muszą posiadać bardzo stabilne nadajniki i odbiorniki fali elektromagnetycznej.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D56EC9-1C03-44E2-A491-9C38F3B2AD07}" type="slidenum">
              <a:rPr lang="en-US"/>
              <a:pPr/>
              <a:t>39</a:t>
            </a:fld>
            <a:endParaRPr lang="en-US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5888"/>
            <a:ext cx="8229600" cy="2449512"/>
          </a:xfrm>
        </p:spPr>
        <p:txBody>
          <a:bodyPr/>
          <a:lstStyle/>
          <a:p>
            <a:pPr marL="609600" indent="-609600">
              <a:buNone/>
            </a:pPr>
            <a:r>
              <a:rPr lang="pl-PL" sz="2400" dirty="0" smtClean="0"/>
              <a:t>Przypadek atmosferyczny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/>
              <a:t>Pomiary naziemne - nadajnik oraz detektor są nieruchome ale fale elektromagnetyczne są rozpraszane przez poruszający się ośrodek. 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/>
              <a:t>Pomiary samolotowe – zarówno nadajnik , odbiornik jak i ośrodek poruszają się.</a:t>
            </a:r>
          </a:p>
        </p:txBody>
      </p:sp>
      <p:sp>
        <p:nvSpPr>
          <p:cNvPr id="18439" name="Line 3"/>
          <p:cNvSpPr>
            <a:spLocks noChangeShapeType="1"/>
          </p:cNvSpPr>
          <p:nvPr/>
        </p:nvSpPr>
        <p:spPr bwMode="auto">
          <a:xfrm flipH="1">
            <a:off x="1042988" y="3573463"/>
            <a:ext cx="129698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4"/>
          <p:cNvSpPr>
            <a:spLocks noChangeShapeType="1"/>
          </p:cNvSpPr>
          <p:nvPr/>
        </p:nvSpPr>
        <p:spPr bwMode="auto">
          <a:xfrm>
            <a:off x="2339975" y="3573463"/>
            <a:ext cx="792163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5"/>
          <p:cNvSpPr>
            <a:spLocks noChangeShapeType="1"/>
          </p:cNvSpPr>
          <p:nvPr/>
        </p:nvSpPr>
        <p:spPr bwMode="auto">
          <a:xfrm flipH="1">
            <a:off x="1835150" y="3573463"/>
            <a:ext cx="504825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Oval 6"/>
          <p:cNvSpPr>
            <a:spLocks noChangeArrowheads="1"/>
          </p:cNvSpPr>
          <p:nvPr/>
        </p:nvSpPr>
        <p:spPr bwMode="auto">
          <a:xfrm>
            <a:off x="2195513" y="3500438"/>
            <a:ext cx="28733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443" name="Text Box 7"/>
          <p:cNvSpPr txBox="1">
            <a:spLocks noChangeArrowheads="1"/>
          </p:cNvSpPr>
          <p:nvPr/>
        </p:nvSpPr>
        <p:spPr bwMode="auto">
          <a:xfrm>
            <a:off x="1979613" y="486886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V</a:t>
            </a:r>
          </a:p>
        </p:txBody>
      </p:sp>
      <p:sp>
        <p:nvSpPr>
          <p:cNvPr id="18444" name="Text Box 8"/>
          <p:cNvSpPr txBox="1">
            <a:spLocks noChangeArrowheads="1"/>
          </p:cNvSpPr>
          <p:nvPr/>
        </p:nvSpPr>
        <p:spPr bwMode="auto">
          <a:xfrm>
            <a:off x="250825" y="458152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Nadajnik</a:t>
            </a:r>
          </a:p>
        </p:txBody>
      </p:sp>
      <p:sp>
        <p:nvSpPr>
          <p:cNvPr id="18445" name="Text Box 9"/>
          <p:cNvSpPr txBox="1">
            <a:spLocks noChangeArrowheads="1"/>
          </p:cNvSpPr>
          <p:nvPr/>
        </p:nvSpPr>
        <p:spPr bwMode="auto">
          <a:xfrm>
            <a:off x="2627313" y="4941888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Odbiornik</a:t>
            </a:r>
          </a:p>
        </p:txBody>
      </p:sp>
      <p:sp>
        <p:nvSpPr>
          <p:cNvPr id="18446" name="Text Box 10"/>
          <p:cNvSpPr txBox="1">
            <a:spLocks noChangeArrowheads="1"/>
          </p:cNvSpPr>
          <p:nvPr/>
        </p:nvSpPr>
        <p:spPr bwMode="auto">
          <a:xfrm>
            <a:off x="1619250" y="3068638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rozpraszanie</a:t>
            </a:r>
          </a:p>
        </p:txBody>
      </p:sp>
      <p:sp>
        <p:nvSpPr>
          <p:cNvPr id="18447" name="Text Box 11"/>
          <p:cNvSpPr txBox="1">
            <a:spLocks noChangeArrowheads="1"/>
          </p:cNvSpPr>
          <p:nvPr/>
        </p:nvSpPr>
        <p:spPr bwMode="auto">
          <a:xfrm>
            <a:off x="1619250" y="40767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</a:t>
            </a:r>
            <a:r>
              <a:rPr lang="pl-PL" sz="1800" baseline="-25000">
                <a:latin typeface="Arial" charset="0"/>
                <a:sym typeface="Symbol" pitchFamily="18" charset="2"/>
              </a:rPr>
              <a:t>1</a:t>
            </a:r>
            <a:endParaRPr lang="pl-PL" sz="1800">
              <a:latin typeface="Arial" charset="0"/>
              <a:sym typeface="Symbol" pitchFamily="18" charset="2"/>
            </a:endParaRPr>
          </a:p>
        </p:txBody>
      </p:sp>
      <p:sp>
        <p:nvSpPr>
          <p:cNvPr id="18448" name="Text Box 12"/>
          <p:cNvSpPr txBox="1">
            <a:spLocks noChangeArrowheads="1"/>
          </p:cNvSpPr>
          <p:nvPr/>
        </p:nvSpPr>
        <p:spPr bwMode="auto">
          <a:xfrm>
            <a:off x="2195513" y="40767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</a:t>
            </a:r>
            <a:r>
              <a:rPr lang="pl-PL" sz="1800" baseline="-25000">
                <a:latin typeface="Arial" charset="0"/>
                <a:sym typeface="Symbol" pitchFamily="18" charset="2"/>
              </a:rPr>
              <a:t>2</a:t>
            </a:r>
            <a:endParaRPr lang="pl-PL" sz="180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8434" name="Object 13"/>
          <p:cNvGraphicFramePr>
            <a:graphicFrameLocks noChangeAspect="1"/>
          </p:cNvGraphicFramePr>
          <p:nvPr/>
        </p:nvGraphicFramePr>
        <p:xfrm>
          <a:off x="4716463" y="3284538"/>
          <a:ext cx="2844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Równanie" r:id="rId3" imgW="1549080" imgH="393480" progId="Equation.3">
                  <p:embed/>
                </p:oleObj>
              </mc:Choice>
              <mc:Fallback>
                <p:oleObj name="Równanie" r:id="rId3" imgW="154908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284538"/>
                        <a:ext cx="28448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14"/>
          <p:cNvGraphicFramePr>
            <a:graphicFrameLocks noChangeAspect="1"/>
          </p:cNvGraphicFramePr>
          <p:nvPr/>
        </p:nvGraphicFramePr>
        <p:xfrm>
          <a:off x="5724525" y="5373688"/>
          <a:ext cx="19732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Równanie" r:id="rId5" imgW="990360" imgH="393480" progId="Equation.3">
                  <p:embed/>
                </p:oleObj>
              </mc:Choice>
              <mc:Fallback>
                <p:oleObj name="Równanie" r:id="rId5" imgW="99036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373688"/>
                        <a:ext cx="1973263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Text Box 15"/>
          <p:cNvSpPr txBox="1">
            <a:spLocks noChangeArrowheads="1"/>
          </p:cNvSpPr>
          <p:nvPr/>
        </p:nvSpPr>
        <p:spPr bwMode="auto">
          <a:xfrm>
            <a:off x="4211638" y="4365625"/>
            <a:ext cx="4752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Dla układu z kolokacją nadajnika i odbiornika mamy: 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 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 </a:t>
            </a:r>
          </a:p>
        </p:txBody>
      </p:sp>
      <p:graphicFrame>
        <p:nvGraphicFramePr>
          <p:cNvPr id="18436" name="Object 16"/>
          <p:cNvGraphicFramePr>
            <a:graphicFrameLocks noChangeAspect="1"/>
          </p:cNvGraphicFramePr>
          <p:nvPr/>
        </p:nvGraphicFramePr>
        <p:xfrm>
          <a:off x="395288" y="5949950"/>
          <a:ext cx="16764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Równanie" r:id="rId7" imgW="736560" imgH="215640" progId="Equation.3">
                  <p:embed/>
                </p:oleObj>
              </mc:Choice>
              <mc:Fallback>
                <p:oleObj name="Równanie" r:id="rId7" imgW="736560" imgH="215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949950"/>
                        <a:ext cx="16764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Text Box 17"/>
          <p:cNvSpPr txBox="1">
            <a:spLocks noChangeArrowheads="1"/>
          </p:cNvSpPr>
          <p:nvPr/>
        </p:nvSpPr>
        <p:spPr bwMode="auto">
          <a:xfrm>
            <a:off x="2555875" y="6092825"/>
            <a:ext cx="4608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Prędkość radialna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443136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CloudSAT</a:t>
            </a:r>
            <a:r>
              <a:rPr lang="pl-PL" dirty="0" smtClean="0"/>
              <a:t> (od 2006 na orbicie)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251520" y="1628800"/>
            <a:ext cx="4170040" cy="4114800"/>
          </a:xfrm>
        </p:spPr>
        <p:txBody>
          <a:bodyPr>
            <a:normAutofit fontScale="62500" lnSpcReduction="20000"/>
          </a:bodyPr>
          <a:lstStyle/>
          <a:p>
            <a:r>
              <a:rPr lang="pl-PL" dirty="0" err="1"/>
              <a:t>Nominal</a:t>
            </a:r>
            <a:r>
              <a:rPr lang="pl-PL" dirty="0"/>
              <a:t> </a:t>
            </a:r>
            <a:r>
              <a:rPr lang="pl-PL" dirty="0" err="1"/>
              <a:t>Frequency</a:t>
            </a:r>
            <a:r>
              <a:rPr lang="pl-PL" dirty="0"/>
              <a:t>: 94 </a:t>
            </a:r>
            <a:r>
              <a:rPr lang="pl-PL" dirty="0" err="1"/>
              <a:t>GHz</a:t>
            </a:r>
            <a:endParaRPr lang="pl-PL" dirty="0"/>
          </a:p>
          <a:p>
            <a:r>
              <a:rPr lang="pl-PL" dirty="0" err="1"/>
              <a:t>Pulse</a:t>
            </a:r>
            <a:r>
              <a:rPr lang="pl-PL" dirty="0"/>
              <a:t> </a:t>
            </a:r>
            <a:r>
              <a:rPr lang="pl-PL" dirty="0" err="1"/>
              <a:t>Width</a:t>
            </a:r>
            <a:r>
              <a:rPr lang="pl-PL" dirty="0"/>
              <a:t>: 3.3 </a:t>
            </a:r>
            <a:r>
              <a:rPr lang="pl-PL" dirty="0" err="1"/>
              <a:t>microsec</a:t>
            </a:r>
            <a:endParaRPr lang="pl-PL" dirty="0"/>
          </a:p>
          <a:p>
            <a:r>
              <a:rPr lang="pl-PL" dirty="0"/>
              <a:t>PRF: 4300 Hz</a:t>
            </a:r>
          </a:p>
          <a:p>
            <a:r>
              <a:rPr lang="pl-PL" dirty="0"/>
              <a:t>Minimum </a:t>
            </a:r>
            <a:r>
              <a:rPr lang="pl-PL" dirty="0" err="1"/>
              <a:t>Detectable</a:t>
            </a:r>
            <a:r>
              <a:rPr lang="pl-PL" dirty="0"/>
              <a:t> Z*: -26 </a:t>
            </a:r>
            <a:r>
              <a:rPr lang="pl-PL" dirty="0" err="1"/>
              <a:t>dBZ</a:t>
            </a:r>
            <a:endParaRPr lang="pl-PL" dirty="0"/>
          </a:p>
          <a:p>
            <a:r>
              <a:rPr lang="pl-PL" dirty="0"/>
              <a:t>Data </a:t>
            </a:r>
            <a:r>
              <a:rPr lang="pl-PL" dirty="0" err="1"/>
              <a:t>Window</a:t>
            </a:r>
            <a:r>
              <a:rPr lang="pl-PL" dirty="0"/>
              <a:t>: 0-25 km</a:t>
            </a:r>
          </a:p>
          <a:p>
            <a:r>
              <a:rPr lang="pl-PL" dirty="0" err="1"/>
              <a:t>Antenna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: 1.95 m</a:t>
            </a:r>
          </a:p>
          <a:p>
            <a:r>
              <a:rPr lang="pl-PL" dirty="0" err="1"/>
              <a:t>Dynamic</a:t>
            </a:r>
            <a:r>
              <a:rPr lang="pl-PL" dirty="0"/>
              <a:t> </a:t>
            </a:r>
            <a:r>
              <a:rPr lang="pl-PL" dirty="0" err="1"/>
              <a:t>Range</a:t>
            </a:r>
            <a:r>
              <a:rPr lang="pl-PL" dirty="0"/>
              <a:t>: 70 </a:t>
            </a:r>
            <a:r>
              <a:rPr lang="pl-PL" dirty="0" err="1"/>
              <a:t>dB</a:t>
            </a:r>
            <a:endParaRPr lang="pl-PL" dirty="0"/>
          </a:p>
          <a:p>
            <a:r>
              <a:rPr lang="pl-PL" dirty="0" err="1"/>
              <a:t>Integration</a:t>
            </a:r>
            <a:r>
              <a:rPr lang="pl-PL" dirty="0"/>
              <a:t> Time: 0.3 sec</a:t>
            </a:r>
          </a:p>
          <a:p>
            <a:r>
              <a:rPr lang="pl-PL" dirty="0" err="1"/>
              <a:t>Vertical</a:t>
            </a:r>
            <a:r>
              <a:rPr lang="pl-PL" dirty="0"/>
              <a:t> Resolution: 500 m</a:t>
            </a:r>
          </a:p>
          <a:p>
            <a:r>
              <a:rPr lang="pl-PL" dirty="0" err="1"/>
              <a:t>Cross-track</a:t>
            </a:r>
            <a:r>
              <a:rPr lang="pl-PL" dirty="0"/>
              <a:t> Resolution: 1.4 km</a:t>
            </a:r>
          </a:p>
          <a:p>
            <a:r>
              <a:rPr lang="pl-PL" dirty="0" err="1"/>
              <a:t>Along-track</a:t>
            </a:r>
            <a:r>
              <a:rPr lang="pl-PL" dirty="0"/>
              <a:t> Resolution: 2.5 km</a:t>
            </a:r>
          </a:p>
          <a:p>
            <a:r>
              <a:rPr lang="pl-PL" dirty="0"/>
              <a:t>Data </a:t>
            </a:r>
            <a:r>
              <a:rPr lang="pl-PL" dirty="0" err="1"/>
              <a:t>Rate</a:t>
            </a:r>
            <a:r>
              <a:rPr lang="pl-PL" dirty="0"/>
              <a:t>: 15 </a:t>
            </a:r>
            <a:r>
              <a:rPr lang="pl-PL" dirty="0" err="1"/>
              <a:t>kbps</a:t>
            </a:r>
            <a:endParaRPr lang="pl-PL" dirty="0"/>
          </a:p>
          <a:p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9394" name="AutoShape 2" descr="Znalezione obrazy dla zapytania CloudS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6" name="Picture 4" descr="http://www.astronautix.com/graphics/c/clouds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04864"/>
            <a:ext cx="333375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1328F6-0BB1-4B91-ADB4-919880B01CEF}" type="slidenum">
              <a:rPr lang="en-US"/>
              <a:pPr/>
              <a:t>40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2592387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Częstość repetycji (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PRF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 definiuje maksimum przesunięcia dopplerowskiego jakie możemy mierzyć</a:t>
            </a:r>
          </a:p>
          <a:p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PRF=1/T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 gdzie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jest czasem repetycji (częstotliwość wysyłanych sygnałów) czyli liczba impulsów wysyłanych w ciągu 1 s.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Maksimum przesunięcia dopplerowskiego wynosi: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684213" y="2708275"/>
          <a:ext cx="20161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Równanie" r:id="rId3" imgW="952200" imgH="393480" progId="Equation.3">
                  <p:embed/>
                </p:oleObj>
              </mc:Choice>
              <mc:Fallback>
                <p:oleObj name="Równanie" r:id="rId3" imgW="9522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708275"/>
                        <a:ext cx="201612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2987824" y="2781300"/>
            <a:ext cx="568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wynika z </a:t>
            </a:r>
            <a:r>
              <a:rPr lang="pl-PL" sz="2400" dirty="0" err="1">
                <a:latin typeface="Arial" charset="0"/>
              </a:rPr>
              <a:t>aliasingu</a:t>
            </a:r>
            <a:r>
              <a:rPr lang="pl-PL" sz="2400" dirty="0">
                <a:latin typeface="Arial" charset="0"/>
              </a:rPr>
              <a:t> – częstość </a:t>
            </a:r>
            <a:r>
              <a:rPr lang="pl-PL" sz="2400" dirty="0" err="1">
                <a:latin typeface="Arial" charset="0"/>
              </a:rPr>
              <a:t>Nyquist’a</a:t>
            </a:r>
            <a:endParaRPr lang="pl-PL" sz="2400" dirty="0">
              <a:latin typeface="Arial" charset="0"/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250825" y="4005263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Rozważmy przeszkodę w odległości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dirty="0">
                <a:latin typeface="Arial" charset="0"/>
              </a:rPr>
              <a:t> od radaru dopplerowskiego poruszającą się z prędkością </a:t>
            </a:r>
            <a:r>
              <a:rPr lang="pl-PL" sz="2400" dirty="0" smtClean="0">
                <a:latin typeface="Arial" charset="0"/>
              </a:rPr>
              <a:t>radialną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dirty="0">
                <a:latin typeface="Arial" charset="0"/>
              </a:rPr>
              <a:t>. Jeśli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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sz="2400" dirty="0">
                <a:latin typeface="Arial" charset="0"/>
                <a:sym typeface="Symbol" pitchFamily="18" charset="2"/>
              </a:rPr>
              <a:t> jest wysyłaną fazą to rejestrowana faza wynosi:</a:t>
            </a:r>
          </a:p>
        </p:txBody>
      </p:sp>
      <p:graphicFrame>
        <p:nvGraphicFramePr>
          <p:cNvPr id="19459" name="Object 6"/>
          <p:cNvGraphicFramePr>
            <a:graphicFrameLocks noChangeAspect="1"/>
          </p:cNvGraphicFramePr>
          <p:nvPr/>
        </p:nvGraphicFramePr>
        <p:xfrm>
          <a:off x="1200150" y="5445125"/>
          <a:ext cx="198913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Równanie" r:id="rId5" imgW="939600" imgH="393480" progId="Equation.3">
                  <p:embed/>
                </p:oleObj>
              </mc:Choice>
              <mc:Fallback>
                <p:oleObj name="Równanie" r:id="rId5" imgW="9396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5445125"/>
                        <a:ext cx="1989138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1750-050D-404C-806A-AA4CA8DC8685}" type="slidenum">
              <a:rPr lang="en-US"/>
              <a:pPr/>
              <a:t>41</a:t>
            </a:fld>
            <a:endParaRPr lang="en-US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2971800" y="457200"/>
            <a:ext cx="2112963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chemeClr val="hlink"/>
                </a:solidFill>
              </a:rPr>
              <a:t>PROBLEM</a:t>
            </a:r>
          </a:p>
        </p:txBody>
      </p:sp>
      <p:pic>
        <p:nvPicPr>
          <p:cNvPr id="34820" name="Picture 3" descr="Alia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56324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609600" y="4495800"/>
            <a:ext cx="809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More than one Doppler frequency (radial velocity) will always exist that can fit a finite sample of phase values.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143000" y="5562600"/>
            <a:ext cx="66294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i="1">
                <a:solidFill>
                  <a:schemeClr val="hlink"/>
                </a:solidFill>
              </a:rPr>
              <a:t>The radial velocity determined from the sampled phase values is not unique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88546C-6503-46BD-BA81-FB75E086B026}" type="slidenum">
              <a:rPr lang="en-US"/>
              <a:pPr/>
              <a:t>42</a:t>
            </a:fld>
            <a:endParaRPr lang="en-US"/>
          </a:p>
        </p:txBody>
      </p:sp>
      <p:graphicFrame>
        <p:nvGraphicFramePr>
          <p:cNvPr id="2048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68313" y="188913"/>
          <a:ext cx="195421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7" name="Równanie" r:id="rId3" imgW="939600" imgH="393480" progId="Equation.3">
                  <p:embed/>
                </p:oleObj>
              </mc:Choice>
              <mc:Fallback>
                <p:oleObj name="Równanie" r:id="rId3" imgW="9396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8913"/>
                        <a:ext cx="1954212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68313" y="1341438"/>
          <a:ext cx="26622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8" name="Równanie" r:id="rId5" imgW="1282680" imgH="393480" progId="Equation.3">
                  <p:embed/>
                </p:oleObj>
              </mc:Choice>
              <mc:Fallback>
                <p:oleObj name="Równanie" r:id="rId5" imgW="12826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41438"/>
                        <a:ext cx="26622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851275" y="260350"/>
          <a:ext cx="236061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" name="Równanie" r:id="rId7" imgW="1117440" imgH="393480" progId="Equation.3">
                  <p:embed/>
                </p:oleObj>
              </mc:Choice>
              <mc:Fallback>
                <p:oleObj name="Równanie" r:id="rId7" imgW="11174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60350"/>
                        <a:ext cx="2360613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500563" y="1412875"/>
          <a:ext cx="10033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" name="Równanie" r:id="rId9" imgW="533160" imgH="393480" progId="Equation.3">
                  <p:embed/>
                </p:oleObj>
              </mc:Choice>
              <mc:Fallback>
                <p:oleObj name="Równanie" r:id="rId9" imgW="5331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412875"/>
                        <a:ext cx="1003300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Text Box 6"/>
          <p:cNvSpPr txBox="1">
            <a:spLocks noChangeArrowheads="1"/>
          </p:cNvSpPr>
          <p:nvPr/>
        </p:nvSpPr>
        <p:spPr bwMode="auto">
          <a:xfrm>
            <a:off x="250825" y="2276475"/>
            <a:ext cx="8497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Maksymalne przesuniecie dopplerowskie definiuje </a:t>
            </a:r>
            <a:r>
              <a:rPr lang="pl-PL" sz="2000" dirty="0" smtClean="0">
                <a:latin typeface="Arial" charset="0"/>
              </a:rPr>
              <a:t>maksymalną </a:t>
            </a:r>
            <a:r>
              <a:rPr lang="pl-PL" sz="2000" dirty="0">
                <a:latin typeface="Arial" charset="0"/>
              </a:rPr>
              <a:t>prędkość </a:t>
            </a:r>
            <a:r>
              <a:rPr lang="pl-PL" sz="2000" dirty="0" smtClean="0">
                <a:latin typeface="Arial" charset="0"/>
              </a:rPr>
              <a:t>jaką </a:t>
            </a:r>
            <a:r>
              <a:rPr lang="pl-PL" sz="2000" dirty="0">
                <a:latin typeface="Arial" charset="0"/>
              </a:rPr>
              <a:t>może być mierzona</a:t>
            </a:r>
          </a:p>
        </p:txBody>
      </p:sp>
      <p:graphicFrame>
        <p:nvGraphicFramePr>
          <p:cNvPr id="20486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395288" y="3213100"/>
          <a:ext cx="172878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1" name="Równanie" r:id="rId11" imgW="876240" imgH="393480" progId="Equation.3">
                  <p:embed/>
                </p:oleObj>
              </mc:Choice>
              <mc:Fallback>
                <p:oleObj name="Równanie" r:id="rId11" imgW="8762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13100"/>
                        <a:ext cx="1728787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Text Box 8"/>
          <p:cNvSpPr txBox="1">
            <a:spLocks noChangeArrowheads="1"/>
          </p:cNvSpPr>
          <p:nvPr/>
        </p:nvSpPr>
        <p:spPr bwMode="auto">
          <a:xfrm>
            <a:off x="250825" y="4005263"/>
            <a:ext cx="7850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Maksymalny zasięg </a:t>
            </a:r>
          </a:p>
        </p:txBody>
      </p:sp>
      <p:graphicFrame>
        <p:nvGraphicFramePr>
          <p:cNvPr id="20487" name="Object 9"/>
          <p:cNvGraphicFramePr>
            <a:graphicFrameLocks noChangeAspect="1"/>
          </p:cNvGraphicFramePr>
          <p:nvPr/>
        </p:nvGraphicFramePr>
        <p:xfrm>
          <a:off x="4019550" y="3933825"/>
          <a:ext cx="98425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2" name="Równanie" r:id="rId13" imgW="507960" imgH="393480" progId="Equation.3">
                  <p:embed/>
                </p:oleObj>
              </mc:Choice>
              <mc:Fallback>
                <p:oleObj name="Równanie" r:id="rId13" imgW="50796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550" y="3933825"/>
                        <a:ext cx="984250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/>
          <p:cNvGraphicFramePr>
            <a:graphicFrameLocks noChangeAspect="1"/>
          </p:cNvGraphicFramePr>
          <p:nvPr/>
        </p:nvGraphicFramePr>
        <p:xfrm>
          <a:off x="6011863" y="3933825"/>
          <a:ext cx="11557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3" name="Równanie" r:id="rId15" imgW="596880" imgH="393480" progId="Equation.3">
                  <p:embed/>
                </p:oleObj>
              </mc:Choice>
              <mc:Fallback>
                <p:oleObj name="Równanie" r:id="rId15" imgW="59688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933825"/>
                        <a:ext cx="1155700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11"/>
          <p:cNvGraphicFramePr>
            <a:graphicFrameLocks noChangeAspect="1"/>
          </p:cNvGraphicFramePr>
          <p:nvPr/>
        </p:nvGraphicFramePr>
        <p:xfrm>
          <a:off x="427038" y="4652963"/>
          <a:ext cx="1671637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4" name="Równanie" r:id="rId17" imgW="863280" imgH="393480" progId="Equation.3">
                  <p:embed/>
                </p:oleObj>
              </mc:Choice>
              <mc:Fallback>
                <p:oleObj name="Równanie" r:id="rId17" imgW="86328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4652963"/>
                        <a:ext cx="1671637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2"/>
          <p:cNvGraphicFramePr>
            <a:graphicFrameLocks noChangeAspect="1"/>
          </p:cNvGraphicFramePr>
          <p:nvPr/>
        </p:nvGraphicFramePr>
        <p:xfrm>
          <a:off x="468313" y="5734050"/>
          <a:ext cx="17938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" name="Równanie" r:id="rId19" imgW="927000" imgH="393480" progId="Equation.3">
                  <p:embed/>
                </p:oleObj>
              </mc:Choice>
              <mc:Fallback>
                <p:oleObj name="Równanie" r:id="rId19" imgW="92700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734050"/>
                        <a:ext cx="17938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Text Box 13"/>
          <p:cNvSpPr txBox="1">
            <a:spLocks noChangeArrowheads="1"/>
          </p:cNvSpPr>
          <p:nvPr/>
        </p:nvSpPr>
        <p:spPr bwMode="auto">
          <a:xfrm>
            <a:off x="2843213" y="5876925"/>
            <a:ext cx="5761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„Dylemat” radaru dopplerowskiego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Echo sygnału radarowego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5911924" cy="470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51520" y="6237312"/>
            <a:ext cx="9324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http://www.radartutorial.eu/01.basics/Pulse%20Repetition%20Frequency%20%28PRF%29.en.html</a:t>
            </a:r>
            <a:endParaRPr lang="en-US" sz="16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Maksymalny „jednoznaczny” zasięg 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Ograniczenie wynika z faktu, że kolejny impuls nie może być wysłany jeśli nie odebraliśmy echa wcześniejszego impulsu</a:t>
            </a:r>
            <a:endParaRPr lang="en-US" sz="2400" dirty="0"/>
          </a:p>
        </p:txBody>
      </p:sp>
      <p:pic>
        <p:nvPicPr>
          <p:cNvPr id="58370" name="Picture 2" descr="http://www.radartutorial.eu/01.basics/pic/unambiguo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680853" cy="2304256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C3D1FD-B818-4243-8EA2-91029C377A25}" type="slidenum">
              <a:rPr lang="en-US"/>
              <a:pPr/>
              <a:t>45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5903912"/>
          </a:xfrm>
        </p:spPr>
        <p:txBody>
          <a:bodyPr/>
          <a:lstStyle/>
          <a:p>
            <a:r>
              <a:rPr lang="pl-PL" sz="2400" dirty="0" smtClean="0"/>
              <a:t>PRF powinno być możliwie małe aby mierzyć prędkości na dużych odległościach</a:t>
            </a:r>
          </a:p>
          <a:p>
            <a:r>
              <a:rPr lang="pl-PL" sz="2400" dirty="0" smtClean="0"/>
              <a:t>PRF powinno być możliwie duże aby mierzyć wysokie prędkości radialne</a:t>
            </a:r>
          </a:p>
          <a:p>
            <a:r>
              <a:rPr lang="pl-PL" sz="2400" dirty="0" smtClean="0"/>
              <a:t>Ograniczenie na prędkość  maksymalną wynika z faktu, że układ dopplerowski nie jest w stanie jednoznacznie mierzyć prędkość radialną gdy ośrodek rozpraszający pokonuje drogę większa niż </a:t>
            </a:r>
            <a:r>
              <a:rPr lang="pl-PL" sz="2400" dirty="0" smtClean="0">
                <a:solidFill>
                  <a:schemeClr val="folHlink"/>
                </a:solidFill>
                <a:sym typeface="Symbol" pitchFamily="18" charset="2"/>
              </a:rPr>
              <a:t></a:t>
            </a:r>
            <a:r>
              <a:rPr lang="pl-PL" sz="2400" dirty="0" smtClean="0">
                <a:sym typeface="Symbol" pitchFamily="18" charset="2"/>
              </a:rPr>
              <a:t> w czasie jednego pulsu fali elektromagnetycznej</a:t>
            </a:r>
          </a:p>
          <a:p>
            <a:r>
              <a:rPr lang="pl-PL" sz="2400" dirty="0" smtClean="0">
                <a:sym typeface="Symbol" pitchFamily="18" charset="2"/>
              </a:rPr>
              <a:t>Dla przykładu dla </a:t>
            </a:r>
            <a:r>
              <a:rPr lang="pl-PL" sz="2400" dirty="0" smtClean="0">
                <a:solidFill>
                  <a:schemeClr val="folHlink"/>
                </a:solidFill>
                <a:sym typeface="Symbol" pitchFamily="18" charset="2"/>
              </a:rPr>
              <a:t></a:t>
            </a:r>
            <a:r>
              <a:rPr lang="pl-PL" sz="2400" dirty="0" smtClean="0">
                <a:sym typeface="Symbol" pitchFamily="18" charset="2"/>
              </a:rPr>
              <a:t>=10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>
                <a:sym typeface="Symbol" pitchFamily="18" charset="2"/>
              </a:rPr>
              <a:t> oraz PRF=8000 Hz, v</a:t>
            </a:r>
            <a:r>
              <a:rPr lang="pl-PL" sz="2400" baseline="-25000" dirty="0" smtClean="0">
                <a:sym typeface="Symbol" pitchFamily="18" charset="2"/>
              </a:rPr>
              <a:t>max</a:t>
            </a:r>
            <a:r>
              <a:rPr lang="pl-PL" sz="2400" dirty="0" smtClean="0">
                <a:sym typeface="Symbol" pitchFamily="18" charset="2"/>
              </a:rPr>
              <a:t>=200 m/s, R</a:t>
            </a:r>
            <a:r>
              <a:rPr lang="pl-PL" sz="2400" baseline="-25000" dirty="0" smtClean="0">
                <a:sym typeface="Symbol" pitchFamily="18" charset="2"/>
              </a:rPr>
              <a:t>max</a:t>
            </a:r>
            <a:r>
              <a:rPr lang="pl-PL" sz="2400" dirty="0" smtClean="0">
                <a:sym typeface="Symbol" pitchFamily="18" charset="2"/>
              </a:rPr>
              <a:t>=18.7 </a:t>
            </a:r>
            <a:r>
              <a:rPr lang="pl-PL" sz="2400" dirty="0" err="1" smtClean="0">
                <a:sym typeface="Symbol" pitchFamily="18" charset="2"/>
              </a:rPr>
              <a:t>km</a:t>
            </a:r>
            <a:r>
              <a:rPr lang="pl-PL" sz="2400" dirty="0" smtClean="0">
                <a:sym typeface="Symbol" pitchFamily="18" charset="2"/>
              </a:rPr>
              <a:t>.</a:t>
            </a:r>
          </a:p>
          <a:p>
            <a:r>
              <a:rPr lang="pl-PL" sz="2400" dirty="0" smtClean="0">
                <a:sym typeface="Symbol" pitchFamily="18" charset="2"/>
              </a:rPr>
              <a:t>Ograniczenie na zasięg wynika z niejednoznaczności prędkości radialnej dla dużych odległości skąd odbieramy kolejno wysłane wcześniej impulsy falowe.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AE2A28-D76B-4CB9-8AE3-7B96FB24B68B}" type="slidenum">
              <a:rPr lang="en-US"/>
              <a:pPr/>
              <a:t>46</a:t>
            </a:fld>
            <a:endParaRPr lang="en-US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670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/>
              <a:t>NET RESULT: A series of pulses will measure a spectrum of velocities (Doppler frequencies)</a:t>
            </a:r>
          </a:p>
        </p:txBody>
      </p:sp>
      <p:pic>
        <p:nvPicPr>
          <p:cNvPr id="36868" name="Picture 3" descr="Doppler 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0"/>
            <a:ext cx="6656388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351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Power per unit velocity interval (db)</a:t>
            </a: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1524000" y="1905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068EF0-0AD2-4441-8974-F4173D273581}" type="slidenum">
              <a:rPr lang="en-US"/>
              <a:pPr/>
              <a:t>47</a:t>
            </a:fld>
            <a:endParaRPr lang="en-US"/>
          </a:p>
        </p:txBody>
      </p:sp>
      <p:pic>
        <p:nvPicPr>
          <p:cNvPr id="37891" name="Picture 2" descr="Doppler dilema 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6084888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3276600" y="307975"/>
            <a:ext cx="275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i="1"/>
              <a:t>The Doppler Dilema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23CFF4-14DB-42BC-83FB-E5EB3B9CF654}" type="slidenum">
              <a:rPr lang="en-US"/>
              <a:pPr/>
              <a:t>48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/>
          <a:lstStyle/>
          <a:p>
            <a:r>
              <a:rPr lang="pl-PL" sz="2800" b="1" dirty="0" smtClean="0"/>
              <a:t>Typy radarów dopplerowskich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785225" cy="6237287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Radary dla długości fali z przedziału (3-10 cm), używane do detekcji ruchu kropel deszczu, śniegu. Nie można nimi mierzyć prędkości w czystym powietrzu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Radary dla długości fali z przedziału 30cm-6m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pl-PL" sz="2400" dirty="0" smtClean="0"/>
              <a:t>UHF – Ultra High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pl-PL" sz="2400" dirty="0" smtClean="0"/>
              <a:t>VHR - </a:t>
            </a:r>
            <a:r>
              <a:rPr lang="pl-PL" sz="2400" dirty="0" err="1" smtClean="0"/>
              <a:t>Very</a:t>
            </a:r>
            <a:r>
              <a:rPr lang="pl-PL" sz="2400" dirty="0" smtClean="0"/>
              <a:t> High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pl-PL" sz="2400" dirty="0" smtClean="0"/>
              <a:t>Używa się równania opisującego zmienność współ. refrakcji w zależności od temperatury ciśnienia powierza i pary wodnej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4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pl-PL" sz="2400" dirty="0" smtClean="0"/>
              <a:t>Detekcja dla fluktuacji współczynnika refrakcji wynikające z turbulencyjnego mieszania.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err="1" smtClean="0"/>
              <a:t>Lidary</a:t>
            </a:r>
            <a:r>
              <a:rPr lang="pl-PL" sz="2400" dirty="0" smtClean="0"/>
              <a:t> dopplerowskie (długości fali mniejsza od 10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>
                <a:sym typeface="Symbol" pitchFamily="18" charset="2"/>
              </a:rPr>
              <a:t>) używane są do detekcji ruchu aerozolu</a:t>
            </a: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900113" y="3933825"/>
          <a:ext cx="40544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Równanie" r:id="rId3" imgW="1892160" imgH="457200" progId="Equation.3">
                  <p:embed/>
                </p:oleObj>
              </mc:Choice>
              <mc:Fallback>
                <p:oleObj name="Równanie" r:id="rId3" imgW="189216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933825"/>
                        <a:ext cx="4054475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AEA840-59A7-411F-99E2-7A7F684DB93C}" type="slidenum">
              <a:rPr lang="en-US"/>
              <a:pPr/>
              <a:t>49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89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15156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ymbol zastępczy zawartości 6" descr="PIA19475_hir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692696"/>
            <a:ext cx="8892480" cy="5003241"/>
          </a:xfrm>
        </p:spPr>
      </p:pic>
      <p:sp>
        <p:nvSpPr>
          <p:cNvPr id="60418" name="AutoShape 2" descr="Znalezione obrazy dla zapytania CloudS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AutoShape 4" descr="NASA's CloudSat satellite completed a stunning eye overpass of Typhoon Dolphin in the western Pacific Ocean on May 16, 2015, at 0407 UTC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pl-PL" b="1" dirty="0"/>
              <a:t>Global </a:t>
            </a:r>
            <a:r>
              <a:rPr lang="pl-PL" b="1" dirty="0" err="1"/>
              <a:t>Precipitation</a:t>
            </a:r>
            <a:r>
              <a:rPr lang="pl-PL" b="1" dirty="0"/>
              <a:t> </a:t>
            </a:r>
            <a:r>
              <a:rPr lang="pl-PL" b="1" dirty="0" err="1" smtClean="0"/>
              <a:t>Measurement</a:t>
            </a:r>
            <a:r>
              <a:rPr lang="pl-PL" b="1" dirty="0" smtClean="0"/>
              <a:t> (GPM) od 2014 r. na orbicie</a:t>
            </a:r>
            <a:endParaRPr lang="pl-PL" b="1" dirty="0"/>
          </a:p>
        </p:txBody>
      </p:sp>
      <p:pic>
        <p:nvPicPr>
          <p:cNvPr id="8" name="Symbol zastępczy zawartości 7" descr="GPM Swath Diagram 2013 - fix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5400600" cy="4906179"/>
          </a:xfrm>
        </p:spPr>
      </p:pic>
      <p:sp>
        <p:nvSpPr>
          <p:cNvPr id="23554" name="AutoShape 2" descr="Diagram of swath coverage by GPM sensor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5871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GPM Core Observatory</a:t>
            </a:r>
            <a:endParaRPr lang="en-US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11560" y="1052736"/>
            <a:ext cx="8062664" cy="54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GPM Core Observatory carries the first space-borne Ku/Ka-band Dual-frequency Precipitation Radar (DPR) and a multi-channel GPM Microwave Imager (GMI). </a:t>
            </a:r>
            <a:endParaRPr lang="pl-PL" dirty="0" smtClean="0"/>
          </a:p>
          <a:p>
            <a:r>
              <a:rPr lang="en-US" dirty="0" smtClean="0"/>
              <a:t>The </a:t>
            </a:r>
            <a:r>
              <a:rPr lang="en-US" dirty="0"/>
              <a:t>DPR instrument, which provides three dimensional measurements of precipitation structure over 78 and 152 mile (125 and 245 km) swaths, consists of a Ka-band precipitation radar (</a:t>
            </a:r>
            <a:r>
              <a:rPr lang="en-US" dirty="0" err="1"/>
              <a:t>KaPR</a:t>
            </a:r>
            <a:r>
              <a:rPr lang="en-US" dirty="0"/>
              <a:t>) operating at 35.5 GHz and a </a:t>
            </a:r>
            <a:r>
              <a:rPr lang="en-US" dirty="0">
                <a:hlinkClick r:id="rId2" tooltip="Radar and microwave band in which the wavelengths vary from 1.67-2.4 cm, a frequency of 12-18 GHz. The 13 Ghz TRMM radar is a Ku-band radar."/>
              </a:rPr>
              <a:t>Ku-band</a:t>
            </a:r>
            <a:r>
              <a:rPr lang="en-US" dirty="0"/>
              <a:t> precipitation radar (</a:t>
            </a:r>
            <a:r>
              <a:rPr lang="en-US" dirty="0" err="1"/>
              <a:t>KuPR</a:t>
            </a:r>
            <a:r>
              <a:rPr lang="en-US" dirty="0"/>
              <a:t>) operating at 13.6 GHz. </a:t>
            </a:r>
            <a:endParaRPr lang="pl-PL" dirty="0" smtClean="0"/>
          </a:p>
          <a:p>
            <a:r>
              <a:rPr lang="en-US" dirty="0" smtClean="0"/>
              <a:t>Relative </a:t>
            </a:r>
            <a:r>
              <a:rPr lang="en-US" dirty="0"/>
              <a:t>to the TRMM precipitation radar, the DPR is more sensitive to light rain rates and snowfall. </a:t>
            </a:r>
            <a:endParaRPr lang="pl-PL" dirty="0" smtClean="0"/>
          </a:p>
          <a:p>
            <a:r>
              <a:rPr lang="en-US" dirty="0" smtClean="0"/>
              <a:t>In </a:t>
            </a:r>
            <a:r>
              <a:rPr lang="en-US" dirty="0"/>
              <a:t>addition, simultaneous measurements by the overlapping of Ka/Ku-bands of the DPR can provide new information on particle drop size distributions over moderate precipitation intensities. </a:t>
            </a:r>
            <a:endParaRPr lang="pl-PL" dirty="0" smtClean="0"/>
          </a:p>
          <a:p>
            <a:r>
              <a:rPr lang="en-US" dirty="0" smtClean="0"/>
              <a:t>In </a:t>
            </a:r>
            <a:r>
              <a:rPr lang="en-US" dirty="0"/>
              <a:t>addition, by providing new microphysical measurements from the DPR to complement cloud and aerosol observations, GPM is expected to provide further insights into how precipitation processes may be affected by human activities.</a:t>
            </a:r>
          </a:p>
          <a:p>
            <a:endParaRPr lang="en-US" dirty="0"/>
          </a:p>
        </p:txBody>
      </p:sp>
      <p:sp>
        <p:nvSpPr>
          <p:cNvPr id="61442" name="AutoShape 2" descr="Diagram of swath coverage by GPM sensor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4562976" cy="1143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EarthCARE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23528" y="1124744"/>
            <a:ext cx="3810000" cy="4114800"/>
          </a:xfrm>
        </p:spPr>
        <p:txBody>
          <a:bodyPr/>
          <a:lstStyle/>
          <a:p>
            <a:r>
              <a:rPr lang="pl-PL" sz="2400" dirty="0" smtClean="0"/>
              <a:t>Od maja 2024</a:t>
            </a:r>
          </a:p>
          <a:p>
            <a:endParaRPr lang="pl-PL" sz="2400" dirty="0"/>
          </a:p>
          <a:p>
            <a:r>
              <a:rPr lang="pl-PL" sz="2400" dirty="0" err="1"/>
              <a:t>Cloud</a:t>
            </a:r>
            <a:r>
              <a:rPr lang="pl-PL" sz="2400" dirty="0"/>
              <a:t> </a:t>
            </a:r>
            <a:r>
              <a:rPr lang="pl-PL" sz="2400" dirty="0" err="1"/>
              <a:t>profiling</a:t>
            </a:r>
            <a:r>
              <a:rPr lang="pl-PL" sz="2400" dirty="0"/>
              <a:t> </a:t>
            </a:r>
            <a:r>
              <a:rPr lang="pl-PL" sz="2400" dirty="0" smtClean="0"/>
              <a:t>radar</a:t>
            </a:r>
          </a:p>
          <a:p>
            <a:r>
              <a:rPr lang="pl-PL" sz="2400" dirty="0" err="1"/>
              <a:t>Atmospheric</a:t>
            </a:r>
            <a:r>
              <a:rPr lang="pl-PL" sz="2400" dirty="0"/>
              <a:t> </a:t>
            </a:r>
            <a:r>
              <a:rPr lang="pl-PL" sz="2400" dirty="0" err="1" smtClean="0"/>
              <a:t>lidar</a:t>
            </a:r>
            <a:endParaRPr lang="pl-PL" sz="2400" dirty="0"/>
          </a:p>
          <a:p>
            <a:r>
              <a:rPr lang="pl-PL" sz="2400" dirty="0" err="1"/>
              <a:t>M</a:t>
            </a:r>
            <a:r>
              <a:rPr lang="pl-PL" sz="2400" dirty="0" err="1" smtClean="0"/>
              <a:t>ultispectral</a:t>
            </a:r>
            <a:r>
              <a:rPr lang="pl-PL" sz="2400" dirty="0" smtClean="0"/>
              <a:t> </a:t>
            </a:r>
            <a:r>
              <a:rPr lang="pl-PL" sz="2400" dirty="0" err="1"/>
              <a:t>imager</a:t>
            </a:r>
            <a:endParaRPr lang="pl-PL" sz="2400" dirty="0"/>
          </a:p>
          <a:p>
            <a:r>
              <a:rPr lang="pl-PL" sz="2400" dirty="0"/>
              <a:t>Broadband </a:t>
            </a:r>
            <a:r>
              <a:rPr lang="pl-PL" sz="2400" dirty="0" err="1"/>
              <a:t>radiometer</a:t>
            </a:r>
            <a:endParaRPr lang="pl-PL" sz="2400" dirty="0"/>
          </a:p>
          <a:p>
            <a:endParaRPr lang="pl-PL" sz="2400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72" y="0"/>
            <a:ext cx="4222229" cy="281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06" y="3429000"/>
            <a:ext cx="4965727" cy="313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36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4896544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Radary w naziemnych sieciach obserwacyjnych</a:t>
            </a:r>
            <a:endParaRPr lang="en-US" sz="32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23528" y="1981200"/>
            <a:ext cx="4172272" cy="4114800"/>
          </a:xfrm>
        </p:spPr>
        <p:txBody>
          <a:bodyPr>
            <a:normAutofit fontScale="85000" lnSpcReduction="20000"/>
          </a:bodyPr>
          <a:lstStyle/>
          <a:p>
            <a:r>
              <a:rPr lang="pl-PL" sz="2400" dirty="0" smtClean="0"/>
              <a:t>Monitoring opadów i zjawisk konwekcyjnych </a:t>
            </a:r>
          </a:p>
          <a:p>
            <a:endParaRPr lang="pl-PL" sz="2400" dirty="0"/>
          </a:p>
          <a:p>
            <a:r>
              <a:rPr lang="pl-PL" sz="2400" dirty="0" smtClean="0"/>
              <a:t>Sieć radarów POLRAD IMGW-PIB</a:t>
            </a:r>
          </a:p>
          <a:p>
            <a:r>
              <a:rPr lang="pl-PL" sz="2400" dirty="0"/>
              <a:t>Aktualnie sieć POLRAD składa się z radarów dopplerowskich pracujących w paśmie częstotliwości C (ok. 5,5 </a:t>
            </a:r>
            <a:r>
              <a:rPr lang="pl-PL" sz="2400" dirty="0" err="1"/>
              <a:t>GHz</a:t>
            </a:r>
            <a:r>
              <a:rPr lang="pl-PL" sz="2400" dirty="0"/>
              <a:t>). Do końca 2023 roku cały system zostanie zmodernizowany i rozbudowany.</a:t>
            </a:r>
            <a:endParaRPr lang="pl-PL" sz="2400" dirty="0" smtClean="0"/>
          </a:p>
          <a:p>
            <a:endParaRPr lang="pl-PL" sz="2400" dirty="0"/>
          </a:p>
          <a:p>
            <a:r>
              <a:rPr lang="en-US" sz="2400" dirty="0">
                <a:hlinkClick r:id="rId2"/>
              </a:rPr>
              <a:t>https://obserwator.imgw.pl/modernizacja-sieci-polrad</a:t>
            </a:r>
            <a:r>
              <a:rPr lang="en-US" sz="2400" dirty="0" smtClean="0">
                <a:hlinkClick r:id="rId2"/>
              </a:rPr>
              <a:t>/</a:t>
            </a:r>
            <a:r>
              <a:rPr lang="pl-PL" sz="2400" dirty="0" smtClean="0"/>
              <a:t> </a:t>
            </a:r>
            <a:endParaRPr lang="en-US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288" y="2837230"/>
            <a:ext cx="3703712" cy="383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1558</Words>
  <Application>Microsoft Office PowerPoint</Application>
  <PresentationFormat>Pokaz na ekranie (4:3)</PresentationFormat>
  <Paragraphs>290</Paragraphs>
  <Slides>49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1" baseType="lpstr">
      <vt:lpstr>Motyw pakietu Office</vt:lpstr>
      <vt:lpstr>Równanie</vt:lpstr>
      <vt:lpstr>Metody teledetekcyjne w badaniach atmosfery.  Wykład 8.  Radary opadowe </vt:lpstr>
      <vt:lpstr>Zakresy mikrofalowe</vt:lpstr>
      <vt:lpstr>TRMM – pierwszy radar na orbicie (1997-2015) </vt:lpstr>
      <vt:lpstr>CloudSAT (od 2006 na orbicie)</vt:lpstr>
      <vt:lpstr>Prezentacja programu PowerPoint</vt:lpstr>
      <vt:lpstr>Global Precipitation Measurement (GPM) od 2014 r. na orbicie</vt:lpstr>
      <vt:lpstr>GPM Core Observatory</vt:lpstr>
      <vt:lpstr>EarthCARE</vt:lpstr>
      <vt:lpstr>Radary w naziemnych sieciach obserwacyjnych</vt:lpstr>
      <vt:lpstr>Radar o bardzo wysokiej rozdzielczości przestrzennej</vt:lpstr>
      <vt:lpstr>Prezentacja programu PowerPoint</vt:lpstr>
      <vt:lpstr>Fizyka radarów meteorologicznych</vt:lpstr>
      <vt:lpstr>Charakterystyka kątowa anteny</vt:lpstr>
      <vt:lpstr>Prezentacja programu PowerPoint</vt:lpstr>
      <vt:lpstr>Geometria radaru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Problem pomiaru natężenia opadu przy pomocy radaru</vt:lpstr>
      <vt:lpstr>Prezentacja programu PowerPoint</vt:lpstr>
      <vt:lpstr>Prezentacja programu PowerPoint</vt:lpstr>
      <vt:lpstr>Prezentacja programu PowerPoint</vt:lpstr>
      <vt:lpstr>Prezentacja programu PowerPoint</vt:lpstr>
      <vt:lpstr>Przykładowy obraz odbiciowości radarowej</vt:lpstr>
      <vt:lpstr>Radary Typu DIAL</vt:lpstr>
      <vt:lpstr>Prezentacja programu PowerPoint</vt:lpstr>
      <vt:lpstr>Radary polaryzacyjne (DUAL polarization method)</vt:lpstr>
      <vt:lpstr>Kształt kropli opadowych</vt:lpstr>
      <vt:lpstr>Prezentacja programu PowerPoint</vt:lpstr>
      <vt:lpstr>Prezentacja programu PowerPoint</vt:lpstr>
      <vt:lpstr>Prezentacja programu PowerPoint</vt:lpstr>
      <vt:lpstr>Prezentacja programu PowerPoint</vt:lpstr>
      <vt:lpstr>Radar Dopplerowski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Echo sygnału radarowego</vt:lpstr>
      <vt:lpstr>Maksymalny „jednoznaczny” zasięg </vt:lpstr>
      <vt:lpstr>Prezentacja programu PowerPoint</vt:lpstr>
      <vt:lpstr>Prezentacja programu PowerPoint</vt:lpstr>
      <vt:lpstr>Prezentacja programu PowerPoint</vt:lpstr>
      <vt:lpstr>Typy radarów dopplerowskich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atmosfery.  Wykład 13.  Radary opadowe </dc:title>
  <dc:creator>Krzysztof Markowicz</dc:creator>
  <cp:lastModifiedBy>admin</cp:lastModifiedBy>
  <cp:revision>102</cp:revision>
  <dcterms:created xsi:type="dcterms:W3CDTF">2017-04-24T15:01:14Z</dcterms:created>
  <dcterms:modified xsi:type="dcterms:W3CDTF">2025-04-08T11:05:28Z</dcterms:modified>
</cp:coreProperties>
</file>