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1" r:id="rId32"/>
    <p:sldId id="292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8005-978D-4195-99AA-97110CBBF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2B40-0DFC-4A81-A021-67885348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64B68-C630-41E0-BA12-7947DE55F8CF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6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692696"/>
            <a:ext cx="7772400" cy="34559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Metody teledetekcyjne w badaniach atmosfery.</a:t>
            </a:r>
            <a:br>
              <a:rPr lang="pl-PL" sz="4000" b="1" dirty="0" smtClean="0"/>
            </a:br>
            <a:r>
              <a:rPr lang="pl-PL" sz="4000" b="1" dirty="0"/>
              <a:t/>
            </a:r>
            <a:br>
              <a:rPr lang="pl-PL" sz="4000" b="1" dirty="0"/>
            </a:br>
            <a:r>
              <a:rPr lang="pl-PL" sz="4000" dirty="0" smtClean="0">
                <a:solidFill>
                  <a:srgbClr val="0000FF"/>
                </a:solidFill>
              </a:rPr>
              <a:t>Wykład 5. </a:t>
            </a:r>
            <a:br>
              <a:rPr lang="pl-PL" sz="4000" dirty="0" smtClean="0">
                <a:solidFill>
                  <a:srgbClr val="0000FF"/>
                </a:solidFill>
              </a:rPr>
            </a:br>
            <a:r>
              <a:rPr lang="pl-PL" sz="4000" dirty="0" smtClean="0">
                <a:solidFill>
                  <a:srgbClr val="0000FF"/>
                </a:solidFill>
              </a:rPr>
              <a:t>Wyznaczanie profilu pionowego temperatury</a:t>
            </a:r>
            <a:br>
              <a:rPr lang="pl-PL" sz="4000" dirty="0" smtClean="0">
                <a:solidFill>
                  <a:srgbClr val="0000FF"/>
                </a:solidFill>
              </a:rPr>
            </a:b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/>
          <a:lstStyle/>
          <a:p>
            <a:r>
              <a:rPr lang="pl-PL" b="1" dirty="0" smtClean="0"/>
              <a:t>Krzysztof Markowicz</a:t>
            </a:r>
          </a:p>
          <a:p>
            <a:r>
              <a:rPr lang="pl-PL" b="1" dirty="0" err="1" smtClean="0"/>
              <a:t>kmark@igf.fuw.edu.pl</a:t>
            </a:r>
            <a:endParaRPr lang="pl-PL" b="1" dirty="0" smtClean="0"/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1D3C12-B031-4D7B-8A6E-BA080485588C}" type="slidenum">
              <a:rPr lang="en-US"/>
              <a:pPr/>
              <a:t>10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 smtClean="0">
                <a:latin typeface="Arial" charset="0"/>
              </a:rPr>
              <a:t>Im wyższa wartość absorpcji tym wyższej w atmosferze znajduje się poziom efektywnej emisji (maksimum funkcji wagowej)</a:t>
            </a:r>
          </a:p>
          <a:p>
            <a:r>
              <a:rPr lang="pl-PL" sz="2400" dirty="0" smtClean="0">
                <a:latin typeface="Arial" charset="0"/>
              </a:rPr>
              <a:t>Funkcje wagowe oblicza się przy pomocy modelu transferu promieniowania typu linia po linii dla standardowego profilu temperatury i ciśnienia.</a:t>
            </a:r>
          </a:p>
          <a:p>
            <a:r>
              <a:rPr lang="pl-PL" sz="2400" dirty="0" smtClean="0">
                <a:latin typeface="Arial" charset="0"/>
              </a:rPr>
              <a:t>Znacznym ograniczeniem metody jest nakładanie się funkcji wagowych.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F86651-E3CC-46C2-8BF1-4F69AB74455F}" type="slidenum">
              <a:rPr lang="en-US"/>
              <a:pPr/>
              <a:t>11</a:t>
            </a:fld>
            <a:endParaRPr lang="en-US"/>
          </a:p>
        </p:txBody>
      </p:sp>
      <p:sp>
        <p:nvSpPr>
          <p:cNvPr id="4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706437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</a:rPr>
              <a:t>Funkcja wagowa - analiza</a:t>
            </a:r>
          </a:p>
        </p:txBody>
      </p:sp>
      <p:sp>
        <p:nvSpPr>
          <p:cNvPr id="4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863600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Funkcja wagowa we współrzędnych kartezianskich ma postać: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55650" y="2133600"/>
          <a:ext cx="13208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Równanie" r:id="rId3" imgW="609480" imgH="431640" progId="Equation.3">
                  <p:embed/>
                </p:oleObj>
              </mc:Choice>
              <mc:Fallback>
                <p:oleObj name="Równanie" r:id="rId3" imgW="6094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133600"/>
                        <a:ext cx="13208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2843213" y="2276475"/>
          <a:ext cx="15446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Równanie" r:id="rId5" imgW="571320" imgH="203040" progId="Equation.3">
                  <p:embed/>
                </p:oleObj>
              </mc:Choice>
              <mc:Fallback>
                <p:oleObj name="Równanie" r:id="rId5" imgW="5713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276475"/>
                        <a:ext cx="1544637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4932363" y="2205038"/>
          <a:ext cx="19224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Równanie" r:id="rId7" imgW="711000" imgH="279360" progId="Equation.3">
                  <p:embed/>
                </p:oleObj>
              </mc:Choice>
              <mc:Fallback>
                <p:oleObj name="Równanie" r:id="rId7" imgW="711000" imgH="279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205038"/>
                        <a:ext cx="192246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395288" y="3141663"/>
          <a:ext cx="209391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Równanie" r:id="rId9" imgW="774360" imgH="330120" progId="Equation.3">
                  <p:embed/>
                </p:oleObj>
              </mc:Choice>
              <mc:Fallback>
                <p:oleObj name="Równanie" r:id="rId9" imgW="774360" imgH="3301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141663"/>
                        <a:ext cx="2093912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8"/>
          <p:cNvGraphicFramePr>
            <a:graphicFrameLocks noChangeAspect="1"/>
          </p:cNvGraphicFramePr>
          <p:nvPr/>
        </p:nvGraphicFramePr>
        <p:xfrm>
          <a:off x="395288" y="4076700"/>
          <a:ext cx="3001962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Równanie" r:id="rId11" imgW="1244520" imgH="469800" progId="Equation.3">
                  <p:embed/>
                </p:oleObj>
              </mc:Choice>
              <mc:Fallback>
                <p:oleObj name="Równanie" r:id="rId11" imgW="1244520" imgH="469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076700"/>
                        <a:ext cx="3001962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9"/>
          <p:cNvGraphicFramePr>
            <a:graphicFrameLocks noChangeAspect="1"/>
          </p:cNvGraphicFramePr>
          <p:nvPr/>
        </p:nvGraphicFramePr>
        <p:xfrm>
          <a:off x="7273925" y="2252663"/>
          <a:ext cx="127000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Równanie" r:id="rId13" imgW="469800" imgH="241200" progId="Equation.3">
                  <p:embed/>
                </p:oleObj>
              </mc:Choice>
              <mc:Fallback>
                <p:oleObj name="Równanie" r:id="rId13" imgW="46980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2252663"/>
                        <a:ext cx="1270000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10"/>
          <p:cNvGraphicFramePr>
            <a:graphicFrameLocks noChangeAspect="1"/>
          </p:cNvGraphicFramePr>
          <p:nvPr/>
        </p:nvGraphicFramePr>
        <p:xfrm>
          <a:off x="4500563" y="4076700"/>
          <a:ext cx="2970212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Równanie" r:id="rId15" imgW="1231560" imgH="469800" progId="Equation.3">
                  <p:embed/>
                </p:oleObj>
              </mc:Choice>
              <mc:Fallback>
                <p:oleObj name="Równanie" r:id="rId15" imgW="1231560" imgH="469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076700"/>
                        <a:ext cx="2970212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Text Box 11"/>
          <p:cNvSpPr txBox="1">
            <a:spLocks noChangeArrowheads="1"/>
          </p:cNvSpPr>
          <p:nvPr/>
        </p:nvSpPr>
        <p:spPr bwMode="auto">
          <a:xfrm>
            <a:off x="250825" y="5445125"/>
            <a:ext cx="8497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Jeśli stosunek zmieszania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jest stały z wysokością to cała zmienność funkcji wagowej wynika ze zmian gęstości powietrza.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EDDC9A-C336-474B-B5B5-9420DB60AE92}" type="slidenum">
              <a:rPr lang="en-US"/>
              <a:pPr/>
              <a:t>12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900113" y="260350"/>
          <a:ext cx="321468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Równanie" r:id="rId3" imgW="1231560" imgH="533160" progId="Equation.3">
                  <p:embed/>
                </p:oleObj>
              </mc:Choice>
              <mc:Fallback>
                <p:oleObj name="Równanie" r:id="rId3" imgW="1231560" imgH="533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0350"/>
                        <a:ext cx="3214687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AutoShape 3"/>
          <p:cNvSpPr>
            <a:spLocks/>
          </p:cNvSpPr>
          <p:nvPr/>
        </p:nvSpPr>
        <p:spPr bwMode="auto">
          <a:xfrm rot="5400000">
            <a:off x="2339975" y="1052513"/>
            <a:ext cx="287337" cy="719138"/>
          </a:xfrm>
          <a:prstGeom prst="rightBrace">
            <a:avLst>
              <a:gd name="adj1" fmla="val 208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130" name="AutoShape 4"/>
          <p:cNvSpPr>
            <a:spLocks/>
          </p:cNvSpPr>
          <p:nvPr/>
        </p:nvSpPr>
        <p:spPr bwMode="auto">
          <a:xfrm rot="5400000">
            <a:off x="3348038" y="908050"/>
            <a:ext cx="287337" cy="1008063"/>
          </a:xfrm>
          <a:prstGeom prst="rightBrace">
            <a:avLst>
              <a:gd name="adj1" fmla="val 2923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131" name="Text Box 5"/>
          <p:cNvSpPr txBox="1">
            <a:spLocks noChangeArrowheads="1"/>
          </p:cNvSpPr>
          <p:nvPr/>
        </p:nvSpPr>
        <p:spPr bwMode="auto">
          <a:xfrm>
            <a:off x="395288" y="17002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maleje z wysokością</a:t>
            </a:r>
          </a:p>
        </p:txBody>
      </p:sp>
      <p:sp>
        <p:nvSpPr>
          <p:cNvPr id="5132" name="Text Box 6"/>
          <p:cNvSpPr txBox="1">
            <a:spLocks noChangeArrowheads="1"/>
          </p:cNvSpPr>
          <p:nvPr/>
        </p:nvSpPr>
        <p:spPr bwMode="auto">
          <a:xfrm>
            <a:off x="3276600" y="17002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rośnie z wysokością</a:t>
            </a:r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506413" y="2276475"/>
          <a:ext cx="53689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Równanie" r:id="rId5" imgW="2057400" imgH="533160" progId="Equation.3">
                  <p:embed/>
                </p:oleObj>
              </mc:Choice>
              <mc:Fallback>
                <p:oleObj name="Równanie" r:id="rId5" imgW="2057400" imgH="5331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2276475"/>
                        <a:ext cx="5368925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8"/>
          <p:cNvSpPr txBox="1">
            <a:spLocks noChangeArrowheads="1"/>
          </p:cNvSpPr>
          <p:nvPr/>
        </p:nvSpPr>
        <p:spPr bwMode="auto">
          <a:xfrm>
            <a:off x="5651500" y="333375"/>
            <a:ext cx="3203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Zatem istnieje wysokością gdzie </a:t>
            </a:r>
            <a:r>
              <a:rPr lang="pl-PL" sz="1800">
                <a:solidFill>
                  <a:schemeClr val="folHlink"/>
                </a:solidFill>
                <a:latin typeface="Arial" charset="0"/>
              </a:rPr>
              <a:t>W(z)</a:t>
            </a:r>
            <a:r>
              <a:rPr lang="pl-PL" sz="1800">
                <a:latin typeface="Arial" charset="0"/>
              </a:rPr>
              <a:t> osiąga maksimum</a:t>
            </a:r>
          </a:p>
        </p:txBody>
      </p:sp>
      <p:graphicFrame>
        <p:nvGraphicFramePr>
          <p:cNvPr id="5124" name="Object 9"/>
          <p:cNvGraphicFramePr>
            <a:graphicFrameLocks noChangeAspect="1"/>
          </p:cNvGraphicFramePr>
          <p:nvPr/>
        </p:nvGraphicFramePr>
        <p:xfrm>
          <a:off x="158750" y="3582988"/>
          <a:ext cx="632936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Równanie" r:id="rId7" imgW="2425680" imgH="533160" progId="Equation.3">
                  <p:embed/>
                </p:oleObj>
              </mc:Choice>
              <mc:Fallback>
                <p:oleObj name="Równanie" r:id="rId7" imgW="2425680" imgH="5331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3582988"/>
                        <a:ext cx="6329363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0"/>
          <p:cNvGraphicFramePr>
            <a:graphicFrameLocks noChangeAspect="1"/>
          </p:cNvGraphicFramePr>
          <p:nvPr/>
        </p:nvGraphicFramePr>
        <p:xfrm>
          <a:off x="539750" y="4868863"/>
          <a:ext cx="23860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Równanie" r:id="rId9" imgW="914400" imgH="342720" progId="Equation.3">
                  <p:embed/>
                </p:oleObj>
              </mc:Choice>
              <mc:Fallback>
                <p:oleObj name="Równanie" r:id="rId9" imgW="914400" imgH="34272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868863"/>
                        <a:ext cx="2386013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11"/>
          <p:cNvGraphicFramePr>
            <a:graphicFrameLocks noChangeAspect="1"/>
          </p:cNvGraphicFramePr>
          <p:nvPr/>
        </p:nvGraphicFramePr>
        <p:xfrm>
          <a:off x="4859338" y="4868863"/>
          <a:ext cx="22320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Równanie" r:id="rId11" imgW="1104840" imgH="342720" progId="Equation.3">
                  <p:embed/>
                </p:oleObj>
              </mc:Choice>
              <mc:Fallback>
                <p:oleObj name="Równanie" r:id="rId11" imgW="1104840" imgH="3427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868863"/>
                        <a:ext cx="22320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12"/>
          <p:cNvGraphicFramePr>
            <a:graphicFrameLocks noChangeAspect="1"/>
          </p:cNvGraphicFramePr>
          <p:nvPr/>
        </p:nvGraphicFramePr>
        <p:xfrm>
          <a:off x="192088" y="5743575"/>
          <a:ext cx="42227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Równanie" r:id="rId13" imgW="2082600" imgH="533160" progId="Equation.3">
                  <p:embed/>
                </p:oleObj>
              </mc:Choice>
              <mc:Fallback>
                <p:oleObj name="Równanie" r:id="rId13" imgW="2082600" imgH="5331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5743575"/>
                        <a:ext cx="4222750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B9D8D4-DB4E-45B4-ADAF-3C3EA37B8C04}" type="slidenum">
              <a:rPr lang="en-US"/>
              <a:pPr/>
              <a:t>13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35525" cy="1066800"/>
          </a:xfrm>
        </p:spPr>
        <p:txBody>
          <a:bodyPr/>
          <a:lstStyle/>
          <a:p>
            <a:r>
              <a:rPr lang="pl-PL" sz="3200" smtClean="0"/>
              <a:t>Przykłady funkcji wagowej</a:t>
            </a:r>
          </a:p>
        </p:txBody>
      </p:sp>
      <p:pic>
        <p:nvPicPr>
          <p:cNvPr id="2458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429000"/>
            <a:ext cx="9144000" cy="3113088"/>
          </a:xfrm>
          <a:noFill/>
        </p:spPr>
      </p:pic>
      <p:pic>
        <p:nvPicPr>
          <p:cNvPr id="2458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5963" y="0"/>
            <a:ext cx="3348037" cy="3135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06BDE0-8AA6-401F-B490-B5B9F84E52C8}" type="slidenum">
              <a:rPr lang="en-US"/>
              <a:pPr/>
              <a:t>14</a:t>
            </a:fld>
            <a:endParaRPr lang="en-US"/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8913"/>
            <a:ext cx="8642350" cy="2879725"/>
          </a:xfrm>
        </p:spPr>
        <p:txBody>
          <a:bodyPr>
            <a:normAutofit fontScale="85000" lnSpcReduction="10000"/>
          </a:bodyPr>
          <a:lstStyle/>
          <a:p>
            <a:r>
              <a:rPr lang="pl-PL" sz="2400" dirty="0" smtClean="0">
                <a:latin typeface="Arial" charset="0"/>
              </a:rPr>
              <a:t>Jedną z najprostszych metod wyznaczania profilu temperatury polega na założeniu początkowego profilu, a następnie obliczeniu odpowiadającej mu radiancji na górnej granicy atmosfery w zależności od liczby falowej. </a:t>
            </a:r>
          </a:p>
          <a:p>
            <a:r>
              <a:rPr lang="pl-PL" sz="2400" dirty="0" smtClean="0">
                <a:latin typeface="Arial" charset="0"/>
              </a:rPr>
              <a:t>Następnie na podstawie różnicy radiancji obliczonej i  obserwowanej modyfikuje się profil tak aby zminimalizować tę różnicę. </a:t>
            </a:r>
          </a:p>
          <a:p>
            <a:r>
              <a:rPr lang="pl-PL" sz="2400" dirty="0" smtClean="0">
                <a:latin typeface="Arial" charset="0"/>
              </a:rPr>
              <a:t>Ze względu na błędy obserwacyjne równanie </a:t>
            </a:r>
            <a:r>
              <a:rPr lang="pl-PL" sz="2400" dirty="0" err="1" smtClean="0">
                <a:latin typeface="Arial" charset="0"/>
              </a:rPr>
              <a:t>Fredholma</a:t>
            </a:r>
            <a:r>
              <a:rPr lang="pl-PL" sz="2400" dirty="0" smtClean="0">
                <a:latin typeface="Arial" charset="0"/>
              </a:rPr>
              <a:t> może nie posiadać fizycznego rozwiązania. Aby tego uniknąć stosuje się metodę zwaną: nieliniowa iteracją.</a:t>
            </a:r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683568" y="3140968"/>
          <a:ext cx="43513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Równanie" r:id="rId3" imgW="2577960" imgH="495000" progId="Equation.3">
                  <p:embed/>
                </p:oleObj>
              </mc:Choice>
              <mc:Fallback>
                <p:oleObj name="Równanie" r:id="rId3" imgW="257796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140968"/>
                        <a:ext cx="4351337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5"/>
          <p:cNvSpPr txBox="1">
            <a:spLocks noChangeArrowheads="1"/>
          </p:cNvSpPr>
          <p:nvPr/>
        </p:nvSpPr>
        <p:spPr bwMode="auto">
          <a:xfrm>
            <a:off x="179512" y="4365104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Funkcja Plancka w jednostkach częstości ma postać:</a:t>
            </a:r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323528" y="4941168"/>
          <a:ext cx="1930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Równanie" r:id="rId5" imgW="1054080" imgH="419040" progId="Equation.3">
                  <p:embed/>
                </p:oleObj>
              </mc:Choice>
              <mc:Fallback>
                <p:oleObj name="Równanie" r:id="rId5" imgW="105408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941168"/>
                        <a:ext cx="19304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2987353" y="5228505"/>
          <a:ext cx="10001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Równanie" r:id="rId7" imgW="545760" imgH="203040" progId="Equation.3">
                  <p:embed/>
                </p:oleObj>
              </mc:Choice>
              <mc:Fallback>
                <p:oleObj name="Równanie" r:id="rId7" imgW="54576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353" y="5228505"/>
                        <a:ext cx="1000125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5076503" y="4869730"/>
          <a:ext cx="814388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Równanie" r:id="rId9" imgW="444240" imgH="393480" progId="Equation.3">
                  <p:embed/>
                </p:oleObj>
              </mc:Choice>
              <mc:Fallback>
                <p:oleObj name="Równanie" r:id="rId9" imgW="44424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503" y="4869730"/>
                        <a:ext cx="814388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C52A54-CDA0-4793-877A-DB6D0BE08929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95288" y="3217863"/>
          <a:ext cx="5329237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Równanie" r:id="rId3" imgW="2831760" imgH="495000" progId="Equation.3">
                  <p:embed/>
                </p:oleObj>
              </mc:Choice>
              <mc:Fallback>
                <p:oleObj name="Równanie" r:id="rId3" imgW="2831760" imgH="495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17863"/>
                        <a:ext cx="5329237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3"/>
          <p:cNvSpPr txBox="1">
            <a:spLocks noChangeArrowheads="1"/>
          </p:cNvSpPr>
          <p:nvPr/>
        </p:nvSpPr>
        <p:spPr bwMode="auto">
          <a:xfrm>
            <a:off x="250825" y="0"/>
            <a:ext cx="87137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Zauważmy, że maksimum funkcji podcałkowej zależy od wysokości</a:t>
            </a:r>
            <a:r>
              <a:rPr lang="pl-PL" sz="2400" dirty="0" smtClean="0">
                <a:latin typeface="Arial" charset="0"/>
              </a:rPr>
              <a:t>. Z </a:t>
            </a:r>
            <a:r>
              <a:rPr lang="pl-PL" sz="2400" dirty="0">
                <a:latin typeface="Arial" charset="0"/>
              </a:rPr>
              <a:t>twierdzenia o wartości średniej mamy</a:t>
            </a: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107504" y="1124744"/>
          <a:ext cx="5281612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Równanie" r:id="rId5" imgW="2768400" imgH="495000" progId="Equation.3">
                  <p:embed/>
                </p:oleObj>
              </mc:Choice>
              <mc:Fallback>
                <p:oleObj name="Równanie" r:id="rId5" imgW="2768400" imgH="49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24744"/>
                        <a:ext cx="5281612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4859338" y="4221163"/>
          <a:ext cx="33909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Równanie" r:id="rId7" imgW="1777680" imgH="469800" progId="Equation.3">
                  <p:embed/>
                </p:oleObj>
              </mc:Choice>
              <mc:Fallback>
                <p:oleObj name="Równanie" r:id="rId7" imgW="177768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221163"/>
                        <a:ext cx="3390900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6"/>
          <p:cNvGraphicFramePr>
            <a:graphicFrameLocks noChangeAspect="1"/>
          </p:cNvGraphicFramePr>
          <p:nvPr/>
        </p:nvGraphicFramePr>
        <p:xfrm>
          <a:off x="539750" y="5805488"/>
          <a:ext cx="174307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Równanie" r:id="rId9" imgW="914400" imgH="469800" progId="Equation.3">
                  <p:embed/>
                </p:oleObj>
              </mc:Choice>
              <mc:Fallback>
                <p:oleObj name="Równanie" r:id="rId9" imgW="91440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805488"/>
                        <a:ext cx="1743075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2484438" y="5876925"/>
            <a:ext cx="6659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Równanie relaksacyjne, Chahine, Smith 1970</a:t>
            </a:r>
          </a:p>
        </p:txBody>
      </p:sp>
      <p:sp>
        <p:nvSpPr>
          <p:cNvPr id="7178" name="Text Box 8"/>
          <p:cNvSpPr txBox="1">
            <a:spLocks noChangeArrowheads="1"/>
          </p:cNvSpPr>
          <p:nvPr/>
        </p:nvSpPr>
        <p:spPr bwMode="auto">
          <a:xfrm>
            <a:off x="323850" y="5373688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Przy założeniu braku wkładu od powierzchni ziemi mamy:</a:t>
            </a:r>
          </a:p>
        </p:txBody>
      </p:sp>
      <p:sp>
        <p:nvSpPr>
          <p:cNvPr id="7179" name="Text Box 9"/>
          <p:cNvSpPr txBox="1">
            <a:spLocks noChangeArrowheads="1"/>
          </p:cNvSpPr>
          <p:nvPr/>
        </p:nvSpPr>
        <p:spPr bwMode="auto">
          <a:xfrm>
            <a:off x="5724525" y="1125538"/>
            <a:ext cx="341947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pl-PL" sz="1800" baseline="-2500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1800">
                <a:latin typeface="Arial" charset="0"/>
              </a:rPr>
              <a:t> ciśnienie na poziomie gdzie waga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 osiąga maksimum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</a:t>
            </a:r>
            <a:r>
              <a:rPr lang="pl-PL" sz="1800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i</a:t>
            </a:r>
            <a:r>
              <a:rPr lang="pl-PL" sz="18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lnp</a:t>
            </a:r>
            <a:r>
              <a:rPr lang="pl-PL" sz="1800">
                <a:latin typeface="Arial" charset="0"/>
                <a:sym typeface="Symbol" pitchFamily="18" charset="2"/>
              </a:rPr>
              <a:t> oznacza efektywna szerokość funkcji wagowej</a:t>
            </a:r>
          </a:p>
        </p:txBody>
      </p:sp>
      <p:graphicFrame>
        <p:nvGraphicFramePr>
          <p:cNvPr id="7174" name="Object 10"/>
          <p:cNvGraphicFramePr>
            <a:graphicFrameLocks noChangeAspect="1"/>
          </p:cNvGraphicFramePr>
          <p:nvPr/>
        </p:nvGraphicFramePr>
        <p:xfrm>
          <a:off x="7956550" y="1484313"/>
          <a:ext cx="6635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Równanie" r:id="rId11" imgW="457200" imgH="419040" progId="Equation.3">
                  <p:embed/>
                </p:oleObj>
              </mc:Choice>
              <mc:Fallback>
                <p:oleObj name="Równanie" r:id="rId11" imgW="45720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1484313"/>
                        <a:ext cx="6635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179512" y="2204864"/>
            <a:ext cx="54726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>
                <a:latin typeface="Arial" charset="0"/>
              </a:rPr>
              <a:t>Niech </a:t>
            </a:r>
            <a:r>
              <a:rPr lang="pl-PL" sz="1800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1800" baseline="30000" dirty="0">
                <a:solidFill>
                  <a:schemeClr val="folHlink"/>
                </a:solidFill>
                <a:latin typeface="Arial" charset="0"/>
              </a:rPr>
              <a:t>*</a:t>
            </a:r>
            <a:r>
              <a:rPr lang="pl-PL" sz="1800" baseline="30000" dirty="0">
                <a:latin typeface="Arial" charset="0"/>
              </a:rPr>
              <a:t> </a:t>
            </a:r>
            <a:r>
              <a:rPr lang="pl-PL" sz="1800" dirty="0">
                <a:latin typeface="Arial" charset="0"/>
              </a:rPr>
              <a:t>oznacza </a:t>
            </a:r>
            <a:r>
              <a:rPr lang="pl-PL" sz="1800" dirty="0" smtClean="0">
                <a:latin typeface="Arial" charset="0"/>
              </a:rPr>
              <a:t>wartość zakładaną </a:t>
            </a:r>
            <a:r>
              <a:rPr lang="pl-PL" dirty="0" smtClean="0">
                <a:latin typeface="Arial" charset="0"/>
              </a:rPr>
              <a:t>wartość temperatury powietrza w </a:t>
            </a:r>
            <a:r>
              <a:rPr lang="pl-PL" sz="1800" dirty="0" smtClean="0">
                <a:latin typeface="Arial" charset="0"/>
              </a:rPr>
              <a:t>zerowym przybliżeniu </a:t>
            </a:r>
            <a:r>
              <a:rPr lang="pl-PL" sz="1800" smtClean="0">
                <a:latin typeface="Arial" charset="0"/>
              </a:rPr>
              <a:t>dla każdego poziomu</a:t>
            </a:r>
            <a:r>
              <a:rPr lang="pl-PL" sz="1800" dirty="0" smtClean="0">
                <a:latin typeface="Arial" charset="0"/>
              </a:rPr>
              <a:t>, zaś I</a:t>
            </a:r>
            <a:r>
              <a:rPr lang="pl-PL" sz="1800" baseline="30000" dirty="0" smtClean="0">
                <a:solidFill>
                  <a:schemeClr val="folHlink"/>
                </a:solidFill>
                <a:latin typeface="Arial" charset="0"/>
              </a:rPr>
              <a:t>*</a:t>
            </a:r>
            <a:r>
              <a:rPr lang="pl-PL" sz="1800" baseline="30000" dirty="0" smtClean="0">
                <a:latin typeface="Arial" charset="0"/>
              </a:rPr>
              <a:t> </a:t>
            </a:r>
            <a:r>
              <a:rPr lang="pl-PL" sz="1800" dirty="0" smtClean="0">
                <a:latin typeface="Arial" charset="0"/>
              </a:rPr>
              <a:t>oznacza odpowiadającą </a:t>
            </a:r>
            <a:r>
              <a:rPr lang="pl-PL" sz="1800" dirty="0">
                <a:latin typeface="Arial" charset="0"/>
              </a:rPr>
              <a:t>jej </a:t>
            </a:r>
            <a:r>
              <a:rPr lang="pl-PL" sz="1800" dirty="0" err="1" smtClean="0">
                <a:latin typeface="Arial" charset="0"/>
              </a:rPr>
              <a:t>radiancję</a:t>
            </a:r>
            <a:r>
              <a:rPr lang="pl-PL" sz="1800" dirty="0" smtClean="0">
                <a:latin typeface="Arial" charset="0"/>
              </a:rPr>
              <a:t> na </a:t>
            </a:r>
            <a:r>
              <a:rPr lang="pl-PL" sz="1800" dirty="0">
                <a:latin typeface="Arial" charset="0"/>
              </a:rPr>
              <a:t>TOA</a:t>
            </a:r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auto">
          <a:xfrm>
            <a:off x="395288" y="4437063"/>
            <a:ext cx="4392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Dzieląc stronami oba równania mamy: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5A8EF5-3656-4D4E-B1C4-6FCEE5D677C6}" type="slidenum">
              <a:rPr lang="en-US"/>
              <a:pPr/>
              <a:t>16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Algorytm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81075"/>
            <a:ext cx="7772400" cy="1990725"/>
          </a:xfrm>
        </p:spPr>
        <p:txBody>
          <a:bodyPr>
            <a:normAutofit fontScale="92500"/>
          </a:bodyPr>
          <a:lstStyle/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</a:rPr>
              <a:t>Początkowy profil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30000" smtClean="0">
                <a:solidFill>
                  <a:schemeClr val="folHlink"/>
                </a:solidFill>
                <a:latin typeface="Arial" charset="0"/>
              </a:rPr>
              <a:t>(n)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(p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sz="2400" smtClean="0">
                <a:latin typeface="Arial" charset="0"/>
              </a:rPr>
              <a:t> dla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n=0</a:t>
            </a:r>
          </a:p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</a:rPr>
              <a:t>Podstawiając profil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30000" smtClean="0">
                <a:solidFill>
                  <a:schemeClr val="folHlink"/>
                </a:solidFill>
                <a:latin typeface="Arial" charset="0"/>
              </a:rPr>
              <a:t>(n)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(p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sz="2400" smtClean="0">
                <a:latin typeface="Arial" charset="0"/>
              </a:rPr>
              <a:t> do wyjściowego równania obliczamy wartość radiancji dla każdego kanału</a:t>
            </a:r>
          </a:p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</a:rPr>
              <a:t>Porównujemy obliczoną radiancję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smtClean="0">
                <a:latin typeface="Arial" charset="0"/>
              </a:rPr>
              <a:t> z wartością zmierzona i obliczamy wartość residualną.</a:t>
            </a:r>
            <a:r>
              <a:rPr lang="pl-PL" sz="2400" smtClean="0"/>
              <a:t> </a:t>
            </a:r>
          </a:p>
          <a:p>
            <a:pPr marL="609600" indent="-609600">
              <a:buFontTx/>
              <a:buNone/>
            </a:pPr>
            <a:endParaRPr lang="pl-PL" sz="2400" smtClean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042988" y="3500438"/>
          <a:ext cx="194310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Równanie" r:id="rId3" imgW="888840" imgH="469800" progId="Equation.3">
                  <p:embed/>
                </p:oleObj>
              </mc:Choice>
              <mc:Fallback>
                <p:oleObj name="Równanie" r:id="rId3" imgW="88884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500438"/>
                        <a:ext cx="1943100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539552" y="4581525"/>
            <a:ext cx="806469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gdy 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R&lt;10</a:t>
            </a:r>
            <a:r>
              <a:rPr lang="pl-PL" sz="2000" baseline="30000" dirty="0">
                <a:solidFill>
                  <a:schemeClr val="folHlink"/>
                </a:solidFill>
                <a:latin typeface="Arial" charset="0"/>
              </a:rPr>
              <a:t>-4</a:t>
            </a:r>
            <a:r>
              <a:rPr lang="pl-PL" sz="2000" dirty="0">
                <a:latin typeface="Arial" charset="0"/>
              </a:rPr>
              <a:t> dla wszystkich kanałów kończymy iteracje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4)     Stosujemy równanie relaksacyjne </a:t>
            </a:r>
            <a:r>
              <a:rPr lang="pl-PL" sz="2000" dirty="0">
                <a:solidFill>
                  <a:schemeClr val="tx2"/>
                </a:solidFill>
                <a:latin typeface="Arial" charset="0"/>
              </a:rPr>
              <a:t>M-razy</a:t>
            </a:r>
            <a:r>
              <a:rPr lang="pl-PL" sz="2000" dirty="0">
                <a:latin typeface="Arial" charset="0"/>
              </a:rPr>
              <a:t> dla obliczonego nowego profilu 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000" baseline="30000" dirty="0">
                <a:solidFill>
                  <a:schemeClr val="folHlink"/>
                </a:solidFill>
                <a:latin typeface="Arial" charset="0"/>
              </a:rPr>
              <a:t>(n+1)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(p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sz="2000" dirty="0">
                <a:latin typeface="Arial" charset="0"/>
              </a:rPr>
              <a:t> ze wzoru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5E9537-32DA-4E08-9E04-84D868C2669F}" type="slidenum">
              <a:rPr lang="en-US"/>
              <a:pPr/>
              <a:t>17</a:t>
            </a:fld>
            <a:endParaRPr lang="en-US"/>
          </a:p>
        </p:txBody>
      </p:sp>
      <p:graphicFrame>
        <p:nvGraphicFramePr>
          <p:cNvPr id="921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68313" y="284163"/>
          <a:ext cx="5087937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Równanie" r:id="rId3" imgW="2616120" imgH="711000" progId="Equation.3">
                  <p:embed/>
                </p:oleObj>
              </mc:Choice>
              <mc:Fallback>
                <p:oleObj name="Równanie" r:id="rId3" imgW="2616120" imgH="71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84163"/>
                        <a:ext cx="5087937" cy="1382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3"/>
          <p:cNvSpPr txBox="1">
            <a:spLocks noChangeArrowheads="1"/>
          </p:cNvSpPr>
          <p:nvPr/>
        </p:nvSpPr>
        <p:spPr bwMode="auto">
          <a:xfrm>
            <a:off x="7019925" y="47625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i=1,2,…,M</a:t>
            </a:r>
          </a:p>
        </p:txBody>
      </p:sp>
      <p:sp>
        <p:nvSpPr>
          <p:cNvPr id="9226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799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Wzór ten wynika z ilorazu</a:t>
            </a: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395288" y="2276475"/>
          <a:ext cx="20875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Równanie" r:id="rId5" imgW="977760" imgH="469800" progId="Equation.3">
                  <p:embed/>
                </p:oleObj>
              </mc:Choice>
              <mc:Fallback>
                <p:oleObj name="Równanie" r:id="rId5" imgW="97776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76475"/>
                        <a:ext cx="2087562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4643438" y="2276475"/>
          <a:ext cx="2211387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Równanie" r:id="rId7" imgW="1143000" imgH="469800" progId="Equation.3">
                  <p:embed/>
                </p:oleObj>
              </mc:Choice>
              <mc:Fallback>
                <p:oleObj name="Równanie" r:id="rId7" imgW="114300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276475"/>
                        <a:ext cx="2211387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7"/>
          <p:cNvGraphicFramePr>
            <a:graphicFrameLocks noChangeAspect="1"/>
          </p:cNvGraphicFramePr>
          <p:nvPr/>
        </p:nvGraphicFramePr>
        <p:xfrm>
          <a:off x="395288" y="3644900"/>
          <a:ext cx="25542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Równanie" r:id="rId9" imgW="1371600" imgH="482400" progId="Equation.3">
                  <p:embed/>
                </p:oleObj>
              </mc:Choice>
              <mc:Fallback>
                <p:oleObj name="Równanie" r:id="rId9" imgW="137160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644900"/>
                        <a:ext cx="25542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8"/>
          <p:cNvGraphicFramePr>
            <a:graphicFrameLocks noChangeAspect="1"/>
          </p:cNvGraphicFramePr>
          <p:nvPr/>
        </p:nvGraphicFramePr>
        <p:xfrm>
          <a:off x="4678363" y="3573463"/>
          <a:ext cx="3687762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Równanie" r:id="rId11" imgW="1803240" imgH="482400" progId="Equation.3">
                  <p:embed/>
                </p:oleObj>
              </mc:Choice>
              <mc:Fallback>
                <p:oleObj name="Równanie" r:id="rId11" imgW="180324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3573463"/>
                        <a:ext cx="3687762" cy="1004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9"/>
          <p:cNvGraphicFramePr>
            <a:graphicFrameLocks noChangeAspect="1"/>
          </p:cNvGraphicFramePr>
          <p:nvPr/>
        </p:nvGraphicFramePr>
        <p:xfrm>
          <a:off x="395288" y="4941888"/>
          <a:ext cx="4643437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Równanie" r:id="rId13" imgW="2387520" imgH="711000" progId="Equation.3">
                  <p:embed/>
                </p:oleObj>
              </mc:Choice>
              <mc:Fallback>
                <p:oleObj name="Równanie" r:id="rId13" imgW="2387520" imgH="711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941888"/>
                        <a:ext cx="4643437" cy="1382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583F5F-C906-4D60-9CBF-6FA38B48B4FD}" type="slidenum">
              <a:rPr lang="en-US"/>
              <a:pPr/>
              <a:t>18</a:t>
            </a:fld>
            <a:endParaRPr lang="en-US"/>
          </a:p>
        </p:txBody>
      </p:sp>
      <p:sp>
        <p:nvSpPr>
          <p:cNvPr id="2560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4525963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5) Dokonujemy interpolacji temperatury z każdego poziomu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dirty="0" smtClean="0">
                <a:latin typeface="Arial" charset="0"/>
              </a:rPr>
              <a:t> do poziomów które nas interesują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6) Wracamy do punku 2 i powtarzamy do osiągnięcia zadanej dokładności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Nie zawsze metoda ta wykazuje zbieżność. Dlatego stosuje się inne metody np. minimalnej wariancji (teledetekcja hybrydowa) uwzględniająca fakt, iż wiele błędów ma charakter statystyczny.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5DC59C-FDBA-43A5-8379-29614E38935A}" type="slidenum">
              <a:rPr lang="en-US"/>
              <a:pPr/>
              <a:t>19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06438"/>
          </a:xfrm>
        </p:spPr>
        <p:txBody>
          <a:bodyPr/>
          <a:lstStyle/>
          <a:p>
            <a:r>
              <a:rPr lang="pl-PL" sz="3200" b="1" dirty="0" smtClean="0"/>
              <a:t>Przyrządy satelitarne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HIRS/2</a:t>
            </a:r>
            <a:r>
              <a:rPr lang="pl-PL" sz="2400" smtClean="0">
                <a:latin typeface="Arial" charset="0"/>
              </a:rPr>
              <a:t> (High Resolution Infrared Radiometer sounder), 20 kanałów, rozdzielczość 19 km</a:t>
            </a:r>
          </a:p>
          <a:p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SSU</a:t>
            </a:r>
            <a:r>
              <a:rPr lang="pl-PL" sz="2400" smtClean="0">
                <a:latin typeface="Arial" charset="0"/>
              </a:rPr>
              <a:t> (Stratospheric Sounding Unit), 3 kanały w paśmie CO (15 m), rozdzielczości 111 km.</a:t>
            </a:r>
          </a:p>
          <a:p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GOME</a:t>
            </a:r>
            <a:r>
              <a:rPr lang="pl-PL" sz="2400" smtClean="0">
                <a:latin typeface="Arial" charset="0"/>
              </a:rPr>
              <a:t> – gazy śladowe</a:t>
            </a:r>
          </a:p>
          <a:p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SCIAMATCHY</a:t>
            </a:r>
            <a:r>
              <a:rPr lang="pl-PL" sz="2400" smtClean="0">
                <a:latin typeface="Arial" charset="0"/>
              </a:rPr>
              <a:t> – gazy śladowe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CE59C2-A48F-4B14-9C1C-3CB527A7D3E8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latin typeface="Arial" charset="0"/>
              </a:rPr>
              <a:t>Wyznaczanie pionowego profilu temperatury powietrza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 smtClean="0">
                <a:latin typeface="Arial" charset="0"/>
              </a:rPr>
              <a:t>Pierwsze próby oszacowania profilu temperatury w atmosferze na podstawie spektralnych obserwacji promieniowanie długofalowego zasugerował King w 1956 roku.</a:t>
            </a:r>
          </a:p>
          <a:p>
            <a:r>
              <a:rPr lang="pl-PL" sz="2400" dirty="0" smtClean="0">
                <a:latin typeface="Arial" charset="0"/>
              </a:rPr>
              <a:t>W swoich badania pokazał, że rozkład kątowy radiancji jest równy transformacie </a:t>
            </a:r>
            <a:r>
              <a:rPr lang="pl-PL" sz="2400" dirty="0" err="1" smtClean="0">
                <a:latin typeface="Arial" charset="0"/>
              </a:rPr>
              <a:t>Laplace’a</a:t>
            </a:r>
            <a:r>
              <a:rPr lang="pl-PL" sz="2400" dirty="0" smtClean="0">
                <a:latin typeface="Arial" charset="0"/>
              </a:rPr>
              <a:t> funkcji Plancka zależnej od grubości optycznej. 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	Przedstawił metodę jak wykorzystać tę relację do obliczania profilu temperatury na podstawie pomiarów satelitarnych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A1A95C-C32A-4562-A7C8-14C3B62CEE73}" type="slidenum">
              <a:rPr lang="en-US"/>
              <a:pPr/>
              <a:t>20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smtClean="0">
                <a:latin typeface="Arial" charset="0"/>
              </a:rPr>
              <a:t>Skanowanie metodą LIMB</a:t>
            </a:r>
          </a:p>
        </p:txBody>
      </p:sp>
      <p:pic>
        <p:nvPicPr>
          <p:cNvPr id="2765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582738"/>
            <a:ext cx="7056438" cy="39004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791197-F589-43DD-A081-140958395821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23850" y="657225"/>
          <a:ext cx="3648075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Równanie" r:id="rId3" imgW="1612800" imgH="469800" progId="Equation.3">
                  <p:embed/>
                </p:oleObj>
              </mc:Choice>
              <mc:Fallback>
                <p:oleObj name="Równanie" r:id="rId3" imgW="161280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57225"/>
                        <a:ext cx="3648075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3"/>
          <p:cNvSpPr txBox="1">
            <a:spLocks noChangeArrowheads="1"/>
          </p:cNvSpPr>
          <p:nvPr/>
        </p:nvSpPr>
        <p:spPr bwMode="auto">
          <a:xfrm>
            <a:off x="179388" y="0"/>
            <a:ext cx="734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Radiancja wzdłuż ścieżki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LOS</a:t>
            </a:r>
            <a:r>
              <a:rPr lang="pl-PL">
                <a:latin typeface="Arial" charset="0"/>
              </a:rPr>
              <a:t> (line of sign)</a:t>
            </a:r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4356100" y="620713"/>
            <a:ext cx="4787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h</a:t>
            </a:r>
            <a:r>
              <a:rPr lang="pl-PL" dirty="0">
                <a:latin typeface="Arial" charset="0"/>
              </a:rPr>
              <a:t> jest wysokością styczna (tangent </a:t>
            </a:r>
            <a:r>
              <a:rPr lang="pl-PL" dirty="0" err="1">
                <a:latin typeface="Arial" charset="0"/>
              </a:rPr>
              <a:t>height</a:t>
            </a:r>
            <a:r>
              <a:rPr lang="pl-PL" dirty="0">
                <a:latin typeface="Arial" charset="0"/>
              </a:rPr>
              <a:t>), </a:t>
            </a:r>
            <a:r>
              <a:rPr lang="pl-PL" dirty="0">
                <a:solidFill>
                  <a:schemeClr val="folHlink"/>
                </a:solidFill>
                <a:latin typeface="Monotype Corsiva" pitchFamily="66" charset="0"/>
              </a:rPr>
              <a:t>T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(s,0)</a:t>
            </a:r>
            <a:r>
              <a:rPr lang="pl-PL" dirty="0">
                <a:latin typeface="Arial" charset="0"/>
              </a:rPr>
              <a:t> transmisja wzdłuż ścieżki o długości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s</a:t>
            </a:r>
          </a:p>
        </p:txBody>
      </p:sp>
      <p:sp>
        <p:nvSpPr>
          <p:cNvPr id="10249" name="Text Box 5"/>
          <p:cNvSpPr txBox="1">
            <a:spLocks noChangeArrowheads="1"/>
          </p:cNvSpPr>
          <p:nvPr/>
        </p:nvSpPr>
        <p:spPr bwMode="auto">
          <a:xfrm>
            <a:off x="0" y="2276475"/>
            <a:ext cx="766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Z geometrii mamy:</a:t>
            </a:r>
          </a:p>
        </p:txBody>
      </p:sp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2916238" y="2565400"/>
          <a:ext cx="244951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Równanie" r:id="rId5" imgW="1422360" imgH="228600" progId="Equation.3">
                  <p:embed/>
                </p:oleObj>
              </mc:Choice>
              <mc:Fallback>
                <p:oleObj name="Równanie" r:id="rId5" imgW="142236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565400"/>
                        <a:ext cx="2449512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Text Box 7"/>
          <p:cNvSpPr txBox="1">
            <a:spLocks noChangeArrowheads="1"/>
          </p:cNvSpPr>
          <p:nvPr/>
        </p:nvSpPr>
        <p:spPr bwMode="auto">
          <a:xfrm>
            <a:off x="323850" y="3213100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ponieważ promień ziemi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>
                <a:latin typeface="Arial" charset="0"/>
              </a:rPr>
              <a:t> jest znacznie większy od wysokości stycznej</a:t>
            </a:r>
          </a:p>
        </p:txBody>
      </p:sp>
      <p:graphicFrame>
        <p:nvGraphicFramePr>
          <p:cNvPr id="10244" name="Object 8"/>
          <p:cNvGraphicFramePr>
            <a:graphicFrameLocks noChangeAspect="1"/>
          </p:cNvGraphicFramePr>
          <p:nvPr/>
        </p:nvGraphicFramePr>
        <p:xfrm>
          <a:off x="3724275" y="3933825"/>
          <a:ext cx="185578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Równanie" r:id="rId7" imgW="901440" imgH="228600" progId="Equation.3">
                  <p:embed/>
                </p:oleObj>
              </mc:Choice>
              <mc:Fallback>
                <p:oleObj name="Równanie" r:id="rId7" imgW="90144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3933825"/>
                        <a:ext cx="1855788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9"/>
          <p:cNvGraphicFramePr>
            <a:graphicFrameLocks noChangeAspect="1"/>
          </p:cNvGraphicFramePr>
          <p:nvPr/>
        </p:nvGraphicFramePr>
        <p:xfrm>
          <a:off x="625475" y="4652963"/>
          <a:ext cx="741203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Równanie" r:id="rId9" imgW="3276360" imgH="469800" progId="Equation.3">
                  <p:embed/>
                </p:oleObj>
              </mc:Choice>
              <mc:Fallback>
                <p:oleObj name="Równanie" r:id="rId9" imgW="3276360" imgH="469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4652963"/>
                        <a:ext cx="7412038" cy="1062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F9C6AC-02BF-4856-AE57-914A11C4E087}" type="slidenum">
              <a:rPr lang="en-US"/>
              <a:pPr/>
              <a:t>22</a:t>
            </a:fld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38600" cy="676275"/>
          </a:xfrm>
        </p:spPr>
        <p:txBody>
          <a:bodyPr/>
          <a:lstStyle/>
          <a:p>
            <a:pPr>
              <a:buFontTx/>
              <a:buNone/>
            </a:pPr>
            <a:r>
              <a:rPr lang="pl-PL" sz="2800" smtClean="0"/>
              <a:t>gdzie </a:t>
            </a:r>
          </a:p>
        </p:txBody>
      </p:sp>
      <p:graphicFrame>
        <p:nvGraphicFramePr>
          <p:cNvPr id="1126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692275" y="188913"/>
          <a:ext cx="3995738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Równanie" r:id="rId3" imgW="2120760" imgH="736560" progId="Equation.3">
                  <p:embed/>
                </p:oleObj>
              </mc:Choice>
              <mc:Fallback>
                <p:oleObj name="Równanie" r:id="rId3" imgW="2120760" imgH="7365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88913"/>
                        <a:ext cx="3995738" cy="138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6516688" y="0"/>
            <a:ext cx="22733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 sz="2800">
                <a:solidFill>
                  <a:schemeClr val="folHlink"/>
                </a:solidFill>
              </a:rPr>
              <a:t>z&lt;h</a:t>
            </a:r>
            <a:r>
              <a:rPr lang="pl-PL" sz="2800"/>
              <a:t> 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6516688" y="836613"/>
            <a:ext cx="2238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 sz="2800">
                <a:solidFill>
                  <a:schemeClr val="folHlink"/>
                </a:solidFill>
              </a:rPr>
              <a:t>z&gt;h</a:t>
            </a:r>
            <a:r>
              <a:rPr lang="pl-PL" sz="2800"/>
              <a:t> 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0" y="1844675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Skanowanie metodą 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LIMB</a:t>
            </a:r>
            <a:r>
              <a:rPr lang="pl-PL" sz="2000" dirty="0">
                <a:latin typeface="Arial" charset="0"/>
              </a:rPr>
              <a:t> wykazuje dużą czułość, jej główne zalety to: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pl-PL" sz="2000" dirty="0">
                <a:latin typeface="Arial" charset="0"/>
              </a:rPr>
              <a:t>Umożliwia pomiar koncentracji gazów śladowych (CO, NO, N</a:t>
            </a:r>
            <a:r>
              <a:rPr lang="pl-PL" sz="2000" baseline="-25000" dirty="0">
                <a:latin typeface="Arial" charset="0"/>
              </a:rPr>
              <a:t>2</a:t>
            </a:r>
            <a:r>
              <a:rPr lang="pl-PL" sz="2000" dirty="0">
                <a:latin typeface="Arial" charset="0"/>
              </a:rPr>
              <a:t> </a:t>
            </a:r>
            <a:r>
              <a:rPr lang="pl-PL" sz="2000" dirty="0" err="1">
                <a:latin typeface="Arial" charset="0"/>
              </a:rPr>
              <a:t>ClO</a:t>
            </a:r>
            <a:r>
              <a:rPr lang="pl-PL" sz="2000" dirty="0">
                <a:latin typeface="Arial" charset="0"/>
              </a:rPr>
              <a:t>)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pl-PL" sz="2000" dirty="0">
                <a:latin typeface="Arial" charset="0"/>
              </a:rPr>
              <a:t>Emisja powierzchni Ziemi nie wpływa na obserwacje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pl-PL" sz="2000" dirty="0">
                <a:latin typeface="Arial" charset="0"/>
              </a:rPr>
              <a:t>Daje dobre wyniki od  wysokości kilku kilometrów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Ograniczenia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pl-PL" sz="2000" dirty="0">
                <a:latin typeface="Arial" charset="0"/>
              </a:rPr>
              <a:t>Nie może być używana dla dolnej troposfery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pl-PL" sz="2000" dirty="0">
                <a:latin typeface="Arial" charset="0"/>
              </a:rPr>
              <a:t>Wymaga bardzo dokładnych informacji o geometrii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45198A-6500-4415-801C-FD0500F72437}" type="slidenum">
              <a:rPr lang="en-US"/>
              <a:pPr/>
              <a:t>23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8676" name="Picture 3" descr="rys2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435600" cy="4319588"/>
          </a:xfrm>
          <a:noFill/>
        </p:spPr>
      </p:pic>
      <p:pic>
        <p:nvPicPr>
          <p:cNvPr id="28677" name="Picture 4" descr="rys2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5238" y="1844675"/>
            <a:ext cx="4068762" cy="5013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9DDB90-DC15-44C7-800A-09A9EBFD94B7}" type="slidenum">
              <a:rPr lang="en-US"/>
              <a:pPr/>
              <a:t>24</a:t>
            </a:fld>
            <a:endParaRPr lang="en-US"/>
          </a:p>
        </p:txBody>
      </p:sp>
      <p:sp>
        <p:nvSpPr>
          <p:cNvPr id="13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561975"/>
          </a:xfrm>
        </p:spPr>
        <p:txBody>
          <a:bodyPr/>
          <a:lstStyle/>
          <a:p>
            <a:r>
              <a:rPr lang="pl-PL" sz="2800" b="1" dirty="0" smtClean="0"/>
              <a:t>Problem chmur- </a:t>
            </a:r>
            <a:r>
              <a:rPr lang="pl-PL" sz="2800" b="1" dirty="0" err="1" smtClean="0"/>
              <a:t>cloud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screening</a:t>
            </a:r>
            <a:r>
              <a:rPr lang="pl-PL" sz="2800" b="1" dirty="0" smtClean="0"/>
              <a:t> </a:t>
            </a:r>
          </a:p>
        </p:txBody>
      </p:sp>
      <p:sp>
        <p:nvSpPr>
          <p:cNvPr id="13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1108075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Rozpatrzy dwa przylegające obszary (piksele) dla których radiancja wyraża się wzorem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395288" y="1989138"/>
          <a:ext cx="352901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Równanie" r:id="rId3" imgW="1333440" imgH="241200" progId="Equation.3">
                  <p:embed/>
                </p:oleObj>
              </mc:Choice>
              <mc:Fallback>
                <p:oleObj name="Równanie" r:id="rId3" imgW="133344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89138"/>
                        <a:ext cx="3529012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395288" y="2781300"/>
          <a:ext cx="366236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Równanie" r:id="rId5" imgW="1384200" imgH="241200" progId="Equation.3">
                  <p:embed/>
                </p:oleObj>
              </mc:Choice>
              <mc:Fallback>
                <p:oleObj name="Równanie" r:id="rId5" imgW="13842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781300"/>
                        <a:ext cx="3662362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Text Box 6"/>
          <p:cNvSpPr txBox="1">
            <a:spLocks noChangeArrowheads="1"/>
          </p:cNvSpPr>
          <p:nvPr/>
        </p:nvSpPr>
        <p:spPr bwMode="auto">
          <a:xfrm>
            <a:off x="6011863" y="2060575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Radiancja od obszaru bezchmurnego</a:t>
            </a:r>
          </a:p>
        </p:txBody>
      </p:sp>
      <p:graphicFrame>
        <p:nvGraphicFramePr>
          <p:cNvPr id="13316" name="Object 7"/>
          <p:cNvGraphicFramePr>
            <a:graphicFrameLocks noChangeAspect="1"/>
          </p:cNvGraphicFramePr>
          <p:nvPr/>
        </p:nvGraphicFramePr>
        <p:xfrm>
          <a:off x="5292725" y="2060575"/>
          <a:ext cx="5381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Równanie" r:id="rId7" imgW="203040" imgH="253800" progId="Equation.3">
                  <p:embed/>
                </p:oleObj>
              </mc:Choice>
              <mc:Fallback>
                <p:oleObj name="Równanie" r:id="rId7" imgW="20304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060575"/>
                        <a:ext cx="53816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8"/>
          <p:cNvGraphicFramePr>
            <a:graphicFrameLocks noChangeAspect="1"/>
          </p:cNvGraphicFramePr>
          <p:nvPr/>
        </p:nvGraphicFramePr>
        <p:xfrm>
          <a:off x="5275263" y="2852738"/>
          <a:ext cx="5730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7" name="Równanie" r:id="rId9" imgW="215640" imgH="253800" progId="Equation.3">
                  <p:embed/>
                </p:oleObj>
              </mc:Choice>
              <mc:Fallback>
                <p:oleObj name="Równanie" r:id="rId9" imgW="215640" imgH="253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263" y="2852738"/>
                        <a:ext cx="573087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Text Box 9"/>
          <p:cNvSpPr txBox="1">
            <a:spLocks noChangeArrowheads="1"/>
          </p:cNvSpPr>
          <p:nvPr/>
        </p:nvSpPr>
        <p:spPr bwMode="auto">
          <a:xfrm>
            <a:off x="6011863" y="2852738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Radiancja od obszaru pochmurnego</a:t>
            </a:r>
          </a:p>
        </p:txBody>
      </p:sp>
      <p:sp>
        <p:nvSpPr>
          <p:cNvPr id="13326" name="Text Box 10"/>
          <p:cNvSpPr txBox="1">
            <a:spLocks noChangeArrowheads="1"/>
          </p:cNvSpPr>
          <p:nvPr/>
        </p:nvSpPr>
        <p:spPr bwMode="auto">
          <a:xfrm>
            <a:off x="323850" y="3573463"/>
            <a:ext cx="79200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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, 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2</a:t>
            </a:r>
            <a:r>
              <a:rPr lang="pl-PL" sz="2000" dirty="0">
                <a:latin typeface="Arial" charset="0"/>
                <a:sym typeface="Symbol" pitchFamily="18" charset="2"/>
              </a:rPr>
              <a:t> oznacza efektywne pokrycie chmurami w poszczególnych obszarach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  <a:sym typeface="Symbol" pitchFamily="18" charset="2"/>
              </a:rPr>
              <a:t>W przypadku gdy chmury w obu obszarach maj</a:t>
            </a:r>
            <a:r>
              <a:rPr lang="pl-PL" sz="2000" dirty="0">
                <a:latin typeface="Arial" charset="0"/>
              </a:rPr>
              <a:t>ą</a:t>
            </a:r>
            <a:r>
              <a:rPr lang="pl-PL" sz="2000" dirty="0">
                <a:latin typeface="Arial" charset="0"/>
                <a:sym typeface="Symbol" pitchFamily="18" charset="2"/>
              </a:rPr>
              <a:t> tak</a:t>
            </a:r>
            <a:r>
              <a:rPr lang="pl-PL" sz="2000" dirty="0">
                <a:latin typeface="Arial" charset="0"/>
              </a:rPr>
              <a:t>ą</a:t>
            </a:r>
            <a:r>
              <a:rPr lang="pl-PL" sz="2000" dirty="0">
                <a:latin typeface="Arial" charset="0"/>
                <a:sym typeface="Symbol" pitchFamily="18" charset="2"/>
              </a:rPr>
              <a:t> sam</a:t>
            </a:r>
            <a:r>
              <a:rPr lang="pl-PL" sz="2000" dirty="0">
                <a:latin typeface="Arial" charset="0"/>
              </a:rPr>
              <a:t>ą</a:t>
            </a:r>
            <a:r>
              <a:rPr lang="pl-PL" sz="2000" dirty="0">
                <a:latin typeface="Arial" charset="0"/>
                <a:sym typeface="Symbol" pitchFamily="18" charset="2"/>
              </a:rPr>
              <a:t> temperaturę wówczas: </a:t>
            </a:r>
          </a:p>
        </p:txBody>
      </p:sp>
      <p:graphicFrame>
        <p:nvGraphicFramePr>
          <p:cNvPr id="13318" name="Object 11"/>
          <p:cNvGraphicFramePr>
            <a:graphicFrameLocks noChangeAspect="1"/>
          </p:cNvGraphicFramePr>
          <p:nvPr/>
        </p:nvGraphicFramePr>
        <p:xfrm>
          <a:off x="4859338" y="5013325"/>
          <a:ext cx="2325687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Równanie" r:id="rId11" imgW="876240" imgH="228600" progId="Equation.3">
                  <p:embed/>
                </p:oleObj>
              </mc:Choice>
              <mc:Fallback>
                <p:oleObj name="Równanie" r:id="rId11" imgW="87624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013325"/>
                        <a:ext cx="2325687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12"/>
          <p:cNvGraphicFramePr>
            <a:graphicFrameLocks noChangeAspect="1"/>
          </p:cNvGraphicFramePr>
          <p:nvPr/>
        </p:nvGraphicFramePr>
        <p:xfrm>
          <a:off x="338138" y="5430838"/>
          <a:ext cx="3124200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Równanie" r:id="rId13" imgW="1180800" imgH="482400" progId="Equation.3">
                  <p:embed/>
                </p:oleObj>
              </mc:Choice>
              <mc:Fallback>
                <p:oleObj name="Równanie" r:id="rId13" imgW="1180800" imgH="482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5430838"/>
                        <a:ext cx="3124200" cy="1179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13"/>
          <p:cNvGraphicFramePr>
            <a:graphicFrameLocks noChangeAspect="1"/>
          </p:cNvGraphicFramePr>
          <p:nvPr/>
        </p:nvGraphicFramePr>
        <p:xfrm>
          <a:off x="4859338" y="5661025"/>
          <a:ext cx="2224087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Równanie" r:id="rId15" imgW="838080" imgH="228600" progId="Equation.3">
                  <p:embed/>
                </p:oleObj>
              </mc:Choice>
              <mc:Fallback>
                <p:oleObj name="Równanie" r:id="rId15" imgW="83808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661025"/>
                        <a:ext cx="2224087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FEE76A-EBB9-4957-B781-FF379AC317C1}" type="slidenum">
              <a:rPr lang="en-US"/>
              <a:pPr/>
              <a:t>25</a:t>
            </a:fld>
            <a:endParaRPr lang="en-US"/>
          </a:p>
        </p:txBody>
      </p:sp>
      <p:graphicFrame>
        <p:nvGraphicFramePr>
          <p:cNvPr id="1433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23850" y="1052513"/>
          <a:ext cx="1941513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Równanie" r:id="rId3" imgW="965160" imgH="431640" progId="Equation.3">
                  <p:embed/>
                </p:oleObj>
              </mc:Choice>
              <mc:Fallback>
                <p:oleObj name="Równanie" r:id="rId3" imgW="96516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052513"/>
                        <a:ext cx="1941513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84248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Jeśli znamy stosunek zachmurzenia w obu obszarach 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sz="2000" baseline="30000" dirty="0">
                <a:solidFill>
                  <a:schemeClr val="folHlink"/>
                </a:solidFill>
                <a:latin typeface="Arial" charset="0"/>
              </a:rPr>
              <a:t>*</a:t>
            </a:r>
            <a:r>
              <a:rPr lang="pl-PL" sz="2000" dirty="0">
                <a:latin typeface="Arial" charset="0"/>
              </a:rPr>
              <a:t> możemy policzyć </a:t>
            </a:r>
            <a:r>
              <a:rPr lang="pl-PL" sz="2000" dirty="0" err="1">
                <a:latin typeface="Arial" charset="0"/>
              </a:rPr>
              <a:t>radiancje</a:t>
            </a:r>
            <a:r>
              <a:rPr lang="pl-PL" sz="2000" dirty="0">
                <a:latin typeface="Arial" charset="0"/>
              </a:rPr>
              <a:t> </a:t>
            </a:r>
            <a:r>
              <a:rPr lang="pl-PL" sz="2000" dirty="0" smtClean="0">
                <a:latin typeface="Arial" charset="0"/>
              </a:rPr>
              <a:t>dla </a:t>
            </a:r>
            <a:r>
              <a:rPr lang="pl-PL" sz="2000" dirty="0">
                <a:latin typeface="Arial" charset="0"/>
              </a:rPr>
              <a:t>czystego </a:t>
            </a:r>
            <a:r>
              <a:rPr lang="pl-PL" sz="2000" dirty="0" smtClean="0">
                <a:latin typeface="Arial" charset="0"/>
              </a:rPr>
              <a:t>piksela:</a:t>
            </a:r>
            <a:endParaRPr lang="pl-PL" sz="2000" dirty="0">
              <a:latin typeface="Arial" charset="0"/>
            </a:endParaRPr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323850" y="2205038"/>
            <a:ext cx="856932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Oczywiście 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sz="2000" baseline="30000" dirty="0">
                <a:solidFill>
                  <a:schemeClr val="folHlink"/>
                </a:solidFill>
                <a:latin typeface="Arial" charset="0"/>
              </a:rPr>
              <a:t>*</a:t>
            </a:r>
            <a:r>
              <a:rPr lang="pl-PL" sz="2000" dirty="0">
                <a:latin typeface="Arial" charset="0"/>
              </a:rPr>
              <a:t> nie zależy od numeru kanału jednak musimy </a:t>
            </a:r>
            <a:r>
              <a:rPr lang="pl-PL" sz="2000" dirty="0" smtClean="0">
                <a:latin typeface="Arial" charset="0"/>
              </a:rPr>
              <a:t>założyć: </a:t>
            </a:r>
            <a:endParaRPr lang="pl-PL" sz="2000" dirty="0">
              <a:latin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pl-PL" sz="2000" dirty="0">
                <a:latin typeface="Arial" charset="0"/>
              </a:rPr>
              <a:t>że chmury mają tę samą wysokość, temperaturę i własności optyczne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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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2</a:t>
            </a:r>
            <a:r>
              <a:rPr lang="pl-PL" sz="2000" dirty="0">
                <a:latin typeface="Arial" charset="0"/>
                <a:sym typeface="Symbol" pitchFamily="18" charset="2"/>
              </a:rPr>
              <a:t> musza być rożne ze względu na mianownik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w powyższym równaniu</a:t>
            </a:r>
            <a:endParaRPr lang="pl-PL" sz="2000" dirty="0">
              <a:latin typeface="Arial" charset="0"/>
              <a:sym typeface="Symbol" pitchFamily="18" charset="2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pl-PL" sz="2000" dirty="0" smtClean="0">
                <a:latin typeface="Arial" charset="0"/>
                <a:sym typeface="Symbol" pitchFamily="18" charset="2"/>
              </a:rPr>
              <a:t>dodatkowa,  musimy znać wielkość </a:t>
            </a:r>
            <a:r>
              <a:rPr lang="pl-PL" sz="2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N</a:t>
            </a:r>
            <a:r>
              <a:rPr lang="pl-PL" sz="2000" baseline="30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*</a:t>
            </a:r>
            <a:r>
              <a:rPr lang="pl-PL" sz="2000" baseline="30000" dirty="0">
                <a:latin typeface="Arial" charset="0"/>
                <a:sym typeface="Symbol" pitchFamily="18" charset="2"/>
              </a:rPr>
              <a:t>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 (można ją obliczyć </a:t>
            </a:r>
            <a:r>
              <a:rPr lang="pl-PL" sz="2000" dirty="0">
                <a:latin typeface="Arial" charset="0"/>
                <a:sym typeface="Symbol" pitchFamily="18" charset="2"/>
              </a:rPr>
              <a:t>na podstawie pomiarów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mikrofalowych).</a:t>
            </a:r>
            <a:endParaRPr lang="pl-PL" sz="2000" dirty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458788" y="5695950"/>
          <a:ext cx="181292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Równanie" r:id="rId5" imgW="901440" imgH="469800" progId="Equation.3">
                  <p:embed/>
                </p:oleObj>
              </mc:Choice>
              <mc:Fallback>
                <p:oleObj name="Równanie" r:id="rId5" imgW="90144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5695950"/>
                        <a:ext cx="1812925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2555875" y="5805488"/>
            <a:ext cx="612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Niestety na ogół w obszarze mikrofalowym mamy znacznie gorsza rozdzielczość przestrzenna.</a:t>
            </a:r>
            <a:r>
              <a:rPr lang="pl-PL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635833-9F63-407D-8D00-0B108C5CF58F}" type="slidenum">
              <a:rPr lang="en-US"/>
              <a:pPr/>
              <a:t>26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633413"/>
          </a:xfrm>
        </p:spPr>
        <p:txBody>
          <a:bodyPr/>
          <a:lstStyle/>
          <a:p>
            <a:r>
              <a:rPr lang="pl-PL" sz="2800" b="1" dirty="0" smtClean="0"/>
              <a:t>Naziemne pomiary radiancji nieboskłonu</a:t>
            </a:r>
            <a:endParaRPr lang="en-US" sz="2800" b="1" dirty="0" smtClean="0"/>
          </a:p>
        </p:txBody>
      </p:sp>
      <p:pic>
        <p:nvPicPr>
          <p:cNvPr id="2970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341438"/>
            <a:ext cx="4724400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F39C7D-2C75-4A2E-982D-EA978D5C4567}" type="slidenum">
              <a:rPr lang="en-US"/>
              <a:pPr/>
              <a:t>27</a:t>
            </a:fld>
            <a:endParaRPr lang="en-US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27488" y="0"/>
            <a:ext cx="5116512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235BC3-221B-4945-B1CA-A3A868FEB810}" type="slidenum">
              <a:rPr lang="en-US"/>
              <a:pPr/>
              <a:t>28</a:t>
            </a:fld>
            <a:endParaRPr lang="en-US"/>
          </a:p>
        </p:txBody>
      </p:sp>
      <p:pic>
        <p:nvPicPr>
          <p:cNvPr id="3174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03663" y="0"/>
            <a:ext cx="5240337" cy="6858000"/>
          </a:xfrm>
          <a:noFill/>
        </p:spPr>
      </p:pic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251520" y="260648"/>
            <a:ext cx="368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200" dirty="0" err="1">
                <a:solidFill>
                  <a:schemeClr val="tx2"/>
                </a:solidFill>
                <a:latin typeface="Arial" charset="0"/>
              </a:rPr>
              <a:t>Radiancja</a:t>
            </a:r>
            <a:r>
              <a:rPr lang="pl-PL" sz="3200" dirty="0">
                <a:solidFill>
                  <a:schemeClr val="tx2"/>
                </a:solidFill>
                <a:latin typeface="Arial" charset="0"/>
              </a:rPr>
              <a:t> mierzona z satelity</a:t>
            </a:r>
            <a:endParaRPr lang="en-US" sz="32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C5EB2F-F5F9-4B83-876C-DBD6CECD6C14}" type="slidenum">
              <a:rPr lang="en-US"/>
              <a:pPr/>
              <a:t>29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277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0"/>
            <a:ext cx="5275263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8AE948-FCB7-4006-9AE7-6CDAE38FD59C}" type="slidenum">
              <a:rPr lang="en-US"/>
              <a:pPr/>
              <a:t>3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3563888" y="548680"/>
          <a:ext cx="468788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Równanie" r:id="rId3" imgW="2552400" imgH="495000" progId="Equation.3">
                  <p:embed/>
                </p:oleObj>
              </mc:Choice>
              <mc:Fallback>
                <p:oleObj name="Równanie" r:id="rId3" imgW="2552400" imgH="495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548680"/>
                        <a:ext cx="4687887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611188" y="908050"/>
          <a:ext cx="16938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Równanie" r:id="rId5" imgW="761760" imgH="228600" progId="Equation.3">
                  <p:embed/>
                </p:oleObj>
              </mc:Choice>
              <mc:Fallback>
                <p:oleObj name="Równanie" r:id="rId5" imgW="7617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908050"/>
                        <a:ext cx="1693862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4"/>
          <p:cNvSpPr txBox="1">
            <a:spLocks noChangeArrowheads="1"/>
          </p:cNvSpPr>
          <p:nvPr/>
        </p:nvSpPr>
        <p:spPr bwMode="auto">
          <a:xfrm>
            <a:off x="323850" y="0"/>
            <a:ext cx="849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Promieniowanie długofalowe na górnej granicy atmosfery wyraża się wzorem:</a:t>
            </a:r>
          </a:p>
        </p:txBody>
      </p:sp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412750" y="1628775"/>
          <a:ext cx="25606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Równanie" r:id="rId7" imgW="1143000" imgH="419040" progId="Equation.3">
                  <p:embed/>
                </p:oleObj>
              </mc:Choice>
              <mc:Fallback>
                <p:oleObj name="Równanie" r:id="rId7" imgW="114300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1628775"/>
                        <a:ext cx="2560638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6"/>
          <p:cNvGraphicFramePr>
            <a:graphicFrameLocks noChangeAspect="1"/>
          </p:cNvGraphicFramePr>
          <p:nvPr/>
        </p:nvGraphicFramePr>
        <p:xfrm>
          <a:off x="250825" y="2708275"/>
          <a:ext cx="5613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Równanie" r:id="rId9" imgW="2705040" imgH="482400" progId="Equation.3">
                  <p:embed/>
                </p:oleObj>
              </mc:Choice>
              <mc:Fallback>
                <p:oleObj name="Równanie" r:id="rId9" imgW="270504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708275"/>
                        <a:ext cx="56134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179388" y="3860800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lub we współrzędnych ciśnieniowych</a:t>
            </a:r>
          </a:p>
        </p:txBody>
      </p:sp>
      <p:graphicFrame>
        <p:nvGraphicFramePr>
          <p:cNvPr id="1030" name="Object 8"/>
          <p:cNvGraphicFramePr>
            <a:graphicFrameLocks noChangeAspect="1"/>
          </p:cNvGraphicFramePr>
          <p:nvPr/>
        </p:nvGraphicFramePr>
        <p:xfrm>
          <a:off x="4067175" y="4292600"/>
          <a:ext cx="41560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Równanie" r:id="rId11" imgW="1854000" imgH="419040" progId="Equation.3">
                  <p:embed/>
                </p:oleObj>
              </mc:Choice>
              <mc:Fallback>
                <p:oleObj name="Równanie" r:id="rId11" imgW="185400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292600"/>
                        <a:ext cx="4156075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9"/>
          <p:cNvGraphicFramePr>
            <a:graphicFrameLocks noChangeAspect="1"/>
          </p:cNvGraphicFramePr>
          <p:nvPr/>
        </p:nvGraphicFramePr>
        <p:xfrm>
          <a:off x="179388" y="5589588"/>
          <a:ext cx="5246687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Równanie" r:id="rId13" imgW="2527200" imgH="495000" progId="Equation.3">
                  <p:embed/>
                </p:oleObj>
              </mc:Choice>
              <mc:Fallback>
                <p:oleObj name="Równanie" r:id="rId13" imgW="2527200" imgH="495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589588"/>
                        <a:ext cx="5246687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AF4F85-C873-430A-B99F-740AEBEEB63A}" type="slidenum">
              <a:rPr lang="en-US"/>
              <a:pPr/>
              <a:t>30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l-PL" sz="2800" b="1" dirty="0" smtClean="0">
                <a:latin typeface="Arial" charset="0"/>
              </a:rPr>
              <a:t>Niepewności w wyznaczaniu profilu temperatury powietrza</a:t>
            </a:r>
            <a:endParaRPr lang="en-US" sz="2800" b="1" dirty="0" smtClean="0">
              <a:latin typeface="Arial" charset="0"/>
            </a:endParaRPr>
          </a:p>
        </p:txBody>
      </p:sp>
      <p:pic>
        <p:nvPicPr>
          <p:cNvPr id="33796" name="Picture 3" descr="rys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196975"/>
            <a:ext cx="6248400" cy="5338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IASI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The Infrared Atmospheric Sounding Interferometer (IASI), flying onboard the </a:t>
            </a:r>
            <a:r>
              <a:rPr lang="en-US" dirty="0" err="1"/>
              <a:t>MetOp</a:t>
            </a:r>
            <a:r>
              <a:rPr lang="en-US" dirty="0"/>
              <a:t> satellite series, is a thermal cross-nadir scanning infrared sounder.</a:t>
            </a:r>
          </a:p>
          <a:p>
            <a:r>
              <a:rPr lang="en-US" dirty="0"/>
              <a:t>Three instruments provided data:</a:t>
            </a:r>
          </a:p>
          <a:p>
            <a:r>
              <a:rPr lang="en-US" dirty="0" err="1"/>
              <a:t>Metop</a:t>
            </a:r>
            <a:r>
              <a:rPr lang="en-US" dirty="0"/>
              <a:t>-A: launched in October 2006</a:t>
            </a:r>
          </a:p>
          <a:p>
            <a:r>
              <a:rPr lang="en-US" dirty="0" err="1"/>
              <a:t>Metop</a:t>
            </a:r>
            <a:r>
              <a:rPr lang="en-US" dirty="0"/>
              <a:t>-B: launched in September 2012 </a:t>
            </a:r>
          </a:p>
          <a:p>
            <a:r>
              <a:rPr lang="en-US" dirty="0" err="1"/>
              <a:t>Metop</a:t>
            </a:r>
            <a:r>
              <a:rPr lang="en-US" dirty="0"/>
              <a:t>-C: launched in October 2018</a:t>
            </a:r>
          </a:p>
          <a:p>
            <a:r>
              <a:rPr lang="en-US" dirty="0"/>
              <a:t>IASI is a Fourier transform infrared (FTIR) spectrometer which measures the thermal infrared (TIR) spectrum emitted by the Earth and the atmosphere. With a wide swath width of 2 x 1100 km it provides near-global coverage twice a day, with a local overpass time at ~09:30 AM and PM.</a:t>
            </a:r>
          </a:p>
          <a:p>
            <a:r>
              <a:rPr lang="en-US" dirty="0"/>
              <a:t>It has an instantaneous field of view (FOV) at nadir with a spatial resolution of 50 km x 50 km, composed of 2 x 2 circular pixels, each corresponding to a 12 km diameter footprint on the ground at nadir (</a:t>
            </a:r>
            <a:r>
              <a:rPr lang="en-US" dirty="0" err="1"/>
              <a:t>Clerbaux</a:t>
            </a:r>
            <a:r>
              <a:rPr lang="en-US" dirty="0"/>
              <a:t> et al., 2009), see Figure 1.</a:t>
            </a:r>
          </a:p>
          <a:p>
            <a:r>
              <a:rPr lang="en-US" dirty="0"/>
              <a:t>IASI has four spectral bands in the spectral range from 645 to 2760 cm</a:t>
            </a:r>
            <a:r>
              <a:rPr lang="en-US" baseline="30000" dirty="0"/>
              <a:t>-1</a:t>
            </a:r>
            <a:r>
              <a:rPr lang="en-US" dirty="0"/>
              <a:t> (15.5 to 3.63 µm), with an </a:t>
            </a:r>
            <a:r>
              <a:rPr lang="en-US" dirty="0" err="1"/>
              <a:t>apodized</a:t>
            </a:r>
            <a:r>
              <a:rPr lang="en-US" dirty="0"/>
              <a:t> spectral resolution of 0.5 cm-1 and spectral sampling of 0.25 cm</a:t>
            </a:r>
            <a:r>
              <a:rPr lang="en-US" baseline="30000" dirty="0"/>
              <a:t>-1</a:t>
            </a:r>
            <a:r>
              <a:rPr lang="en-US" dirty="0"/>
              <a:t>.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71600" y="5984413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https://amt.copernicus.org/articles/15/1779/2022/</a:t>
            </a:r>
          </a:p>
        </p:txBody>
      </p:sp>
    </p:spTree>
    <p:extLst>
      <p:ext uri="{BB962C8B-B14F-4D97-AF65-F5344CB8AC3E}">
        <p14:creationId xmlns:p14="http://schemas.microsoft.com/office/powerpoint/2010/main" val="144735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Funkcje wagowe dla IASI</a:t>
            </a:r>
            <a:endParaRPr lang="pl-PL" sz="3200" b="1" dirty="0"/>
          </a:p>
        </p:txBody>
      </p:sp>
      <p:pic>
        <p:nvPicPr>
          <p:cNvPr id="15362" name="Picture 2" descr="https://amt.copernicus.org/articles/15/1779/2022/amt-15-1779-2022-f02-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58" y="1510098"/>
            <a:ext cx="7378849" cy="534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586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B285F0-59C8-4D87-B446-68CB50F35BC2}" type="slidenum">
              <a:rPr lang="en-US"/>
              <a:pPr/>
              <a:t>33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482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0"/>
            <a:ext cx="3894138" cy="1965325"/>
          </a:xfrm>
          <a:noFill/>
        </p:spPr>
      </p:pic>
      <p:pic>
        <p:nvPicPr>
          <p:cNvPr id="3482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2054225"/>
            <a:ext cx="5905500" cy="4803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68F6D2-28BE-47A5-A461-331917A1EE4E}" type="slidenum">
              <a:rPr lang="en-US"/>
              <a:pPr/>
              <a:t>34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584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741738" cy="3192463"/>
          </a:xfrm>
          <a:noFill/>
        </p:spPr>
      </p:pic>
      <p:pic>
        <p:nvPicPr>
          <p:cNvPr id="35845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92500" y="3754438"/>
            <a:ext cx="5651500" cy="3103562"/>
          </a:xfrm>
          <a:noFill/>
        </p:spPr>
      </p:pic>
      <p:pic>
        <p:nvPicPr>
          <p:cNvPr id="35846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96913" y="3578225"/>
            <a:ext cx="2719387" cy="349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F83AB1-A486-45F4-BD51-A011D49B35C8}" type="slidenum">
              <a:rPr lang="en-US"/>
              <a:pPr/>
              <a:t>35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686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500563" cy="4064000"/>
          </a:xfrm>
          <a:noFill/>
        </p:spPr>
      </p:pic>
      <p:pic>
        <p:nvPicPr>
          <p:cNvPr id="3686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29138" y="0"/>
            <a:ext cx="4614862" cy="6165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22FE1A-D8E4-4DEB-8E57-A2745470F26E}" type="slidenum">
              <a:rPr lang="en-US"/>
              <a:pPr/>
              <a:t>4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88913"/>
            <a:ext cx="8002587" cy="19446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W przypadku gdy czynnik powierzchniowy wnosi znaczący wkład do radiancji na górnej granicy atmosfery musi być on oczywiście uwzględniony w równaniu.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Jednak w dalszych rozważaniach zakładać będziemy jednak atmosfera ma dużą grubość optyczną, a zatem </a:t>
            </a:r>
            <a:r>
              <a:rPr lang="pl-PL" sz="2400" i="1" dirty="0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(p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)=0</a:t>
            </a:r>
            <a:r>
              <a:rPr lang="pl-PL" sz="2400" dirty="0" smtClean="0">
                <a:latin typeface="Arial" charset="0"/>
              </a:rPr>
              <a:t>. Wówczas mamy: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115616" y="2204864"/>
          <a:ext cx="287655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Równanie" r:id="rId3" imgW="1536480" imgH="495000" progId="Equation.3">
                  <p:embed/>
                </p:oleObj>
              </mc:Choice>
              <mc:Fallback>
                <p:oleObj name="Równanie" r:id="rId3" imgW="153648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204864"/>
                        <a:ext cx="2876550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68313" y="3429000"/>
            <a:ext cx="8675687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Fundamentalnym problemem w teledetekcyjnych metodach pomiaru profilu temperatury jest wyznaczenie zależności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(T(p))</a:t>
            </a:r>
            <a:r>
              <a:rPr lang="pl-PL" sz="2400" dirty="0">
                <a:latin typeface="Arial" charset="0"/>
              </a:rPr>
              <a:t> dla zmierzonej radiancji na górnej granicy atmosfery </a:t>
            </a:r>
            <a:r>
              <a:rPr lang="pl-PL" sz="2400" dirty="0" smtClean="0">
                <a:latin typeface="Arial" charset="0"/>
              </a:rPr>
              <a:t>przy założeniu znanej </a:t>
            </a:r>
            <a:r>
              <a:rPr lang="pl-PL" sz="2400" dirty="0">
                <a:latin typeface="Arial" charset="0"/>
              </a:rPr>
              <a:t>funkcji </a:t>
            </a:r>
            <a:r>
              <a:rPr lang="pl-PL" sz="2400" dirty="0" smtClean="0">
                <a:latin typeface="Arial" charset="0"/>
              </a:rPr>
              <a:t>wagowej.</a:t>
            </a:r>
            <a:endParaRPr lang="pl-PL" sz="24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solidFill>
                  <a:schemeClr val="accent1"/>
                </a:solidFill>
                <a:latin typeface="Arial" charset="0"/>
              </a:rPr>
              <a:t>Funkcja wagowa jest pochodna transmisji po ciśnieniu atmosferycznym</a:t>
            </a:r>
            <a:r>
              <a:rPr lang="pl-PL" sz="24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0F6B5F-4446-46A5-ACED-DD28EFE1E1D6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229600" cy="5689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Wybierając obszar spektralny, gdzie absorpcja promieniowania przez gaz (gazy) atmosferyczny, którego koncentracja nie zmienia się z wysokością zapewniamy, że w pierwszym przybliżeniu funkcja wagowa jest stała w czasie. 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Najczęściej używa się do tego celu gazów: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CO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dirty="0" smtClean="0">
                <a:latin typeface="Arial" charset="0"/>
              </a:rPr>
              <a:t> lub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2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Transmisja tych gazów nawet dla stałego stosunku zmieszania (jak to ma miejsce do około 100 km) zmienia się z wysokością, gdyż zależy od ciśnienia oraz temperatury powietrza  (poszerzenia ciśnieniowe i dopplerowskie linii widomych). 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W dalszej części używać będziemy zamiast długości fali liczby falowej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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  <a:sym typeface="Symbol" pitchFamily="18" charset="2"/>
              </a:rPr>
              <a:t>Ponieważ funkcja Plancka jest funkcją temperatury i częstotliwości musimy wyeliminować zależność od częstotliwości. 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  <a:sym typeface="Symbol" pitchFamily="18" charset="2"/>
              </a:rPr>
              <a:t>W wąskim obszarze spektralnym zmienność funkcji Plancka możemy opisać zależnością liniową: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652C5E-8D93-4FF4-B727-B508EFF74F31}" type="slidenum">
              <a:rPr lang="en-US"/>
              <a:pPr/>
              <a:t>6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39552" y="260648"/>
          <a:ext cx="3207692" cy="549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Równanie" r:id="rId3" imgW="1409400" imgH="241200" progId="Equation.3">
                  <p:embed/>
                </p:oleObj>
              </mc:Choice>
              <mc:Fallback>
                <p:oleObj name="Równanie" r:id="rId3" imgW="140940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60648"/>
                        <a:ext cx="3207692" cy="5490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42938" y="1052513"/>
          <a:ext cx="4064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Równanie" r:id="rId5" imgW="164880" imgH="215640" progId="Equation.3">
                  <p:embed/>
                </p:oleObj>
              </mc:Choice>
              <mc:Fallback>
                <p:oleObj name="Równanie" r:id="rId5" imgW="16488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052513"/>
                        <a:ext cx="4064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11188" y="1679575"/>
          <a:ext cx="4730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Równanie" r:id="rId7" imgW="203040" imgH="228600" progId="Equation.3">
                  <p:embed/>
                </p:oleObj>
              </mc:Choice>
              <mc:Fallback>
                <p:oleObj name="Równanie" r:id="rId7" imgW="20304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79575"/>
                        <a:ext cx="4730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290638" y="1639889"/>
          <a:ext cx="430097" cy="492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Równanie" r:id="rId9" imgW="190440" imgH="228600" progId="Equation.3">
                  <p:embed/>
                </p:oleObj>
              </mc:Choice>
              <mc:Fallback>
                <p:oleObj name="Równanie" r:id="rId9" imgW="19044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1639889"/>
                        <a:ext cx="430097" cy="4929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 Box 6"/>
          <p:cNvSpPr txBox="1">
            <a:spLocks noChangeArrowheads="1"/>
          </p:cNvSpPr>
          <p:nvPr/>
        </p:nvSpPr>
        <p:spPr bwMode="auto">
          <a:xfrm>
            <a:off x="1763713" y="1125538"/>
            <a:ext cx="597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częstotliwość referencyjna </a:t>
            </a:r>
          </a:p>
        </p:txBody>
      </p:sp>
      <p:sp>
        <p:nvSpPr>
          <p:cNvPr id="3084" name="Text Box 7"/>
          <p:cNvSpPr txBox="1">
            <a:spLocks noChangeArrowheads="1"/>
          </p:cNvSpPr>
          <p:nvPr/>
        </p:nvSpPr>
        <p:spPr bwMode="auto">
          <a:xfrm>
            <a:off x="1979613" y="1700213"/>
            <a:ext cx="597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parametry dofitowania</a:t>
            </a:r>
          </a:p>
        </p:txBody>
      </p:sp>
      <p:sp>
        <p:nvSpPr>
          <p:cNvPr id="3085" name="Text Box 8"/>
          <p:cNvSpPr txBox="1">
            <a:spLocks noChangeArrowheads="1"/>
          </p:cNvSpPr>
          <p:nvPr/>
        </p:nvSpPr>
        <p:spPr bwMode="auto">
          <a:xfrm>
            <a:off x="323850" y="2492375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Równanie opisujące radiancję na górnej granicy atmosfery można zapisać w postaci</a:t>
            </a:r>
          </a:p>
        </p:txBody>
      </p:sp>
      <p:graphicFrame>
        <p:nvGraphicFramePr>
          <p:cNvPr id="3078" name="Object 9"/>
          <p:cNvGraphicFramePr>
            <a:graphicFrameLocks noChangeAspect="1"/>
          </p:cNvGraphicFramePr>
          <p:nvPr/>
        </p:nvGraphicFramePr>
        <p:xfrm>
          <a:off x="395288" y="3284538"/>
          <a:ext cx="2370137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Równanie" r:id="rId11" imgW="1218960" imgH="495000" progId="Equation.3">
                  <p:embed/>
                </p:oleObj>
              </mc:Choice>
              <mc:Fallback>
                <p:oleObj name="Równanie" r:id="rId11" imgW="1218960" imgH="495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84538"/>
                        <a:ext cx="2370137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10"/>
          <p:cNvGraphicFramePr>
            <a:graphicFrameLocks noChangeAspect="1"/>
          </p:cNvGraphicFramePr>
          <p:nvPr/>
        </p:nvGraphicFramePr>
        <p:xfrm>
          <a:off x="395288" y="4292600"/>
          <a:ext cx="15303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Równanie" r:id="rId13" imgW="787320" imgH="431640" progId="Equation.3">
                  <p:embed/>
                </p:oleObj>
              </mc:Choice>
              <mc:Fallback>
                <p:oleObj name="Równanie" r:id="rId13" imgW="78732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292600"/>
                        <a:ext cx="15303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11"/>
          <p:cNvGraphicFramePr>
            <a:graphicFrameLocks noChangeAspect="1"/>
          </p:cNvGraphicFramePr>
          <p:nvPr/>
        </p:nvGraphicFramePr>
        <p:xfrm>
          <a:off x="2771775" y="4437063"/>
          <a:ext cx="19748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Równanie" r:id="rId15" imgW="1015920" imgH="241200" progId="Equation.3">
                  <p:embed/>
                </p:oleObj>
              </mc:Choice>
              <mc:Fallback>
                <p:oleObj name="Równanie" r:id="rId15" imgW="101592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437063"/>
                        <a:ext cx="19748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12"/>
          <p:cNvGraphicFramePr>
            <a:graphicFrameLocks noChangeAspect="1"/>
          </p:cNvGraphicFramePr>
          <p:nvPr/>
        </p:nvGraphicFramePr>
        <p:xfrm>
          <a:off x="5651500" y="4264025"/>
          <a:ext cx="19748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Równanie" r:id="rId17" imgW="1015920" imgH="419040" progId="Equation.3">
                  <p:embed/>
                </p:oleObj>
              </mc:Choice>
              <mc:Fallback>
                <p:oleObj name="Równanie" r:id="rId17" imgW="1015920" imgH="419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264025"/>
                        <a:ext cx="197485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Text Box 13"/>
          <p:cNvSpPr txBox="1">
            <a:spLocks noChangeArrowheads="1"/>
          </p:cNvSpPr>
          <p:nvPr/>
        </p:nvSpPr>
        <p:spPr bwMode="auto">
          <a:xfrm>
            <a:off x="250825" y="5373688"/>
            <a:ext cx="84978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Równanie jest więc równaniem Fredholma pierwszego rodzaju z funkcją wagową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>
                <a:latin typeface="Arial" charset="0"/>
              </a:rPr>
              <a:t>, funkcja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f(p)</a:t>
            </a:r>
            <a:r>
              <a:rPr lang="pl-PL">
                <a:latin typeface="Arial" charset="0"/>
              </a:rPr>
              <a:t> jest szukaną wielkością, zaś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g</a:t>
            </a:r>
            <a:r>
              <a:rPr lang="pl-PL">
                <a:latin typeface="Arial" charset="0"/>
              </a:rPr>
              <a:t> znamy na podstawie obserwacji.</a:t>
            </a:r>
            <a:endParaRPr lang="pl-PL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2B83B5-5660-411C-AB38-E25CF846518B}" type="slidenum">
              <a:rPr lang="en-US"/>
              <a:pPr/>
              <a:t>7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0484" name="Picture 3" descr="rys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0"/>
            <a:ext cx="54737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49D4C6-F4E2-4FA6-BA20-4F5FC6C464D9}" type="slidenum">
              <a:rPr lang="en-US"/>
              <a:pPr/>
              <a:t>8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64087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Wykres przedstawia pasmo absorpcyjne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CO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dirty="0" smtClean="0">
                <a:latin typeface="Arial" charset="0"/>
              </a:rPr>
              <a:t> (oscylacyjno-rotacyjne). Wynika z niego, że odpowiadająca ciału doskonale czarnemu, temperatura spada w kierunku środka pasma. Spadek ten związany jest z obniżaniem się temperatury powietrza w troposferze. Jedynie maksimum w środku pasma jest odzwierciedleniem wzrostu temperatury w stratosferze.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Na podstawie wykresu możemy wybrać kilka charakterystycznych punktów, które posłużą od obliczania profilu temperatury.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Obliczamy dla nich funkcje wagowe K, które w idealnym przypadku powinny być deltami </a:t>
            </a:r>
            <a:r>
              <a:rPr lang="pl-PL" sz="2400" dirty="0" err="1" smtClean="0">
                <a:latin typeface="Arial" charset="0"/>
              </a:rPr>
              <a:t>Diracka</a:t>
            </a:r>
            <a:r>
              <a:rPr lang="pl-PL" sz="2400" dirty="0" smtClean="0">
                <a:latin typeface="Arial" charset="0"/>
              </a:rPr>
              <a:t>. W takim przypadku pozwoliłoby to na wyznaczenie profilu temperatury z bardzo duża rozdzielczością.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Dla wybranych punktów (1-6) wykreślone zostały odpowiadające im funkcje wagowe. Mają one charakterystyczne maksimum na wysokości, która zależy od współczynnika absorpcji.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F655E9-1D16-48E7-9236-ED814F715F3F}" type="slidenum">
              <a:rPr lang="en-US"/>
              <a:pPr/>
              <a:t>9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253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43438" cy="3984625"/>
          </a:xfrm>
          <a:noFill/>
        </p:spPr>
      </p:pic>
      <p:pic>
        <p:nvPicPr>
          <p:cNvPr id="2253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2133600"/>
            <a:ext cx="4441825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1172</Words>
  <Application>Microsoft Office PowerPoint</Application>
  <PresentationFormat>Pokaz na ekranie (4:3)</PresentationFormat>
  <Paragraphs>139</Paragraphs>
  <Slides>35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7" baseType="lpstr">
      <vt:lpstr>Motyw pakietu Office</vt:lpstr>
      <vt:lpstr>Równanie</vt:lpstr>
      <vt:lpstr>Metody teledetekcyjne w badaniach atmosfery.  Wykład 5.  Wyznaczanie profilu pionowego temperatury </vt:lpstr>
      <vt:lpstr>Wyznaczanie pionowego profilu temperatury powietrza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Funkcja wagowa - analiza</vt:lpstr>
      <vt:lpstr>Prezentacja programu PowerPoint</vt:lpstr>
      <vt:lpstr>Przykłady funkcji wagowej</vt:lpstr>
      <vt:lpstr>Prezentacja programu PowerPoint</vt:lpstr>
      <vt:lpstr>Prezentacja programu PowerPoint</vt:lpstr>
      <vt:lpstr>Algorytm</vt:lpstr>
      <vt:lpstr>Prezentacja programu PowerPoint</vt:lpstr>
      <vt:lpstr>Prezentacja programu PowerPoint</vt:lpstr>
      <vt:lpstr>Przyrządy satelitarne</vt:lpstr>
      <vt:lpstr>Skanowanie metodą LIMB</vt:lpstr>
      <vt:lpstr>Prezentacja programu PowerPoint</vt:lpstr>
      <vt:lpstr>Prezentacja programu PowerPoint</vt:lpstr>
      <vt:lpstr>Prezentacja programu PowerPoint</vt:lpstr>
      <vt:lpstr>Problem chmur- cloud screening </vt:lpstr>
      <vt:lpstr>Prezentacja programu PowerPoint</vt:lpstr>
      <vt:lpstr>Naziemne pomiary radiancji nieboskłonu</vt:lpstr>
      <vt:lpstr>Prezentacja programu PowerPoint</vt:lpstr>
      <vt:lpstr>Prezentacja programu PowerPoint</vt:lpstr>
      <vt:lpstr>Prezentacja programu PowerPoint</vt:lpstr>
      <vt:lpstr>Niepewności w wyznaczaniu profilu temperatury powietrza</vt:lpstr>
      <vt:lpstr>IASI</vt:lpstr>
      <vt:lpstr>Funkcje wagowe dla IASI</vt:lpstr>
      <vt:lpstr>Prezentacja programu PowerPoint</vt:lpstr>
      <vt:lpstr>Prezentacja programu PowerPoint</vt:lpstr>
      <vt:lpstr>Prezentacja programu PowerPoint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teledetekcyjne w badaniach atmosfery.  Wykład 5.  Wyznaczanie profilu pionowego temperatury </dc:title>
  <dc:creator>Krzysztof Markowicz</dc:creator>
  <cp:lastModifiedBy>admin</cp:lastModifiedBy>
  <cp:revision>37</cp:revision>
  <dcterms:created xsi:type="dcterms:W3CDTF">2017-03-14T08:54:05Z</dcterms:created>
  <dcterms:modified xsi:type="dcterms:W3CDTF">2025-03-25T12:33:10Z</dcterms:modified>
</cp:coreProperties>
</file>