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image" Target="NULL"/><Relationship Id="rId4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22E3FF0-F737-456C-89E9-EF5C0CD7BF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C7E754-A779-423F-8E31-140CA23D59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ECB14A-6F24-4C3B-913A-3F2BD4B82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6D93B-8C90-4535-B5EC-3031B5F74925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4836F-0D84-488B-8618-39ADC16D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24.pn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tmospheric_radiative_transfer_codes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/cgi-bin/surf/imagemap2/embb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88913"/>
            <a:ext cx="7772400" cy="3455987"/>
          </a:xfrm>
        </p:spPr>
        <p:txBody>
          <a:bodyPr/>
          <a:lstStyle/>
          <a:p>
            <a:r>
              <a:rPr lang="pl-PL" sz="3200" b="1" dirty="0"/>
              <a:t>Metody teledetekcyjne w badaniach </a:t>
            </a:r>
            <a:r>
              <a:rPr lang="pl-PL" sz="3200" b="1" dirty="0" smtClean="0"/>
              <a:t>atmosfery</a:t>
            </a:r>
            <a:r>
              <a:rPr lang="pl-PL" sz="3200" dirty="0" smtClean="0"/>
              <a:t>.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sz="3200" dirty="0"/>
              <a:t>Wykład </a:t>
            </a:r>
            <a:r>
              <a:rPr lang="pl-PL" sz="3200" dirty="0" smtClean="0"/>
              <a:t>2 </a:t>
            </a:r>
            <a:br>
              <a:rPr lang="pl-PL" sz="3200" dirty="0" smtClean="0"/>
            </a:br>
            <a:r>
              <a:rPr lang="pl-PL" sz="3200" dirty="0" smtClean="0"/>
              <a:t>Podstawowe informacje </a:t>
            </a:r>
            <a:br>
              <a:rPr lang="pl-PL" sz="3200" dirty="0" smtClean="0"/>
            </a:br>
            <a:r>
              <a:rPr lang="pl-PL" sz="3200" dirty="0" smtClean="0"/>
              <a:t>o promieniowaniu </a:t>
            </a:r>
            <a:endParaRPr lang="pl-PL" sz="3200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/>
              <a:t>Krzysztof Markowicz</a:t>
            </a:r>
          </a:p>
          <a:p>
            <a:r>
              <a:rPr lang="pl-PL" b="1"/>
              <a:t>kmark@igf.fuw.edu.pl</a:t>
            </a:r>
          </a:p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F999-A7FC-4834-893C-EDD59E5C1A8B}" type="slidenum">
              <a:rPr lang="en-US"/>
              <a:pPr/>
              <a:t>10</a:t>
            </a:fld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83568" y="260649"/>
            <a:ext cx="822960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800" b="1" dirty="0" smtClean="0"/>
              <a:t>Widma podstawowych gazów atmosferycznych</a:t>
            </a:r>
            <a:endParaRPr lang="en-US" sz="2800" b="1" dirty="0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44824"/>
            <a:ext cx="78200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D48-A056-4361-B260-E0C9467963C8}" type="slidenum">
              <a:rPr lang="en-US"/>
              <a:pPr/>
              <a:t>11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51555" name="Picture 3" descr="absorptio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19050"/>
            <a:ext cx="8893175" cy="68770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C7CF-4DEC-44E1-9E4D-E4271925512C}" type="slidenum">
              <a:rPr lang="en-US"/>
              <a:pPr/>
              <a:t>12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633412"/>
          </a:xfrm>
        </p:spPr>
        <p:txBody>
          <a:bodyPr>
            <a:normAutofit/>
          </a:bodyPr>
          <a:lstStyle/>
          <a:p>
            <a:r>
              <a:rPr lang="pl-PL" sz="3200" b="1" dirty="0"/>
              <a:t>Rozpraszanie promieniowania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29600" cy="5589587"/>
          </a:xfrm>
        </p:spPr>
        <p:txBody>
          <a:bodyPr/>
          <a:lstStyle/>
          <a:p>
            <a:r>
              <a:rPr lang="pl-PL" sz="2400">
                <a:solidFill>
                  <a:schemeClr val="folHlink"/>
                </a:solidFill>
              </a:rPr>
              <a:t>Rozpraszanie Rayleigha</a:t>
            </a:r>
            <a:r>
              <a:rPr lang="pl-PL" sz="2400"/>
              <a:t> na cząstkach małych w porównaniu z długością fali (x&lt;&lt;1)</a:t>
            </a:r>
          </a:p>
          <a:p>
            <a:r>
              <a:rPr lang="pl-PL" sz="2400">
                <a:solidFill>
                  <a:schemeClr val="folHlink"/>
                </a:solidFill>
              </a:rPr>
              <a:t>Rozpraszanie MIE</a:t>
            </a:r>
            <a:r>
              <a:rPr lang="pl-PL" sz="2400"/>
              <a:t> na cząstkach o rozmiarach porównywalnych z długością fali (x&gt;1)</a:t>
            </a:r>
          </a:p>
          <a:p>
            <a:pPr>
              <a:buFontTx/>
              <a:buNone/>
            </a:pPr>
            <a:r>
              <a:rPr lang="pl-PL" sz="2400"/>
              <a:t>	</a:t>
            </a:r>
          </a:p>
          <a:p>
            <a:r>
              <a:rPr lang="pl-PL" sz="2400"/>
              <a:t>Parametr wielkości x=2</a:t>
            </a:r>
            <a:r>
              <a:rPr lang="pl-PL" sz="2400">
                <a:sym typeface="Symbol" pitchFamily="18" charset="2"/>
              </a:rPr>
              <a:t>r/</a:t>
            </a:r>
          </a:p>
          <a:p>
            <a:r>
              <a:rPr lang="pl-PL" sz="2400">
                <a:sym typeface="Symbol" pitchFamily="18" charset="2"/>
              </a:rPr>
              <a:t>Przekrój czynny na rozpraszanie C</a:t>
            </a:r>
            <a:r>
              <a:rPr lang="pl-PL" sz="2400" baseline="-25000">
                <a:sym typeface="Symbol" pitchFamily="18" charset="2"/>
              </a:rPr>
              <a:t>s</a:t>
            </a:r>
            <a:r>
              <a:rPr lang="pl-PL" sz="2400">
                <a:sym typeface="Symbol" pitchFamily="18" charset="2"/>
              </a:rPr>
              <a:t> [m</a:t>
            </a:r>
            <a:r>
              <a:rPr lang="pl-PL" sz="2400" baseline="30000">
                <a:sym typeface="Symbol" pitchFamily="18" charset="2"/>
              </a:rPr>
              <a:t>2</a:t>
            </a:r>
            <a:r>
              <a:rPr lang="pl-PL" sz="2400">
                <a:sym typeface="Symbol" pitchFamily="18" charset="2"/>
              </a:rPr>
              <a:t>]</a:t>
            </a:r>
          </a:p>
          <a:p>
            <a:r>
              <a:rPr lang="pl-PL" sz="2400">
                <a:sym typeface="Symbol" pitchFamily="18" charset="2"/>
              </a:rPr>
              <a:t>Współczynnik rozpraszania </a:t>
            </a:r>
            <a:r>
              <a:rPr lang="pl-PL" sz="2400" baseline="-25000">
                <a:sym typeface="Symbol" pitchFamily="18" charset="2"/>
              </a:rPr>
              <a:t>s </a:t>
            </a:r>
            <a:r>
              <a:rPr lang="pl-PL" sz="2400">
                <a:sym typeface="Symbol" pitchFamily="18" charset="2"/>
              </a:rPr>
              <a:t>=C</a:t>
            </a:r>
            <a:r>
              <a:rPr lang="pl-PL" sz="2400" baseline="-25000">
                <a:sym typeface="Symbol" pitchFamily="18" charset="2"/>
              </a:rPr>
              <a:t>s</a:t>
            </a:r>
            <a:r>
              <a:rPr lang="pl-PL" sz="2400">
                <a:sym typeface="Symbol" pitchFamily="18" charset="2"/>
              </a:rPr>
              <a:t>N [1/m]</a:t>
            </a:r>
          </a:p>
          <a:p>
            <a:r>
              <a:rPr lang="pl-PL" sz="2400">
                <a:sym typeface="Symbol" pitchFamily="18" charset="2"/>
              </a:rPr>
              <a:t>Efektywny przekrój czynny na rozpraszanie Q</a:t>
            </a:r>
            <a:r>
              <a:rPr lang="pl-PL" sz="2400" baseline="-25000">
                <a:sym typeface="Symbol" pitchFamily="18" charset="2"/>
              </a:rPr>
              <a:t>s</a:t>
            </a:r>
            <a:r>
              <a:rPr lang="pl-PL" sz="2400">
                <a:sym typeface="Symbol" pitchFamily="18" charset="2"/>
              </a:rPr>
              <a:t>=C</a:t>
            </a:r>
            <a:r>
              <a:rPr lang="pl-PL" sz="2400" baseline="-25000">
                <a:sym typeface="Symbol" pitchFamily="18" charset="2"/>
              </a:rPr>
              <a:t>s</a:t>
            </a:r>
            <a:r>
              <a:rPr lang="pl-PL" sz="2400">
                <a:sym typeface="Symbol" pitchFamily="18" charset="2"/>
              </a:rPr>
              <a:t>/r</a:t>
            </a:r>
            <a:r>
              <a:rPr lang="pl-PL" sz="2400" baseline="30000">
                <a:sym typeface="Symbol" pitchFamily="18" charset="2"/>
              </a:rPr>
              <a:t>2</a:t>
            </a:r>
            <a:endParaRPr lang="pl-PL" sz="2400">
              <a:sym typeface="Symbol" pitchFamily="18" charset="2"/>
            </a:endParaRPr>
          </a:p>
          <a:p>
            <a:pPr>
              <a:buFontTx/>
              <a:buNone/>
            </a:pPr>
            <a:r>
              <a:rPr lang="pl-PL" sz="2400"/>
              <a:t> Odpowiednie współczynniki dla absorpcji: C</a:t>
            </a:r>
            <a:r>
              <a:rPr lang="pl-PL" sz="2400" baseline="-25000"/>
              <a:t>a</a:t>
            </a:r>
            <a:r>
              <a:rPr lang="pl-PL" sz="2400"/>
              <a:t> , </a:t>
            </a:r>
            <a:r>
              <a:rPr lang="pl-PL" sz="2400">
                <a:sym typeface="Symbol" pitchFamily="18" charset="2"/>
              </a:rPr>
              <a:t></a:t>
            </a:r>
            <a:r>
              <a:rPr lang="pl-PL" sz="2400" baseline="-25000">
                <a:sym typeface="Symbol" pitchFamily="18" charset="2"/>
              </a:rPr>
              <a:t>s</a:t>
            </a:r>
            <a:r>
              <a:rPr lang="pl-PL" sz="2400">
                <a:sym typeface="Symbol" pitchFamily="18" charset="2"/>
              </a:rPr>
              <a:t>,</a:t>
            </a:r>
            <a:r>
              <a:rPr lang="pl-PL" sz="2400" baseline="-25000">
                <a:sym typeface="Symbol" pitchFamily="18" charset="2"/>
              </a:rPr>
              <a:t> </a:t>
            </a:r>
            <a:r>
              <a:rPr lang="pl-PL" sz="2400">
                <a:sym typeface="Symbol" pitchFamily="18" charset="2"/>
              </a:rPr>
              <a:t>Q</a:t>
            </a:r>
            <a:r>
              <a:rPr lang="pl-PL" sz="2400" baseline="-25000">
                <a:sym typeface="Symbol" pitchFamily="18" charset="2"/>
              </a:rPr>
              <a:t>a</a:t>
            </a:r>
            <a:r>
              <a:rPr lang="pl-PL" sz="2400">
                <a:sym typeface="Symbol" pitchFamily="18" charset="2"/>
              </a:rPr>
              <a:t> oraz dla ekstynkcji: C</a:t>
            </a:r>
            <a:r>
              <a:rPr lang="pl-PL" sz="2400" baseline="-25000">
                <a:sym typeface="Symbol" pitchFamily="18" charset="2"/>
              </a:rPr>
              <a:t>e</a:t>
            </a:r>
            <a:r>
              <a:rPr lang="pl-PL" sz="2400">
                <a:sym typeface="Symbol" pitchFamily="18" charset="2"/>
              </a:rPr>
              <a:t>=C</a:t>
            </a:r>
            <a:r>
              <a:rPr lang="pl-PL" sz="2400" baseline="-25000">
                <a:sym typeface="Symbol" pitchFamily="18" charset="2"/>
              </a:rPr>
              <a:t>a</a:t>
            </a:r>
            <a:r>
              <a:rPr lang="pl-PL" sz="2400">
                <a:sym typeface="Symbol" pitchFamily="18" charset="2"/>
              </a:rPr>
              <a:t> +C</a:t>
            </a:r>
            <a:r>
              <a:rPr lang="pl-PL" sz="2400" baseline="-25000">
                <a:sym typeface="Symbol" pitchFamily="18" charset="2"/>
              </a:rPr>
              <a:t>s</a:t>
            </a:r>
            <a:endParaRPr lang="pl-PL" sz="2400">
              <a:sym typeface="Symbol" pitchFamily="18" charset="2"/>
            </a:endParaRPr>
          </a:p>
          <a:p>
            <a:pPr>
              <a:buFontTx/>
              <a:buNone/>
            </a:pPr>
            <a:r>
              <a:rPr lang="pl-PL" sz="2400">
                <a:sym typeface="Symbol" pitchFamily="18" charset="2"/>
              </a:rPr>
              <a:t>	</a:t>
            </a:r>
            <a:r>
              <a:rPr lang="pl-PL" sz="2400" baseline="-25000">
                <a:sym typeface="Symbol" pitchFamily="18" charset="2"/>
              </a:rPr>
              <a:t>e</a:t>
            </a:r>
            <a:r>
              <a:rPr lang="pl-PL" sz="2400">
                <a:sym typeface="Symbol" pitchFamily="18" charset="2"/>
              </a:rPr>
              <a:t>= </a:t>
            </a:r>
            <a:r>
              <a:rPr lang="pl-PL" sz="2400" baseline="-25000">
                <a:sym typeface="Symbol" pitchFamily="18" charset="2"/>
              </a:rPr>
              <a:t>a </a:t>
            </a:r>
            <a:r>
              <a:rPr lang="pl-PL" sz="2400">
                <a:sym typeface="Symbol" pitchFamily="18" charset="2"/>
              </a:rPr>
              <a:t>+ </a:t>
            </a:r>
            <a:r>
              <a:rPr lang="pl-PL" sz="2400" baseline="-25000">
                <a:sym typeface="Symbol" pitchFamily="18" charset="2"/>
              </a:rPr>
              <a:t>s</a:t>
            </a:r>
          </a:p>
          <a:p>
            <a:pPr>
              <a:buFontTx/>
              <a:buNone/>
            </a:pPr>
            <a:r>
              <a:rPr lang="pl-PL" sz="2400" baseline="-25000">
                <a:sym typeface="Symbol" pitchFamily="18" charset="2"/>
              </a:rPr>
              <a:t> 	</a:t>
            </a:r>
            <a:r>
              <a:rPr lang="pl-PL" sz="2400">
                <a:sym typeface="Symbol" pitchFamily="18" charset="2"/>
              </a:rPr>
              <a:t>Q</a:t>
            </a:r>
            <a:r>
              <a:rPr lang="pl-PL" sz="2400" baseline="-25000">
                <a:sym typeface="Symbol" pitchFamily="18" charset="2"/>
              </a:rPr>
              <a:t>e</a:t>
            </a:r>
            <a:r>
              <a:rPr lang="pl-PL" sz="2400">
                <a:sym typeface="Symbol" pitchFamily="18" charset="2"/>
              </a:rPr>
              <a:t>=Q</a:t>
            </a:r>
            <a:r>
              <a:rPr lang="pl-PL" sz="2400" baseline="-25000">
                <a:sym typeface="Symbol" pitchFamily="18" charset="2"/>
              </a:rPr>
              <a:t>a</a:t>
            </a:r>
            <a:r>
              <a:rPr lang="pl-PL" sz="2400">
                <a:sym typeface="Symbol" pitchFamily="18" charset="2"/>
              </a:rPr>
              <a:t> +Q</a:t>
            </a:r>
            <a:r>
              <a:rPr lang="pl-PL" sz="2400" baseline="-25000">
                <a:sym typeface="Symbol" pitchFamily="18" charset="2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225D4-6556-4131-A498-F1355A16593F}" type="slidenum">
              <a:rPr lang="en-US"/>
              <a:pPr/>
              <a:t>13</a:t>
            </a:fld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pl-PL" sz="3600"/>
              <a:t>Funkcja Fazowa</a:t>
            </a:r>
            <a:r>
              <a:rPr lang="pl-PL"/>
              <a:t> </a:t>
            </a:r>
          </a:p>
        </p:txBody>
      </p:sp>
      <p:pic>
        <p:nvPicPr>
          <p:cNvPr id="153603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66763" y="2647950"/>
            <a:ext cx="3652837" cy="2779713"/>
          </a:xfrm>
          <a:noFill/>
          <a:ln/>
        </p:spPr>
      </p:pic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05" name="Object 5"/>
          <p:cNvGraphicFramePr>
            <a:graphicFrameLocks noChangeAspect="1"/>
          </p:cNvGraphicFramePr>
          <p:nvPr/>
        </p:nvGraphicFramePr>
        <p:xfrm>
          <a:off x="3059113" y="1484313"/>
          <a:ext cx="3240087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Równanie" r:id="rId4" imgW="1676400" imgH="482600" progId="Equation.3">
                  <p:embed/>
                </p:oleObj>
              </mc:Choice>
              <mc:Fallback>
                <p:oleObj name="Równanie" r:id="rId4" imgW="16764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484313"/>
                        <a:ext cx="3240087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0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45063" y="2695575"/>
            <a:ext cx="3211512" cy="26844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F8A90-C2DC-4DC0-88F2-BFE611EF5415}" type="slidenum">
              <a:rPr lang="en-US"/>
              <a:pPr/>
              <a:t>14</a:t>
            </a:fld>
            <a:endParaRPr lang="en-US"/>
          </a:p>
        </p:txBody>
      </p:sp>
      <p:pic>
        <p:nvPicPr>
          <p:cNvPr id="154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250" y="0"/>
            <a:ext cx="51943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6A08-8473-4406-A243-F3571E497484}" type="slidenum">
              <a:rPr lang="en-US"/>
              <a:pPr/>
              <a:t>15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pl-PL" sz="2800" b="1" dirty="0"/>
              <a:t>Transfer promieniowania w atmosferze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12875"/>
            <a:ext cx="5113338" cy="11811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pl-PL" sz="2400">
                <a:solidFill>
                  <a:schemeClr val="folHlink"/>
                </a:solidFill>
              </a:rPr>
              <a:t>Prawo Lamberta-Beera</a:t>
            </a:r>
            <a:r>
              <a:rPr lang="pl-PL" sz="2400"/>
              <a:t> </a:t>
            </a:r>
          </a:p>
          <a:p>
            <a:pPr>
              <a:buFontTx/>
              <a:buNone/>
            </a:pPr>
            <a:r>
              <a:rPr lang="pl-PL" sz="2400"/>
              <a:t>dla promieniowania </a:t>
            </a:r>
          </a:p>
          <a:p>
            <a:pPr>
              <a:buFontTx/>
              <a:buNone/>
            </a:pPr>
            <a:r>
              <a:rPr lang="pl-PL" sz="2400"/>
              <a:t>bezpośredniego</a:t>
            </a:r>
          </a:p>
        </p:txBody>
      </p:sp>
      <p:pic>
        <p:nvPicPr>
          <p:cNvPr id="155652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932363" y="1700213"/>
            <a:ext cx="3714750" cy="1646237"/>
          </a:xfrm>
          <a:noFill/>
          <a:ln/>
        </p:spPr>
      </p:pic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5654" name="Object 6"/>
          <p:cNvGraphicFramePr>
            <a:graphicFrameLocks noChangeAspect="1"/>
          </p:cNvGraphicFramePr>
          <p:nvPr/>
        </p:nvGraphicFramePr>
        <p:xfrm>
          <a:off x="395288" y="2708275"/>
          <a:ext cx="200818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Równanie" r:id="rId4" imgW="863280" imgH="228600" progId="Equation.3">
                  <p:embed/>
                </p:oleObj>
              </mc:Choice>
              <mc:Fallback>
                <p:oleObj name="Równanie" r:id="rId4" imgW="8632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708275"/>
                        <a:ext cx="200818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55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5656" name="Object 8"/>
          <p:cNvGraphicFramePr>
            <a:graphicFrameLocks noChangeAspect="1"/>
          </p:cNvGraphicFramePr>
          <p:nvPr/>
        </p:nvGraphicFramePr>
        <p:xfrm>
          <a:off x="323850" y="3284538"/>
          <a:ext cx="45529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Równanie" r:id="rId6" imgW="2222280" imgH="507960" progId="Equation.3">
                  <p:embed/>
                </p:oleObj>
              </mc:Choice>
              <mc:Fallback>
                <p:oleObj name="Równanie" r:id="rId6" imgW="2222280" imgH="507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284538"/>
                        <a:ext cx="4552950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57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5658" name="Object 10"/>
          <p:cNvGraphicFramePr>
            <a:graphicFrameLocks noChangeAspect="1"/>
          </p:cNvGraphicFramePr>
          <p:nvPr/>
        </p:nvGraphicFramePr>
        <p:xfrm>
          <a:off x="449263" y="4437063"/>
          <a:ext cx="19812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Równanie" r:id="rId8" imgW="927000" imgH="482400" progId="Equation.3">
                  <p:embed/>
                </p:oleObj>
              </mc:Choice>
              <mc:Fallback>
                <p:oleObj name="Równanie" r:id="rId8" imgW="92700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4437063"/>
                        <a:ext cx="1981200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59" name="Text Box 11"/>
          <p:cNvSpPr txBox="1">
            <a:spLocks noChangeArrowheads="1"/>
          </p:cNvSpPr>
          <p:nvPr/>
        </p:nvSpPr>
        <p:spPr bwMode="auto">
          <a:xfrm>
            <a:off x="3132138" y="4652963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Grubość optyczna </a:t>
            </a:r>
          </a:p>
        </p:txBody>
      </p:sp>
      <p:graphicFrame>
        <p:nvGraphicFramePr>
          <p:cNvPr id="155660" name="Object 1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95288" y="5589588"/>
          <a:ext cx="18002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Równanie" r:id="rId10" imgW="774360" imgH="203040" progId="Equation.3">
                  <p:embed/>
                </p:oleObj>
              </mc:Choice>
              <mc:Fallback>
                <p:oleObj name="Równanie" r:id="rId10" imgW="77436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589588"/>
                        <a:ext cx="18002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61" name="Text Box 13"/>
          <p:cNvSpPr txBox="1">
            <a:spLocks noChangeArrowheads="1"/>
          </p:cNvSpPr>
          <p:nvPr/>
        </p:nvSpPr>
        <p:spPr bwMode="auto">
          <a:xfrm>
            <a:off x="3132138" y="5516563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Transmisja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144D-1706-4E9D-A75F-01EAD1E47F4C}" type="slidenum">
              <a:rPr lang="en-US"/>
              <a:pPr/>
              <a:t>16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pl-PL" sz="3200" b="1" dirty="0"/>
              <a:t>Pełne równanie transferu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08104" y="2492896"/>
            <a:ext cx="2791742" cy="550862"/>
          </a:xfrm>
        </p:spPr>
        <p:txBody>
          <a:bodyPr/>
          <a:lstStyle/>
          <a:p>
            <a:pPr>
              <a:buFontTx/>
              <a:buNone/>
            </a:pPr>
            <a:r>
              <a:rPr lang="pl-PL" sz="2400" dirty="0">
                <a:solidFill>
                  <a:schemeClr val="folHlink"/>
                </a:solidFill>
              </a:rPr>
              <a:t>Funkcja źródłowa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6678" name="Object 6"/>
          <p:cNvGraphicFramePr>
            <a:graphicFrameLocks noChangeAspect="1"/>
          </p:cNvGraphicFramePr>
          <p:nvPr/>
        </p:nvGraphicFramePr>
        <p:xfrm>
          <a:off x="395288" y="3644900"/>
          <a:ext cx="6983412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Równanie" r:id="rId3" imgW="3835400" imgH="406400" progId="Equation.3">
                  <p:embed/>
                </p:oleObj>
              </mc:Choice>
              <mc:Fallback>
                <p:oleObj name="Równanie" r:id="rId3" imgW="3835400" imgH="40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644900"/>
                        <a:ext cx="6983412" cy="744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6680" name="Object 8"/>
          <p:cNvGraphicFramePr>
            <a:graphicFrameLocks noChangeAspect="1"/>
          </p:cNvGraphicFramePr>
          <p:nvPr/>
        </p:nvGraphicFramePr>
        <p:xfrm>
          <a:off x="539750" y="5084762"/>
          <a:ext cx="3096146" cy="850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Równanie" r:id="rId5" imgW="1587240" imgH="431640" progId="Equation.3">
                  <p:embed/>
                </p:oleObj>
              </mc:Choice>
              <mc:Fallback>
                <p:oleObj name="Równanie" r:id="rId5" imgW="158724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84762"/>
                        <a:ext cx="3096146" cy="850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6682" name="Object 10"/>
          <p:cNvGraphicFramePr>
            <a:graphicFrameLocks noChangeAspect="1"/>
          </p:cNvGraphicFramePr>
          <p:nvPr/>
        </p:nvGraphicFramePr>
        <p:xfrm>
          <a:off x="395288" y="1196975"/>
          <a:ext cx="192246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Równanie" r:id="rId7" imgW="977760" imgH="393480" progId="Equation.3">
                  <p:embed/>
                </p:oleObj>
              </mc:Choice>
              <mc:Fallback>
                <p:oleObj name="Równanie" r:id="rId7" imgW="9777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196975"/>
                        <a:ext cx="1922462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395288" y="364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6684" name="Object 12"/>
          <p:cNvGraphicFramePr>
            <a:graphicFrameLocks noChangeAspect="1"/>
          </p:cNvGraphicFramePr>
          <p:nvPr/>
        </p:nvGraphicFramePr>
        <p:xfrm>
          <a:off x="468313" y="2420938"/>
          <a:ext cx="4232558" cy="720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Równanie" r:id="rId9" imgW="2298700" imgH="393700" progId="Equation.3">
                  <p:embed/>
                </p:oleObj>
              </mc:Choice>
              <mc:Fallback>
                <p:oleObj name="Równanie" r:id="rId9" imgW="2298700" imgH="3937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420938"/>
                        <a:ext cx="4232558" cy="7200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85" name="Rectangle 13"/>
          <p:cNvSpPr>
            <a:spLocks noChangeArrowheads="1"/>
          </p:cNvSpPr>
          <p:nvPr/>
        </p:nvSpPr>
        <p:spPr bwMode="auto">
          <a:xfrm>
            <a:off x="4499992" y="5084763"/>
            <a:ext cx="3816424" cy="648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>
                <a:solidFill>
                  <a:schemeClr val="folHlink"/>
                </a:solidFill>
              </a:rPr>
              <a:t>Albedo pojedynczego rozpraszania </a:t>
            </a:r>
          </a:p>
        </p:txBody>
      </p:sp>
      <p:graphicFrame>
        <p:nvGraphicFramePr>
          <p:cNvPr id="156686" name="Object 14"/>
          <p:cNvGraphicFramePr>
            <a:graphicFrameLocks noGrp="1" noChangeAspect="1"/>
          </p:cNvGraphicFramePr>
          <p:nvPr>
            <p:ph sz="half" idx="2"/>
          </p:nvPr>
        </p:nvGraphicFramePr>
        <p:xfrm>
          <a:off x="3779838" y="1341438"/>
          <a:ext cx="13684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Równanie" r:id="rId11" imgW="583920" imgH="203040" progId="Equation.3">
                  <p:embed/>
                </p:oleObj>
              </mc:Choice>
              <mc:Fallback>
                <p:oleObj name="Równanie" r:id="rId11" imgW="58392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341438"/>
                        <a:ext cx="13684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1475656" y="3789040"/>
            <a:ext cx="6048672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FE7C-D116-4386-BADC-F1AFFEAA7363}" type="slidenum">
              <a:rPr lang="en-US"/>
              <a:pPr/>
              <a:t>17</a:t>
            </a:fld>
            <a:endParaRPr 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490538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Przybliżenie pojedynczego rozpraszania</a:t>
            </a:r>
          </a:p>
        </p:txBody>
      </p:sp>
      <p:pic>
        <p:nvPicPr>
          <p:cNvPr id="1576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250" y="908050"/>
            <a:ext cx="5727700" cy="2767013"/>
          </a:xfrm>
          <a:noFill/>
          <a:ln/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63713" y="4005263"/>
            <a:ext cx="5143500" cy="2336800"/>
            <a:chOff x="1597" y="2137"/>
            <a:chExt cx="8100" cy="3680"/>
          </a:xfrm>
        </p:grpSpPr>
        <p:sp>
          <p:nvSpPr>
            <p:cNvPr id="157701" name="Line 5"/>
            <p:cNvSpPr>
              <a:spLocks noChangeShapeType="1"/>
            </p:cNvSpPr>
            <p:nvPr/>
          </p:nvSpPr>
          <p:spPr bwMode="auto">
            <a:xfrm>
              <a:off x="2677" y="3541"/>
              <a:ext cx="5760" cy="0"/>
            </a:xfrm>
            <a:prstGeom prst="line">
              <a:avLst/>
            </a:prstGeom>
            <a:noFill/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02" name="Line 6"/>
            <p:cNvSpPr>
              <a:spLocks noChangeShapeType="1"/>
            </p:cNvSpPr>
            <p:nvPr/>
          </p:nvSpPr>
          <p:spPr bwMode="auto">
            <a:xfrm>
              <a:off x="2677" y="5637"/>
              <a:ext cx="5760" cy="0"/>
            </a:xfrm>
            <a:prstGeom prst="line">
              <a:avLst/>
            </a:prstGeom>
            <a:noFill/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03" name="Line 7"/>
            <p:cNvSpPr>
              <a:spLocks noChangeShapeType="1"/>
            </p:cNvSpPr>
            <p:nvPr/>
          </p:nvSpPr>
          <p:spPr bwMode="auto">
            <a:xfrm>
              <a:off x="2677" y="4377"/>
              <a:ext cx="5760" cy="0"/>
            </a:xfrm>
            <a:prstGeom prst="line">
              <a:avLst/>
            </a:prstGeom>
            <a:noFill/>
            <a:ln w="9525" cap="rnd">
              <a:solidFill>
                <a:srgbClr val="FFFF99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04" name="Text Box 8"/>
            <p:cNvSpPr txBox="1">
              <a:spLocks noChangeArrowheads="1"/>
            </p:cNvSpPr>
            <p:nvPr/>
          </p:nvSpPr>
          <p:spPr bwMode="auto">
            <a:xfrm>
              <a:off x="1597" y="3181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Z</a:t>
              </a:r>
              <a:r>
                <a:rPr lang="pl-PL" sz="1200" baseline="-25000">
                  <a:latin typeface="Arial" charset="0"/>
                </a:rPr>
                <a:t>TOP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05" name="Text Box 9"/>
            <p:cNvSpPr txBox="1">
              <a:spLocks noChangeArrowheads="1"/>
            </p:cNvSpPr>
            <p:nvPr/>
          </p:nvSpPr>
          <p:spPr bwMode="auto">
            <a:xfrm>
              <a:off x="1597" y="401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Z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06" name="Text Box 10"/>
            <p:cNvSpPr txBox="1">
              <a:spLocks noChangeArrowheads="1"/>
            </p:cNvSpPr>
            <p:nvPr/>
          </p:nvSpPr>
          <p:spPr bwMode="auto">
            <a:xfrm>
              <a:off x="1597" y="527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Z=0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07" name="Text Box 11"/>
            <p:cNvSpPr txBox="1">
              <a:spLocks noChangeArrowheads="1"/>
            </p:cNvSpPr>
            <p:nvPr/>
          </p:nvSpPr>
          <p:spPr bwMode="auto">
            <a:xfrm>
              <a:off x="8797" y="311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  <a:sym typeface="Symbol" pitchFamily="18" charset="2"/>
                </a:rPr>
                <a:t></a:t>
              </a:r>
              <a:r>
                <a:rPr lang="pl-PL" sz="1200">
                  <a:latin typeface="Arial" charset="0"/>
                </a:rPr>
                <a:t>=0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08" name="Text Box 12"/>
            <p:cNvSpPr txBox="1">
              <a:spLocks noChangeArrowheads="1"/>
            </p:cNvSpPr>
            <p:nvPr/>
          </p:nvSpPr>
          <p:spPr bwMode="auto">
            <a:xfrm>
              <a:off x="8797" y="401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  <a:sym typeface="Symbol" pitchFamily="18" charset="2"/>
                </a:rPr>
                <a:t>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09" name="Text Box 13"/>
            <p:cNvSpPr txBox="1">
              <a:spLocks noChangeArrowheads="1"/>
            </p:cNvSpPr>
            <p:nvPr/>
          </p:nvSpPr>
          <p:spPr bwMode="auto">
            <a:xfrm>
              <a:off x="8797" y="527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  <a:sym typeface="Symbol" pitchFamily="18" charset="2"/>
                </a:rPr>
                <a:t></a:t>
              </a:r>
              <a:r>
                <a:rPr lang="pl-PL" sz="1200">
                  <a:latin typeface="Arial" charset="0"/>
                </a:rPr>
                <a:t>=</a:t>
              </a:r>
              <a:r>
                <a:rPr lang="pl-PL" sz="1200">
                  <a:latin typeface="Arial" charset="0"/>
                  <a:sym typeface="Symbol" pitchFamily="18" charset="2"/>
                </a:rPr>
                <a:t></a:t>
              </a:r>
              <a:r>
                <a:rPr lang="pl-PL" sz="1200" baseline="-25000">
                  <a:latin typeface="Arial" charset="0"/>
                </a:rPr>
                <a:t>*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10" name="Line 14"/>
            <p:cNvSpPr>
              <a:spLocks noChangeShapeType="1"/>
            </p:cNvSpPr>
            <p:nvPr/>
          </p:nvSpPr>
          <p:spPr bwMode="auto">
            <a:xfrm flipH="1">
              <a:off x="5827" y="2917"/>
              <a:ext cx="1800" cy="1440"/>
            </a:xfrm>
            <a:prstGeom prst="line">
              <a:avLst/>
            </a:prstGeom>
            <a:noFill/>
            <a:ln w="9525">
              <a:solidFill>
                <a:srgbClr val="FFFF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11" name="Line 15"/>
            <p:cNvSpPr>
              <a:spLocks noChangeShapeType="1"/>
            </p:cNvSpPr>
            <p:nvPr/>
          </p:nvSpPr>
          <p:spPr bwMode="auto">
            <a:xfrm flipH="1" flipV="1">
              <a:off x="3997" y="2722"/>
              <a:ext cx="1800" cy="1620"/>
            </a:xfrm>
            <a:prstGeom prst="line">
              <a:avLst/>
            </a:prstGeom>
            <a:noFill/>
            <a:ln w="9525">
              <a:solidFill>
                <a:srgbClr val="FFFF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12" name="Text Box 16"/>
            <p:cNvSpPr txBox="1">
              <a:spLocks noChangeArrowheads="1"/>
            </p:cNvSpPr>
            <p:nvPr/>
          </p:nvSpPr>
          <p:spPr bwMode="auto">
            <a:xfrm>
              <a:off x="7357" y="213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SUN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57713" name="Text Box 17"/>
            <p:cNvSpPr txBox="1">
              <a:spLocks noChangeArrowheads="1"/>
            </p:cNvSpPr>
            <p:nvPr/>
          </p:nvSpPr>
          <p:spPr bwMode="auto">
            <a:xfrm>
              <a:off x="3397" y="2137"/>
              <a:ext cx="90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SAT</a:t>
              </a:r>
              <a:endParaRPr lang="pl-PL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D406-5C80-4815-88A9-F555C395E48E}" type="slidenum">
              <a:rPr lang="en-US"/>
              <a:pPr/>
              <a:t>18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8964613" cy="9366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Zaniedbując rozproszenia wyższego rzędu funkcja źródłowa dla promieniowania krótkofalowego redukuje się do postaci: </a:t>
            </a:r>
          </a:p>
        </p:txBody>
      </p:sp>
      <p:graphicFrame>
        <p:nvGraphicFramePr>
          <p:cNvPr id="158723" name="Object 3"/>
          <p:cNvGraphicFramePr>
            <a:graphicFrameLocks noChangeAspect="1"/>
          </p:cNvGraphicFramePr>
          <p:nvPr/>
        </p:nvGraphicFramePr>
        <p:xfrm>
          <a:off x="403225" y="260350"/>
          <a:ext cx="35829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Równanie" r:id="rId3" imgW="1981080" imgH="266400" progId="Equation.3">
                  <p:embed/>
                </p:oleObj>
              </mc:Choice>
              <mc:Fallback>
                <p:oleObj name="Równanie" r:id="rId3" imgW="1981080" imgH="266400" progId="Equation.3">
                  <p:embed/>
                  <p:pic>
                    <p:nvPicPr>
                      <p:cNvPr id="0" name="Picture 2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260350"/>
                        <a:ext cx="35829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8725" name="Object 5"/>
          <p:cNvGraphicFramePr>
            <a:graphicFrameLocks noChangeAspect="1"/>
          </p:cNvGraphicFramePr>
          <p:nvPr/>
        </p:nvGraphicFramePr>
        <p:xfrm>
          <a:off x="274638" y="1844675"/>
          <a:ext cx="316865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Równanie" r:id="rId5" imgW="1625400" imgH="393480" progId="Equation.3">
                  <p:embed/>
                </p:oleObj>
              </mc:Choice>
              <mc:Fallback>
                <p:oleObj name="Równanie" r:id="rId5" imgW="1625400" imgH="393480" progId="Equation.3">
                  <p:embed/>
                  <p:pic>
                    <p:nvPicPr>
                      <p:cNvPr id="0" name="Picture 3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8" y="1844675"/>
                        <a:ext cx="3168650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8730" name="Object 10"/>
          <p:cNvGraphicFramePr>
            <a:graphicFrameLocks noChangeAspect="1"/>
          </p:cNvGraphicFramePr>
          <p:nvPr/>
        </p:nvGraphicFramePr>
        <p:xfrm>
          <a:off x="395288" y="2852738"/>
          <a:ext cx="345598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Równanie" r:id="rId7" imgW="1841500" imgH="431800" progId="Equation.3">
                  <p:embed/>
                </p:oleObj>
              </mc:Choice>
              <mc:Fallback>
                <p:oleObj name="Równanie" r:id="rId7" imgW="1841500" imgH="431800" progId="Equation.3">
                  <p:embed/>
                  <p:pic>
                    <p:nvPicPr>
                      <p:cNvPr id="0" name="Picture 4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852738"/>
                        <a:ext cx="3455987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1" name="Rectangle 11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8732" name="Object 12"/>
          <p:cNvGraphicFramePr>
            <a:graphicFrameLocks noChangeAspect="1"/>
          </p:cNvGraphicFramePr>
          <p:nvPr/>
        </p:nvGraphicFramePr>
        <p:xfrm>
          <a:off x="4787900" y="2852738"/>
          <a:ext cx="38877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Równanie" r:id="rId9" imgW="2032000" imgH="419100" progId="Equation.3">
                  <p:embed/>
                </p:oleObj>
              </mc:Choice>
              <mc:Fallback>
                <p:oleObj name="Równanie" r:id="rId9" imgW="2032000" imgH="4191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852738"/>
                        <a:ext cx="3887788" cy="80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3" name="Rectangle 13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8734" name="Object 14"/>
          <p:cNvGraphicFramePr>
            <a:graphicFrameLocks noChangeAspect="1"/>
          </p:cNvGraphicFramePr>
          <p:nvPr/>
        </p:nvGraphicFramePr>
        <p:xfrm>
          <a:off x="406400" y="4005263"/>
          <a:ext cx="523398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Równanie" r:id="rId11" imgW="3035160" imgH="495000" progId="Equation.3">
                  <p:embed/>
                </p:oleObj>
              </mc:Choice>
              <mc:Fallback>
                <p:oleObj name="Równanie" r:id="rId11" imgW="3035160" imgH="495000" progId="Equation.3">
                  <p:embed/>
                  <p:pic>
                    <p:nvPicPr>
                      <p:cNvPr id="0" name="Picture 6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4005263"/>
                        <a:ext cx="5233988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5" name="Text Box 15"/>
          <p:cNvSpPr txBox="1">
            <a:spLocks noChangeArrowheads="1"/>
          </p:cNvSpPr>
          <p:nvPr/>
        </p:nvSpPr>
        <p:spPr bwMode="auto">
          <a:xfrm>
            <a:off x="323850" y="5013325"/>
            <a:ext cx="777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Załóżmy dla uproszczenia ze powierzchnia ziemi nie odbija promieniowania</a:t>
            </a:r>
          </a:p>
        </p:txBody>
      </p:sp>
      <p:graphicFrame>
        <p:nvGraphicFramePr>
          <p:cNvPr id="158736" name="Object 16"/>
          <p:cNvGraphicFramePr>
            <a:graphicFrameLocks noChangeAspect="1"/>
          </p:cNvGraphicFramePr>
          <p:nvPr/>
        </p:nvGraphicFramePr>
        <p:xfrm>
          <a:off x="4140200" y="5589588"/>
          <a:ext cx="328453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Równanie" r:id="rId13" imgW="1904760" imgH="495000" progId="Equation.3">
                  <p:embed/>
                </p:oleObj>
              </mc:Choice>
              <mc:Fallback>
                <p:oleObj name="Równanie" r:id="rId13" imgW="1904760" imgH="495000" progId="Equation.3">
                  <p:embed/>
                  <p:pic>
                    <p:nvPicPr>
                      <p:cNvPr id="0" name="Picture 7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589588"/>
                        <a:ext cx="3284538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D88E7-BF5B-4551-BE0A-A8B8EA192546}" type="slidenum">
              <a:rPr lang="en-US"/>
              <a:pPr/>
              <a:t>19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pl-PL" sz="2400"/>
              <a:t>Całkując otrzymujemy: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250825" y="1052513"/>
          <a:ext cx="79629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Równanie" r:id="rId3" imgW="3479760" imgH="431640" progId="Equation.3">
                  <p:embed/>
                </p:oleObj>
              </mc:Choice>
              <mc:Fallback>
                <p:oleObj name="Równanie" r:id="rId3" imgW="34797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052513"/>
                        <a:ext cx="7962900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0" y="2205038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/>
              <a:t>	Radiancja na górnej granicy atmosfery (</a:t>
            </a:r>
            <a:r>
              <a:rPr lang="pl-PL">
                <a:sym typeface="Symbol" pitchFamily="18" charset="2"/>
              </a:rPr>
              <a:t>=0</a:t>
            </a:r>
            <a:r>
              <a:rPr lang="pl-PL"/>
              <a:t>) ma postać:</a:t>
            </a:r>
          </a:p>
        </p:txBody>
      </p:sp>
      <p:graphicFrame>
        <p:nvGraphicFramePr>
          <p:cNvPr id="159750" name="Object 6"/>
          <p:cNvGraphicFramePr>
            <a:graphicFrameLocks noChangeAspect="1"/>
          </p:cNvGraphicFramePr>
          <p:nvPr/>
        </p:nvGraphicFramePr>
        <p:xfrm>
          <a:off x="323850" y="2852738"/>
          <a:ext cx="70913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Równanie" r:id="rId5" imgW="3098520" imgH="431640" progId="Equation.3">
                  <p:embed/>
                </p:oleObj>
              </mc:Choice>
              <mc:Fallback>
                <p:oleObj name="Równanie" r:id="rId5" imgW="309852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852738"/>
                        <a:ext cx="709136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4005263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/>
              <a:t>	W przybliżeniu pojedynczego rozpraszania zakładamy małą grubość optyczna atmosfery (</a:t>
            </a:r>
            <a:r>
              <a:rPr lang="pl-PL">
                <a:sym typeface="Symbol" pitchFamily="18" charset="2"/>
              </a:rPr>
              <a:t>&lt;&lt;1</a:t>
            </a:r>
            <a:r>
              <a:rPr lang="pl-PL"/>
              <a:t>)</a:t>
            </a:r>
          </a:p>
        </p:txBody>
      </p:sp>
      <p:graphicFrame>
        <p:nvGraphicFramePr>
          <p:cNvPr id="159752" name="Object 8"/>
          <p:cNvGraphicFramePr>
            <a:graphicFrameLocks noChangeAspect="1"/>
          </p:cNvGraphicFramePr>
          <p:nvPr/>
        </p:nvGraphicFramePr>
        <p:xfrm>
          <a:off x="207963" y="5013325"/>
          <a:ext cx="70326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Równanie" r:id="rId7" imgW="3073320" imgH="431640" progId="Equation.3">
                  <p:embed/>
                </p:oleObj>
              </mc:Choice>
              <mc:Fallback>
                <p:oleObj name="Równanie" r:id="rId7" imgW="30733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5013325"/>
                        <a:ext cx="7032625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rostokąt 28"/>
          <p:cNvSpPr/>
          <p:nvPr/>
        </p:nvSpPr>
        <p:spPr>
          <a:xfrm>
            <a:off x="5508104" y="2852936"/>
            <a:ext cx="3096344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488D5-0637-4C8B-9641-D696D2D0C00C}" type="slidenum">
              <a:rPr lang="en-US"/>
              <a:pPr/>
              <a:t>2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77875"/>
          </a:xfrm>
        </p:spPr>
        <p:txBody>
          <a:bodyPr/>
          <a:lstStyle/>
          <a:p>
            <a:r>
              <a:rPr lang="pl-PL" sz="2800"/>
              <a:t>Podstawowe wielkości związane z promieniowaniem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412875"/>
            <a:ext cx="4038600" cy="676275"/>
          </a:xfrm>
        </p:spPr>
        <p:txBody>
          <a:bodyPr/>
          <a:lstStyle/>
          <a:p>
            <a:pPr>
              <a:buFontTx/>
              <a:buNone/>
            </a:pPr>
            <a:r>
              <a:rPr lang="pl-PL" sz="2400">
                <a:solidFill>
                  <a:schemeClr val="folHlink"/>
                </a:solidFill>
              </a:rPr>
              <a:t>Wektor Poyntinga</a:t>
            </a:r>
            <a:r>
              <a:rPr lang="pl-PL" sz="2400"/>
              <a:t> </a:t>
            </a:r>
          </a:p>
        </p:txBody>
      </p:sp>
      <p:graphicFrame>
        <p:nvGraphicFramePr>
          <p:cNvPr id="142340" name="Rectangle 4"/>
          <p:cNvGraphicFramePr>
            <a:graphicFrameLocks noGrp="1"/>
          </p:cNvGraphicFramePr>
          <p:nvPr>
            <p:ph sz="half" idx="2"/>
          </p:nvPr>
        </p:nvGraphicFramePr>
        <p:xfrm>
          <a:off x="4643438" y="2814638"/>
          <a:ext cx="3814762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Równanie" r:id="rId3" imgW="0" imgH="0" progId="Equation.3">
                  <p:embed/>
                </p:oleObj>
              </mc:Choice>
              <mc:Fallback>
                <p:oleObj name="Równanie" r:id="rId3" imgW="0" imgH="0" progId="Equation.3">
                  <p:embed/>
                  <p:pic>
                    <p:nvPicPr>
                      <p:cNvPr id="0" name="Rectangle 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814638"/>
                        <a:ext cx="3814762" cy="244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2342" name="Object 6"/>
          <p:cNvGraphicFramePr>
            <a:graphicFrameLocks noChangeAspect="1"/>
          </p:cNvGraphicFramePr>
          <p:nvPr/>
        </p:nvGraphicFramePr>
        <p:xfrm>
          <a:off x="4572000" y="1403350"/>
          <a:ext cx="20161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Równanie" r:id="rId4" imgW="888614" imgH="253890" progId="Equation.3">
                  <p:embed/>
                </p:oleObj>
              </mc:Choice>
              <mc:Fallback>
                <p:oleObj name="Równanie" r:id="rId4" imgW="888614" imgH="25389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03350"/>
                        <a:ext cx="2016125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795963" y="3213100"/>
            <a:ext cx="2400300" cy="2095500"/>
            <a:chOff x="6097" y="3370"/>
            <a:chExt cx="3780" cy="3300"/>
          </a:xfrm>
          <a:solidFill>
            <a:srgbClr val="00B050"/>
          </a:solidFill>
        </p:grpSpPr>
        <p:sp>
          <p:nvSpPr>
            <p:cNvPr id="142344" name="Text Box 8"/>
            <p:cNvSpPr txBox="1">
              <a:spLocks noChangeArrowheads="1"/>
            </p:cNvSpPr>
            <p:nvPr/>
          </p:nvSpPr>
          <p:spPr bwMode="auto">
            <a:xfrm>
              <a:off x="9157" y="3370"/>
              <a:ext cx="720" cy="54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 b="1">
                  <a:latin typeface="Arial" charset="0"/>
                  <a:sym typeface="Symbol" pitchFamily="18" charset="2"/>
                </a:rPr>
                <a:t></a:t>
              </a:r>
              <a:endParaRPr lang="pl-PL" sz="1800">
                <a:latin typeface="Arial" charset="0"/>
              </a:endParaRP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6097" y="4810"/>
              <a:ext cx="1860" cy="1860"/>
              <a:chOff x="2857" y="9124"/>
              <a:chExt cx="1860" cy="1860"/>
            </a:xfrm>
            <a:grpFill/>
          </p:grpSpPr>
          <p:sp>
            <p:nvSpPr>
              <p:cNvPr id="142346" name="Line 10"/>
              <p:cNvSpPr>
                <a:spLocks noChangeShapeType="1"/>
              </p:cNvSpPr>
              <p:nvPr/>
            </p:nvSpPr>
            <p:spPr bwMode="auto">
              <a:xfrm flipV="1">
                <a:off x="2857" y="9184"/>
                <a:ext cx="1440" cy="1440"/>
              </a:xfrm>
              <a:prstGeom prst="line">
                <a:avLst/>
              </a:prstGeom>
              <a:grpFill/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7" name="Line 11"/>
              <p:cNvSpPr>
                <a:spLocks noChangeShapeType="1"/>
              </p:cNvSpPr>
              <p:nvPr/>
            </p:nvSpPr>
            <p:spPr bwMode="auto">
              <a:xfrm flipV="1">
                <a:off x="3217" y="9544"/>
                <a:ext cx="1440" cy="1440"/>
              </a:xfrm>
              <a:prstGeom prst="line">
                <a:avLst/>
              </a:prstGeom>
              <a:grpFill/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8" name="Line 12"/>
              <p:cNvSpPr>
                <a:spLocks noChangeShapeType="1"/>
              </p:cNvSpPr>
              <p:nvPr/>
            </p:nvSpPr>
            <p:spPr bwMode="auto">
              <a:xfrm>
                <a:off x="2857" y="10624"/>
                <a:ext cx="360" cy="36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9" name="Rectangle 13"/>
              <p:cNvSpPr>
                <a:spLocks noChangeArrowheads="1"/>
              </p:cNvSpPr>
              <p:nvPr/>
            </p:nvSpPr>
            <p:spPr bwMode="auto">
              <a:xfrm rot="8122468">
                <a:off x="3022" y="10564"/>
                <a:ext cx="180" cy="36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50" name="Line 14"/>
              <p:cNvSpPr>
                <a:spLocks noChangeShapeType="1"/>
              </p:cNvSpPr>
              <p:nvPr/>
            </p:nvSpPr>
            <p:spPr bwMode="auto">
              <a:xfrm>
                <a:off x="4297" y="9184"/>
                <a:ext cx="0" cy="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51" name="Line 15"/>
              <p:cNvSpPr>
                <a:spLocks noChangeShapeType="1"/>
              </p:cNvSpPr>
              <p:nvPr/>
            </p:nvSpPr>
            <p:spPr bwMode="auto">
              <a:xfrm>
                <a:off x="4237" y="9124"/>
                <a:ext cx="180" cy="165"/>
              </a:xfrm>
              <a:prstGeom prst="line">
                <a:avLst/>
              </a:prstGeom>
              <a:grpFill/>
              <a:ln w="9525">
                <a:solidFill>
                  <a:srgbClr val="FFFF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52" name="Line 16"/>
              <p:cNvSpPr>
                <a:spLocks noChangeShapeType="1"/>
              </p:cNvSpPr>
              <p:nvPr/>
            </p:nvSpPr>
            <p:spPr bwMode="auto">
              <a:xfrm flipH="1" flipV="1">
                <a:off x="4537" y="9409"/>
                <a:ext cx="180" cy="180"/>
              </a:xfrm>
              <a:prstGeom prst="line">
                <a:avLst/>
              </a:prstGeom>
              <a:grpFill/>
              <a:ln w="9525">
                <a:solidFill>
                  <a:srgbClr val="FFFF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2353" name="Line 17"/>
            <p:cNvSpPr>
              <a:spLocks noChangeShapeType="1"/>
            </p:cNvSpPr>
            <p:nvPr/>
          </p:nvSpPr>
          <p:spPr bwMode="auto">
            <a:xfrm flipV="1">
              <a:off x="6427" y="3730"/>
              <a:ext cx="2370" cy="2625"/>
            </a:xfrm>
            <a:prstGeom prst="line">
              <a:avLst/>
            </a:prstGeom>
            <a:grpFill/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354" name="Line 18"/>
            <p:cNvSpPr>
              <a:spLocks noChangeShapeType="1"/>
            </p:cNvSpPr>
            <p:nvPr/>
          </p:nvSpPr>
          <p:spPr bwMode="auto">
            <a:xfrm flipV="1">
              <a:off x="6412" y="3910"/>
              <a:ext cx="2565" cy="2475"/>
            </a:xfrm>
            <a:prstGeom prst="line">
              <a:avLst/>
            </a:prstGeom>
            <a:grpFill/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355" name="Text Box 19"/>
            <p:cNvSpPr txBox="1">
              <a:spLocks noChangeArrowheads="1"/>
            </p:cNvSpPr>
            <p:nvPr/>
          </p:nvSpPr>
          <p:spPr bwMode="auto">
            <a:xfrm>
              <a:off x="8617" y="4270"/>
              <a:ext cx="720" cy="54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d</a:t>
              </a:r>
              <a:r>
                <a:rPr lang="pl-PL" sz="1200">
                  <a:latin typeface="Arial" charset="0"/>
                  <a:sym typeface="Symbol" pitchFamily="18" charset="2"/>
                </a:rPr>
                <a:t></a:t>
              </a:r>
              <a:endParaRPr lang="pl-PL" sz="1800">
                <a:latin typeface="Arial" charset="0"/>
              </a:endParaRPr>
            </a:p>
          </p:txBody>
        </p:sp>
        <p:sp>
          <p:nvSpPr>
            <p:cNvPr id="142356" name="Arc 20"/>
            <p:cNvSpPr>
              <a:spLocks/>
            </p:cNvSpPr>
            <p:nvPr/>
          </p:nvSpPr>
          <p:spPr bwMode="auto">
            <a:xfrm>
              <a:off x="8617" y="3910"/>
              <a:ext cx="180" cy="1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357" name="Line 21"/>
            <p:cNvSpPr>
              <a:spLocks noChangeShapeType="1"/>
            </p:cNvSpPr>
            <p:nvPr/>
          </p:nvSpPr>
          <p:spPr bwMode="auto">
            <a:xfrm flipV="1">
              <a:off x="6412" y="3535"/>
              <a:ext cx="2745" cy="2850"/>
            </a:xfrm>
            <a:prstGeom prst="line">
              <a:avLst/>
            </a:prstGeom>
            <a:grpFill/>
            <a:ln w="9525">
              <a:solidFill>
                <a:srgbClr val="FFFF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358" name="Line 22"/>
            <p:cNvSpPr>
              <a:spLocks noChangeShapeType="1"/>
            </p:cNvSpPr>
            <p:nvPr/>
          </p:nvSpPr>
          <p:spPr bwMode="auto">
            <a:xfrm flipH="1">
              <a:off x="6457" y="6457"/>
              <a:ext cx="1080" cy="0"/>
            </a:xfrm>
            <a:prstGeom prst="line">
              <a:avLst/>
            </a:prstGeom>
            <a:grpFill/>
            <a:ln w="952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59" name="Text Box 23"/>
          <p:cNvSpPr txBox="1">
            <a:spLocks noChangeArrowheads="1"/>
          </p:cNvSpPr>
          <p:nvPr/>
        </p:nvSpPr>
        <p:spPr bwMode="auto">
          <a:xfrm>
            <a:off x="468313" y="2349500"/>
            <a:ext cx="475138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Radiancja </a:t>
            </a:r>
            <a:r>
              <a:rPr lang="pl-PL" sz="1800">
                <a:latin typeface="Arial" charset="0"/>
              </a:rPr>
              <a:t>– ilość energii mierzonej w określonym kierunku w jednostce czasu dt na jednostkę powierzchni dA, kąta bryłowego d</a:t>
            </a:r>
            <a:r>
              <a:rPr lang="pl-PL" sz="1800">
                <a:latin typeface="Arial" charset="0"/>
                <a:sym typeface="Symbol" pitchFamily="18" charset="2"/>
              </a:rPr>
              <a:t></a:t>
            </a:r>
            <a:r>
              <a:rPr lang="pl-PL" sz="1800">
                <a:latin typeface="Arial" charset="0"/>
              </a:rPr>
              <a:t> oraz w wąskim przedziale spektralnym d</a:t>
            </a:r>
            <a:r>
              <a:rPr lang="pl-PL" sz="1800">
                <a:latin typeface="Arial" charset="0"/>
                <a:sym typeface="Symbol" pitchFamily="18" charset="2"/>
              </a:rPr>
              <a:t></a:t>
            </a:r>
            <a:r>
              <a:rPr lang="pl-PL" sz="1800">
                <a:latin typeface="Arial" charset="0"/>
              </a:rPr>
              <a:t>. 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2361" name="Object 25"/>
          <p:cNvGraphicFramePr>
            <a:graphicFrameLocks noChangeAspect="1"/>
          </p:cNvGraphicFramePr>
          <p:nvPr/>
        </p:nvGraphicFramePr>
        <p:xfrm>
          <a:off x="684213" y="4292600"/>
          <a:ext cx="2376487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Równanie" r:id="rId6" imgW="1320227" imgH="406224" progId="Equation.3">
                  <p:embed/>
                </p:oleObj>
              </mc:Choice>
              <mc:Fallback>
                <p:oleObj name="Równanie" r:id="rId6" imgW="1320227" imgH="406224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292600"/>
                        <a:ext cx="2376487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2363" name="Object 27"/>
          <p:cNvGraphicFramePr>
            <a:graphicFrameLocks noChangeAspect="1"/>
          </p:cNvGraphicFramePr>
          <p:nvPr/>
        </p:nvGraphicFramePr>
        <p:xfrm>
          <a:off x="3851275" y="4292600"/>
          <a:ext cx="10810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Równanie" r:id="rId8" imgW="571252" imgH="431613" progId="Equation.3">
                  <p:embed/>
                </p:oleObj>
              </mc:Choice>
              <mc:Fallback>
                <p:oleObj name="Równanie" r:id="rId8" imgW="571252" imgH="431613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292600"/>
                        <a:ext cx="1081088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58E4-C507-495A-98EF-601045C70B63}" type="slidenum">
              <a:rPr lang="en-US"/>
              <a:pPr/>
              <a:t>20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88913"/>
            <a:ext cx="4038600" cy="604837"/>
          </a:xfrm>
        </p:spPr>
        <p:txBody>
          <a:bodyPr/>
          <a:lstStyle/>
          <a:p>
            <a:pPr>
              <a:buFontTx/>
              <a:buNone/>
            </a:pPr>
            <a:r>
              <a:rPr lang="pl-PL" sz="2400" dirty="0"/>
              <a:t>Ostatecznie </a:t>
            </a:r>
          </a:p>
        </p:txBody>
      </p:sp>
      <p:graphicFrame>
        <p:nvGraphicFramePr>
          <p:cNvPr id="160771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827088" y="908050"/>
          <a:ext cx="4943475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Równanie" r:id="rId3" imgW="1968480" imgH="419040" progId="Equation.3">
                  <p:embed/>
                </p:oleObj>
              </mc:Choice>
              <mc:Fallback>
                <p:oleObj name="Równanie" r:id="rId3" imgW="196848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908050"/>
                        <a:ext cx="4943475" cy="1052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395288" y="2420938"/>
            <a:ext cx="7705725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</a:rPr>
              <a:t> Promieniowanie dochodzące do satelity jest </a:t>
            </a:r>
            <a:r>
              <a:rPr lang="pl-PL" dirty="0" err="1">
                <a:latin typeface="Arial" charset="0"/>
              </a:rPr>
              <a:t>wi</a:t>
            </a:r>
            <a:r>
              <a:rPr lang="en-US" dirty="0">
                <a:latin typeface="Arial" charset="0"/>
                <a:cs typeface="Arial" charset="0"/>
              </a:rPr>
              <a:t>ę</a:t>
            </a:r>
            <a:r>
              <a:rPr lang="pl-PL" dirty="0">
                <a:latin typeface="Arial" charset="0"/>
                <a:cs typeface="Arial" charset="0"/>
              </a:rPr>
              <a:t>c</a:t>
            </a:r>
            <a:r>
              <a:rPr lang="pl-PL" dirty="0">
                <a:latin typeface="Arial" charset="0"/>
              </a:rPr>
              <a:t> w pierwszym przybliżeniu iloczynem: grubości optycznej atmosfery, albeda pojedynczego rozpraszania oraz funkcji fazowej na rozpraszanie.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</a:rPr>
              <a:t> Ponadto zależy od wielkości geometrycznych określających położenie satelity i </a:t>
            </a:r>
            <a:r>
              <a:rPr lang="pl-PL" dirty="0" smtClean="0">
                <a:latin typeface="Arial" charset="0"/>
              </a:rPr>
              <a:t>słońca </a:t>
            </a:r>
            <a:r>
              <a:rPr lang="pl-PL" dirty="0">
                <a:latin typeface="Arial" charset="0"/>
              </a:rPr>
              <a:t>(poprzez funkcję fazową).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731168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Modele transferu promieniowania</a:t>
            </a:r>
            <a:endParaRPr lang="en-US" sz="3200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8134672" cy="943744"/>
          </a:xfrm>
        </p:spPr>
        <p:txBody>
          <a:bodyPr>
            <a:normAutofit/>
          </a:bodyPr>
          <a:lstStyle/>
          <a:p>
            <a:r>
              <a:rPr lang="pl-PL" sz="2000" dirty="0" smtClean="0"/>
              <a:t>Lista modeli dostępna jest </a:t>
            </a:r>
            <a:r>
              <a:rPr lang="pl-PL" sz="2000" dirty="0" smtClean="0"/>
              <a:t>na </a:t>
            </a:r>
            <a:r>
              <a:rPr lang="pl-PL" sz="2000" smtClean="0"/>
              <a:t>wiki:  </a:t>
            </a:r>
            <a:endParaRPr lang="pl-PL" sz="2000" dirty="0" smtClean="0"/>
          </a:p>
          <a:p>
            <a:pPr>
              <a:buNone/>
            </a:pPr>
            <a:r>
              <a:rPr lang="en-US" sz="2000" dirty="0" smtClean="0">
                <a:hlinkClick r:id="rId2"/>
              </a:rPr>
              <a:t>https://en.wikipedia.org/wiki/Atmospheric_radiative_transfer_codes</a:t>
            </a:r>
            <a:r>
              <a:rPr lang="pl-PL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>
            <a:off x="4355976" y="1772816"/>
            <a:ext cx="4320480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CC63-5493-4EB5-A3CD-B97A6F607144}" type="slidenum">
              <a:rPr lang="en-US"/>
              <a:pPr/>
              <a:t>3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229600" cy="1628775"/>
          </a:xfrm>
        </p:spPr>
        <p:txBody>
          <a:bodyPr/>
          <a:lstStyle/>
          <a:p>
            <a:pPr>
              <a:buFontTx/>
              <a:buNone/>
            </a:pPr>
            <a:r>
              <a:rPr lang="pl-PL" sz="2400" b="1">
                <a:solidFill>
                  <a:schemeClr val="folHlink"/>
                </a:solidFill>
              </a:rPr>
              <a:t>Strumień, natężenie promieniowania</a:t>
            </a:r>
            <a:r>
              <a:rPr lang="pl-PL" sz="2400" b="1"/>
              <a:t> -</a:t>
            </a:r>
            <a:r>
              <a:rPr lang="pl-PL" sz="2400"/>
              <a:t> ilość energii na jednostkę czasu przechodzącej przez jednostkową powierzchni dA dla wąskiego przedziału spektralnego d</a:t>
            </a:r>
            <a:r>
              <a:rPr lang="pl-PL" sz="2400">
                <a:sym typeface="Symbol" pitchFamily="18" charset="2"/>
              </a:rPr>
              <a:t></a:t>
            </a:r>
            <a:r>
              <a:rPr lang="pl-PL" sz="2400"/>
              <a:t> promieniowania elektromagnetycznego.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364" name="Object 4"/>
          <p:cNvGraphicFramePr>
            <a:graphicFrameLocks noChangeAspect="1"/>
          </p:cNvGraphicFramePr>
          <p:nvPr/>
        </p:nvGraphicFramePr>
        <p:xfrm>
          <a:off x="468313" y="2060575"/>
          <a:ext cx="16557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Równanie" r:id="rId3" imgW="850531" imgH="406224" progId="Equation.3">
                  <p:embed/>
                </p:oleObj>
              </mc:Choice>
              <mc:Fallback>
                <p:oleObj name="Równanie" r:id="rId3" imgW="850531" imgH="406224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060575"/>
                        <a:ext cx="1655762" cy="8001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3924300" y="2205038"/>
            <a:ext cx="4457700" cy="1943100"/>
            <a:chOff x="2137" y="2137"/>
            <a:chExt cx="7020" cy="3060"/>
          </a:xfrm>
        </p:grpSpPr>
        <p:sp>
          <p:nvSpPr>
            <p:cNvPr id="143366" name="AutoShape 6"/>
            <p:cNvSpPr>
              <a:spLocks noChangeAspect="1" noChangeArrowheads="1"/>
            </p:cNvSpPr>
            <p:nvPr/>
          </p:nvSpPr>
          <p:spPr bwMode="auto">
            <a:xfrm>
              <a:off x="2137" y="2137"/>
              <a:ext cx="7020" cy="3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367" name="Text Box 7"/>
            <p:cNvSpPr txBox="1">
              <a:spLocks noChangeArrowheads="1"/>
            </p:cNvSpPr>
            <p:nvPr/>
          </p:nvSpPr>
          <p:spPr bwMode="auto">
            <a:xfrm>
              <a:off x="5917" y="2137"/>
              <a:ext cx="1440" cy="5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pl-PL" sz="1200">
                  <a:latin typeface="Arial" charset="0"/>
                </a:rPr>
                <a:t>I(</a:t>
              </a:r>
              <a:r>
                <a:rPr lang="pl-PL" sz="1200">
                  <a:latin typeface="Arial" charset="0"/>
                  <a:sym typeface="Symbol" pitchFamily="18" charset="2"/>
                </a:rPr>
                <a:t></a:t>
              </a:r>
              <a:r>
                <a:rPr lang="pl-PL" sz="1200">
                  <a:latin typeface="Arial" charset="0"/>
                </a:rPr>
                <a:t>,</a:t>
              </a:r>
              <a:r>
                <a:rPr lang="pl-PL" sz="1200">
                  <a:latin typeface="Arial" charset="0"/>
                  <a:sym typeface="Symbol" pitchFamily="18" charset="2"/>
                </a:rPr>
                <a:t></a:t>
              </a:r>
              <a:r>
                <a:rPr lang="pl-PL" sz="1200">
                  <a:latin typeface="Arial" charset="0"/>
                </a:rPr>
                <a:t>)</a:t>
              </a:r>
              <a:endParaRPr lang="pl-PL" sz="1800">
                <a:latin typeface="Arial" charset="0"/>
              </a:endParaRP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3292" y="2497"/>
              <a:ext cx="5685" cy="2265"/>
              <a:chOff x="3292" y="2497"/>
              <a:chExt cx="5685" cy="2265"/>
            </a:xfrm>
          </p:grpSpPr>
          <p:sp>
            <p:nvSpPr>
              <p:cNvPr id="143369" name="Rectangle 9"/>
              <p:cNvSpPr>
                <a:spLocks noChangeArrowheads="1"/>
              </p:cNvSpPr>
              <p:nvPr/>
            </p:nvSpPr>
            <p:spPr bwMode="auto">
              <a:xfrm>
                <a:off x="5017" y="4297"/>
                <a:ext cx="1620" cy="18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0" name="Rectangle 10"/>
              <p:cNvSpPr>
                <a:spLocks noChangeArrowheads="1"/>
              </p:cNvSpPr>
              <p:nvPr/>
            </p:nvSpPr>
            <p:spPr bwMode="auto">
              <a:xfrm>
                <a:off x="5377" y="4477"/>
                <a:ext cx="900" cy="180"/>
              </a:xfrm>
              <a:prstGeom prst="rect">
                <a:avLst/>
              </a:prstGeom>
              <a:solidFill>
                <a:srgbClr val="8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1" name="Line 11"/>
              <p:cNvSpPr>
                <a:spLocks noChangeShapeType="1"/>
              </p:cNvSpPr>
              <p:nvPr/>
            </p:nvSpPr>
            <p:spPr bwMode="auto">
              <a:xfrm>
                <a:off x="3757" y="2857"/>
                <a:ext cx="720" cy="720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2" name="Line 12"/>
              <p:cNvSpPr>
                <a:spLocks noChangeShapeType="1"/>
              </p:cNvSpPr>
              <p:nvPr/>
            </p:nvSpPr>
            <p:spPr bwMode="auto">
              <a:xfrm>
                <a:off x="5737" y="2497"/>
                <a:ext cx="1" cy="900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3" name="Line 13"/>
              <p:cNvSpPr>
                <a:spLocks noChangeShapeType="1"/>
              </p:cNvSpPr>
              <p:nvPr/>
            </p:nvSpPr>
            <p:spPr bwMode="auto">
              <a:xfrm flipH="1">
                <a:off x="6997" y="2857"/>
                <a:ext cx="900" cy="720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4" name="Arc 14"/>
              <p:cNvSpPr>
                <a:spLocks/>
              </p:cNvSpPr>
              <p:nvPr/>
            </p:nvSpPr>
            <p:spPr bwMode="auto">
              <a:xfrm rot="16401337" flipV="1">
                <a:off x="5406" y="3102"/>
                <a:ext cx="883" cy="1597"/>
              </a:xfrm>
              <a:custGeom>
                <a:avLst/>
                <a:gdLst>
                  <a:gd name="G0" fmla="+- 646 0 0"/>
                  <a:gd name="G1" fmla="+- 21598 0 0"/>
                  <a:gd name="G2" fmla="+- 21600 0 0"/>
                  <a:gd name="T0" fmla="*/ 968 w 22246"/>
                  <a:gd name="T1" fmla="*/ 0 h 43198"/>
                  <a:gd name="T2" fmla="*/ 0 w 22246"/>
                  <a:gd name="T3" fmla="*/ 43188 h 43198"/>
                  <a:gd name="T4" fmla="*/ 646 w 22246"/>
                  <a:gd name="T5" fmla="*/ 21598 h 43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46" h="43198" fill="none" extrusionOk="0">
                    <a:moveTo>
                      <a:pt x="967" y="0"/>
                    </a:moveTo>
                    <a:cubicBezTo>
                      <a:pt x="12770" y="176"/>
                      <a:pt x="22246" y="9794"/>
                      <a:pt x="22246" y="21598"/>
                    </a:cubicBezTo>
                    <a:cubicBezTo>
                      <a:pt x="22246" y="33527"/>
                      <a:pt x="12575" y="43198"/>
                      <a:pt x="646" y="43198"/>
                    </a:cubicBezTo>
                    <a:cubicBezTo>
                      <a:pt x="430" y="43198"/>
                      <a:pt x="215" y="43194"/>
                      <a:pt x="-1" y="43188"/>
                    </a:cubicBezTo>
                  </a:path>
                  <a:path w="22246" h="43198" stroke="0" extrusionOk="0">
                    <a:moveTo>
                      <a:pt x="967" y="0"/>
                    </a:moveTo>
                    <a:cubicBezTo>
                      <a:pt x="12770" y="176"/>
                      <a:pt x="22246" y="9794"/>
                      <a:pt x="22246" y="21598"/>
                    </a:cubicBezTo>
                    <a:cubicBezTo>
                      <a:pt x="22246" y="33527"/>
                      <a:pt x="12575" y="43198"/>
                      <a:pt x="646" y="43198"/>
                    </a:cubicBezTo>
                    <a:cubicBezTo>
                      <a:pt x="430" y="43198"/>
                      <a:pt x="215" y="43194"/>
                      <a:pt x="-1" y="43188"/>
                    </a:cubicBezTo>
                    <a:lnTo>
                      <a:pt x="646" y="21598"/>
                    </a:lnTo>
                    <a:close/>
                  </a:path>
                </a:pathLst>
              </a:custGeom>
              <a:noFill/>
              <a:ln w="9525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5" name="Line 15"/>
              <p:cNvSpPr>
                <a:spLocks noChangeShapeType="1"/>
              </p:cNvSpPr>
              <p:nvPr/>
            </p:nvSpPr>
            <p:spPr bwMode="auto">
              <a:xfrm flipH="1">
                <a:off x="6457" y="4372"/>
                <a:ext cx="900" cy="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6" name="Line 16"/>
              <p:cNvSpPr>
                <a:spLocks noChangeShapeType="1"/>
              </p:cNvSpPr>
              <p:nvPr/>
            </p:nvSpPr>
            <p:spPr bwMode="auto">
              <a:xfrm>
                <a:off x="4297" y="4552"/>
                <a:ext cx="1260" cy="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7" name="Text Box 17"/>
              <p:cNvSpPr txBox="1">
                <a:spLocks noChangeArrowheads="1"/>
              </p:cNvSpPr>
              <p:nvPr/>
            </p:nvSpPr>
            <p:spPr bwMode="auto">
              <a:xfrm>
                <a:off x="3292" y="4222"/>
                <a:ext cx="1260" cy="540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pl-PL" sz="1200">
                    <a:latin typeface="Arial" charset="0"/>
                  </a:rPr>
                  <a:t>detektor</a:t>
                </a:r>
                <a:endParaRPr lang="pl-PL" sz="1800">
                  <a:latin typeface="Arial" charset="0"/>
                </a:endParaRPr>
              </a:p>
            </p:txBody>
          </p:sp>
          <p:sp>
            <p:nvSpPr>
              <p:cNvPr id="143378" name="Text Box 18"/>
              <p:cNvSpPr txBox="1">
                <a:spLocks noChangeArrowheads="1"/>
              </p:cNvSpPr>
              <p:nvPr/>
            </p:nvSpPr>
            <p:spPr bwMode="auto">
              <a:xfrm>
                <a:off x="7357" y="4117"/>
                <a:ext cx="1620" cy="540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pl-PL" sz="1200">
                    <a:latin typeface="Arial" charset="0"/>
                  </a:rPr>
                  <a:t>dyfuzor</a:t>
                </a:r>
                <a:endParaRPr lang="pl-PL" sz="1800">
                  <a:latin typeface="Arial" charset="0"/>
                </a:endParaRPr>
              </a:p>
            </p:txBody>
          </p:sp>
        </p:grpSp>
      </p:grpSp>
      <p:sp>
        <p:nvSpPr>
          <p:cNvPr id="143379" name="Rectangle 19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380" name="Object 20"/>
          <p:cNvGraphicFramePr>
            <a:graphicFrameLocks noChangeAspect="1"/>
          </p:cNvGraphicFramePr>
          <p:nvPr/>
        </p:nvGraphicFramePr>
        <p:xfrm>
          <a:off x="468313" y="4868863"/>
          <a:ext cx="237648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Równanie" r:id="rId5" imgW="1091726" imgH="368140" progId="Equation.3">
                  <p:embed/>
                </p:oleObj>
              </mc:Choice>
              <mc:Fallback>
                <p:oleObj name="Równanie" r:id="rId5" imgW="1091726" imgH="3681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868863"/>
                        <a:ext cx="2376487" cy="8064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1" name="Text Box 21"/>
          <p:cNvSpPr txBox="1">
            <a:spLocks noChangeArrowheads="1"/>
          </p:cNvSpPr>
          <p:nvPr/>
        </p:nvSpPr>
        <p:spPr bwMode="auto">
          <a:xfrm>
            <a:off x="250825" y="4005263"/>
            <a:ext cx="5113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Związek radiancji ze strumieniem</a:t>
            </a:r>
            <a:r>
              <a:rPr lang="pl-PL" sz="18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60D0-B1D8-43FD-8385-D53E1722B278}" type="slidenum">
              <a:rPr lang="en-US"/>
              <a:pPr/>
              <a:t>4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633413"/>
          </a:xfrm>
        </p:spPr>
        <p:txBody>
          <a:bodyPr/>
          <a:lstStyle/>
          <a:p>
            <a:r>
              <a:rPr lang="pl-PL" sz="2800" b="1" dirty="0"/>
              <a:t>Promieniowanie ciała doskonale czarnego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229600" cy="1584325"/>
          </a:xfrm>
        </p:spPr>
        <p:txBody>
          <a:bodyPr/>
          <a:lstStyle/>
          <a:p>
            <a:r>
              <a:rPr lang="pl-PL" sz="2400" b="1">
                <a:solidFill>
                  <a:schemeClr val="folHlink"/>
                </a:solidFill>
              </a:rPr>
              <a:t>Ciało doskonale czarne </a:t>
            </a:r>
            <a:r>
              <a:rPr lang="pl-PL" sz="2400">
                <a:solidFill>
                  <a:schemeClr val="folHlink"/>
                </a:solidFill>
              </a:rPr>
              <a:t>-</a:t>
            </a:r>
            <a:r>
              <a:rPr lang="pl-PL" sz="2400"/>
              <a:t> to ciało fizyczne, które pochłania całkowicie padające na niego promieniowanie oraz emituje energie zgodnie równowadze prawem Plancka: </a:t>
            </a:r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4389" name="Object 5"/>
          <p:cNvGraphicFramePr>
            <a:graphicFrameLocks noChangeAspect="1"/>
          </p:cNvGraphicFramePr>
          <p:nvPr/>
        </p:nvGraphicFramePr>
        <p:xfrm>
          <a:off x="684213" y="2708275"/>
          <a:ext cx="2735262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Równanie" r:id="rId3" imgW="1422400" imgH="457200" progId="Equation.3">
                  <p:embed/>
                </p:oleObj>
              </mc:Choice>
              <mc:Fallback>
                <p:oleObj name="Równanie" r:id="rId3" imgW="14224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708275"/>
                        <a:ext cx="2735262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4572000" y="2781300"/>
            <a:ext cx="3671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pl-PL">
                <a:latin typeface="Arial" charset="0"/>
              </a:rPr>
              <a:t>h=6.626x10</a:t>
            </a:r>
            <a:r>
              <a:rPr lang="pl-PL" baseline="30000">
                <a:latin typeface="Arial" charset="0"/>
              </a:rPr>
              <a:t>-34 </a:t>
            </a:r>
            <a:r>
              <a:rPr lang="pl-PL">
                <a:latin typeface="Arial" charset="0"/>
              </a:rPr>
              <a:t>Js, </a:t>
            </a:r>
          </a:p>
          <a:p>
            <a:pPr eaLnBrk="1" hangingPunct="1"/>
            <a:r>
              <a:rPr lang="pl-PL">
                <a:latin typeface="Arial" charset="0"/>
              </a:rPr>
              <a:t>k=1.3806x10</a:t>
            </a:r>
            <a:r>
              <a:rPr lang="pl-PL" baseline="30000">
                <a:latin typeface="Arial" charset="0"/>
              </a:rPr>
              <a:t>-23</a:t>
            </a:r>
            <a:r>
              <a:rPr lang="pl-PL">
                <a:latin typeface="Arial" charset="0"/>
              </a:rPr>
              <a:t>  J/K</a:t>
            </a:r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4392" name="Object 8"/>
          <p:cNvGraphicFramePr>
            <a:graphicFrameLocks noChangeAspect="1"/>
          </p:cNvGraphicFramePr>
          <p:nvPr/>
        </p:nvGraphicFramePr>
        <p:xfrm>
          <a:off x="4859338" y="4149725"/>
          <a:ext cx="27368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Równanie" r:id="rId5" imgW="1079500" imgH="228600" progId="Equation.3">
                  <p:embed/>
                </p:oleObj>
              </mc:Choice>
              <mc:Fallback>
                <p:oleObj name="Równanie" r:id="rId5" imgW="10795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149725"/>
                        <a:ext cx="2736850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250825" y="4149725"/>
            <a:ext cx="4897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Prawo Stefana-Boltzmanna</a:t>
            </a:r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323850" y="4752975"/>
            <a:ext cx="317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pl-PL">
                <a:latin typeface="Arial" charset="0"/>
                <a:sym typeface="Symbol" pitchFamily="18" charset="2"/>
              </a:rPr>
              <a:t>=</a:t>
            </a:r>
            <a:r>
              <a:rPr lang="pl-PL">
                <a:latin typeface="Arial" charset="0"/>
              </a:rPr>
              <a:t>5.67x10</a:t>
            </a:r>
            <a:r>
              <a:rPr lang="pl-PL">
                <a:latin typeface="Arial" charset="0"/>
                <a:sym typeface="Symbol" pitchFamily="18" charset="2"/>
              </a:rPr>
              <a:t>-8 Wm</a:t>
            </a:r>
            <a:r>
              <a:rPr lang="pl-PL" baseline="30000">
                <a:latin typeface="Arial" charset="0"/>
                <a:sym typeface="Symbol" pitchFamily="18" charset="2"/>
              </a:rPr>
              <a:t>-2</a:t>
            </a:r>
            <a:r>
              <a:rPr lang="pl-PL">
                <a:latin typeface="Arial" charset="0"/>
                <a:sym typeface="Symbol" pitchFamily="18" charset="2"/>
              </a:rPr>
              <a:t>K</a:t>
            </a:r>
            <a:r>
              <a:rPr lang="pl-PL" baseline="30000">
                <a:latin typeface="Arial" charset="0"/>
                <a:sym typeface="Symbol" pitchFamily="18" charset="2"/>
              </a:rPr>
              <a:t>-4</a:t>
            </a:r>
            <a:r>
              <a:rPr lang="pl-PL">
                <a:latin typeface="Arial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BE6B-3241-40EB-966C-D0027489BC45}" type="slidenum">
              <a:rPr lang="en-US"/>
              <a:pPr/>
              <a:t>5</a:t>
            </a:fld>
            <a:endParaRPr lang="en-US"/>
          </a:p>
        </p:txBody>
      </p:sp>
      <p:pic>
        <p:nvPicPr>
          <p:cNvPr id="145410" name="Picture 2" descr="blackbody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067175" y="0"/>
            <a:ext cx="5076825" cy="3805238"/>
          </a:xfrm>
          <a:noFill/>
          <a:ln/>
        </p:spPr>
      </p:pic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539750" y="450850"/>
            <a:ext cx="209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pl-PL" b="1"/>
              <a:t>Prawo </a:t>
            </a:r>
            <a:r>
              <a:rPr lang="pl-PL" b="1">
                <a:cs typeface="Times New Roman" pitchFamily="18" charset="0"/>
              </a:rPr>
              <a:t>Wien’a</a:t>
            </a:r>
            <a:r>
              <a:rPr lang="pl-PL" sz="1200">
                <a:latin typeface="Arial" charset="0"/>
                <a:cs typeface="Times New Roman" pitchFamily="18" charset="0"/>
              </a:rPr>
              <a:t> </a:t>
            </a:r>
            <a:endParaRPr lang="pl-PL" sz="1800">
              <a:latin typeface="Arial" charset="0"/>
            </a:endParaRPr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/>
        </p:nvGraphicFramePr>
        <p:xfrm>
          <a:off x="539750" y="981075"/>
          <a:ext cx="19431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Równanie" r:id="rId4" imgW="736600" imgH="228600" progId="Equation.3">
                  <p:embed/>
                </p:oleObj>
              </mc:Choice>
              <mc:Fallback>
                <p:oleObj name="Równanie" r:id="rId4" imgW="7366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981075"/>
                        <a:ext cx="1943100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611188" y="1754188"/>
            <a:ext cx="2593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pl-PL">
                <a:latin typeface="Arial" charset="0"/>
                <a:cs typeface="Times New Roman" pitchFamily="18" charset="0"/>
              </a:rPr>
              <a:t>a=2.897x10</a:t>
            </a:r>
            <a:r>
              <a:rPr lang="pl-PL" baseline="30000">
                <a:latin typeface="Arial" charset="0"/>
                <a:cs typeface="Times New Roman" pitchFamily="18" charset="0"/>
              </a:rPr>
              <a:t>-3</a:t>
            </a:r>
            <a:r>
              <a:rPr lang="pl-PL">
                <a:latin typeface="Arial" charset="0"/>
                <a:cs typeface="Times New Roman" pitchFamily="18" charset="0"/>
              </a:rPr>
              <a:t> mK.</a:t>
            </a:r>
            <a:endParaRPr lang="pl-PL">
              <a:latin typeface="Arial" charset="0"/>
            </a:endParaRPr>
          </a:p>
        </p:txBody>
      </p:sp>
      <p:sp>
        <p:nvSpPr>
          <p:cNvPr id="145414" name="Rectangle 6"/>
          <p:cNvSpPr>
            <a:spLocks noChangeArrowheads="1"/>
          </p:cNvSpPr>
          <p:nvPr/>
        </p:nvSpPr>
        <p:spPr bwMode="auto">
          <a:xfrm>
            <a:off x="0" y="4116388"/>
            <a:ext cx="85439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pl-PL" b="1">
                <a:latin typeface="Arial" charset="0"/>
              </a:rPr>
              <a:t>zdolność emisyjna </a:t>
            </a:r>
            <a:r>
              <a:rPr lang="pl-PL" b="1">
                <a:latin typeface="Arial" charset="0"/>
                <a:sym typeface="Symbol" pitchFamily="18" charset="2"/>
              </a:rPr>
              <a:t></a:t>
            </a:r>
            <a:r>
              <a:rPr lang="pl-PL" b="1" baseline="-25000">
                <a:latin typeface="Arial" charset="0"/>
                <a:sym typeface="Symbol" pitchFamily="18" charset="2"/>
              </a:rPr>
              <a:t></a:t>
            </a:r>
            <a:r>
              <a:rPr lang="pl-PL" b="1">
                <a:latin typeface="Arial" charset="0"/>
                <a:sym typeface="Symbol" pitchFamily="18" charset="2"/>
              </a:rPr>
              <a:t> </a:t>
            </a:r>
            <a:r>
              <a:rPr lang="pl-PL">
                <a:latin typeface="Arial" charset="0"/>
              </a:rPr>
              <a:t>- stosunek emitowanej przez ciało radiancji do radiancji emitowanej przez ciało doskonale czarne (wzór Planck’a). </a:t>
            </a:r>
            <a:endParaRPr lang="pl-PL" b="1">
              <a:latin typeface="Arial" charset="0"/>
              <a:sym typeface="Symbol" pitchFamily="18" charset="2"/>
            </a:endParaRPr>
          </a:p>
          <a:p>
            <a:pPr eaLnBrk="1" hangingPunct="1"/>
            <a:r>
              <a:rPr lang="pl-PL" b="1">
                <a:latin typeface="Arial" charset="0"/>
                <a:sym typeface="Symbol" pitchFamily="18" charset="2"/>
              </a:rPr>
              <a:t>zdolność absorpcyjna A</a:t>
            </a:r>
            <a:r>
              <a:rPr lang="pl-PL" b="1" baseline="-25000">
                <a:latin typeface="Arial" charset="0"/>
                <a:sym typeface="Symbol" pitchFamily="18" charset="2"/>
              </a:rPr>
              <a:t></a:t>
            </a:r>
            <a:r>
              <a:rPr lang="pl-PL">
                <a:latin typeface="Arial" charset="0"/>
              </a:rPr>
              <a:t>– stosunek promieniowania absorbowanego przez ciało do funkcji Planck’a.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ABBD-E2A8-4D0E-85E2-E010F89142C1}" type="slidenum">
              <a:rPr lang="en-US"/>
              <a:pPr/>
              <a:t>6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633412"/>
          </a:xfrm>
        </p:spPr>
        <p:txBody>
          <a:bodyPr/>
          <a:lstStyle/>
          <a:p>
            <a:r>
              <a:rPr lang="pl-PL" sz="2800" b="1"/>
              <a:t>Prawo Kirchhoff’a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800"/>
              <a:t>	W równowadze termodynamicznej mamy: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800">
                <a:sym typeface="Symbol" pitchFamily="18" charset="2"/>
              </a:rPr>
              <a:t>	</a:t>
            </a:r>
            <a:r>
              <a:rPr lang="pl-PL" sz="2800" baseline="-25000">
                <a:sym typeface="Symbol" pitchFamily="18" charset="2"/>
              </a:rPr>
              <a:t></a:t>
            </a:r>
            <a:r>
              <a:rPr lang="pl-PL" sz="2800"/>
              <a:t>=A</a:t>
            </a:r>
            <a:r>
              <a:rPr lang="pl-PL" sz="2800" baseline="-25000">
                <a:sym typeface="Symbol" pitchFamily="18" charset="2"/>
              </a:rPr>
              <a:t></a:t>
            </a:r>
            <a:r>
              <a:rPr lang="pl-PL" sz="2800"/>
              <a:t>. 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800"/>
          </a:p>
          <a:p>
            <a:pPr>
              <a:lnSpc>
                <a:spcPct val="90000"/>
              </a:lnSpc>
              <a:buFontTx/>
              <a:buNone/>
            </a:pPr>
            <a:r>
              <a:rPr lang="pl-PL" sz="2800"/>
              <a:t>	Przyrodzie ciała doskonale czarne nie występują, dlatego często definiuje się pojęcie </a:t>
            </a:r>
            <a:r>
              <a:rPr lang="pl-PL" sz="2800" b="1"/>
              <a:t>ciała doskonale szarego</a:t>
            </a:r>
            <a:r>
              <a:rPr lang="pl-PL" sz="2800"/>
              <a:t>, przez które rozumie się ciało, dla którego zdolność absorpcyjna A jest stałą mniejszą od jedności (A&lt;1) i niezależny od długości fali. W tym przypadku całkowita energia emitowana przez ciało może być wyznaczana ze wzoru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800"/>
              <a:t>	F=</a:t>
            </a:r>
            <a:r>
              <a:rPr lang="pl-PL" sz="2800">
                <a:sym typeface="Symbol" pitchFamily="18" charset="2"/>
              </a:rPr>
              <a:t></a:t>
            </a:r>
            <a:r>
              <a:rPr lang="pl-PL" sz="2800"/>
              <a:t>T</a:t>
            </a:r>
            <a:r>
              <a:rPr lang="pl-PL" sz="2800" baseline="30000"/>
              <a:t>4</a:t>
            </a:r>
            <a:r>
              <a:rPr lang="pl-PL" sz="28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E12-5C1D-4B10-86C9-84CF98457530}" type="slidenum">
              <a:rPr lang="en-US"/>
              <a:pPr/>
              <a:t>7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47459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4430713"/>
            <a:ext cx="3708400" cy="2427287"/>
          </a:xfrm>
          <a:noFill/>
          <a:ln/>
        </p:spPr>
      </p:pic>
      <p:pic>
        <p:nvPicPr>
          <p:cNvPr id="147460" name="Picture 4" descr="Gif Map of Global Broadband Emissivity">
            <a:hlinkClick r:id="rId3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0" y="0"/>
            <a:ext cx="9144000" cy="4572000"/>
          </a:xfrm>
          <a:noFill/>
          <a:ln/>
        </p:spPr>
      </p:pic>
      <p:pic>
        <p:nvPicPr>
          <p:cNvPr id="147461" name="Picture 5" descr="Color Bar for Emissivity Map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300538" y="4821238"/>
            <a:ext cx="3827462" cy="1003300"/>
          </a:xfrm>
          <a:solidFill>
            <a:srgbClr val="FFFF99"/>
          </a:solidFill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2A92-337E-4F49-85E0-4477F274597B}" type="slidenum">
              <a:rPr lang="en-US"/>
              <a:pPr/>
              <a:t>8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17513"/>
          </a:xfrm>
        </p:spPr>
        <p:txBody>
          <a:bodyPr>
            <a:normAutofit fontScale="90000"/>
          </a:bodyPr>
          <a:lstStyle/>
          <a:p>
            <a:r>
              <a:rPr lang="pl-PL" sz="3200" b="1"/>
              <a:t>Stała słoneczna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686800" cy="5000625"/>
          </a:xfrm>
        </p:spPr>
        <p:txBody>
          <a:bodyPr/>
          <a:lstStyle/>
          <a:p>
            <a:r>
              <a:rPr lang="pl-PL" sz="2400"/>
              <a:t>Określającą strumień promieniowania bezpośredniego Słońca dochodzącego do górnej granicy atmosfery. Wynosi ona 1368 Wm</a:t>
            </a:r>
            <a:r>
              <a:rPr lang="pl-PL" sz="2400" baseline="30000"/>
              <a:t>-2</a:t>
            </a:r>
            <a:r>
              <a:rPr lang="pl-PL" sz="2400"/>
              <a:t> i pomimo nazwy nie jest wielkością stała, gdyż zależy od odległości Ziemi od Słońca. Zmienność stałe słonecznej w ciągu roku sięga 3.3 % czyli około 45 Wm</a:t>
            </a:r>
            <a:r>
              <a:rPr lang="pl-PL" sz="2400" baseline="30000"/>
              <a:t>-2</a:t>
            </a:r>
            <a:r>
              <a:rPr lang="pl-PL" sz="2400"/>
              <a:t>. Oprócz odległości również aktywność Słońca ma wpływ na stała słoneczną. </a:t>
            </a:r>
          </a:p>
          <a:p>
            <a:pPr>
              <a:buFontTx/>
              <a:buNone/>
            </a:pPr>
            <a:r>
              <a:rPr lang="pl-PL" sz="2400"/>
              <a:t>Promieniowanie słoneczne rozkłada się spektralnie w następujących proporcjach:</a:t>
            </a:r>
          </a:p>
          <a:p>
            <a:r>
              <a:rPr lang="pl-PL" sz="2400"/>
              <a:t>9 % promieniowanie UV (</a:t>
            </a:r>
            <a:r>
              <a:rPr lang="pl-PL" sz="2400">
                <a:sym typeface="Symbol" pitchFamily="18" charset="2"/>
              </a:rPr>
              <a:t></a:t>
            </a:r>
            <a:r>
              <a:rPr lang="pl-PL" sz="2400"/>
              <a:t>&lt;0.4 </a:t>
            </a:r>
            <a:r>
              <a:rPr lang="pl-PL" sz="2400">
                <a:sym typeface="Symbol" pitchFamily="18" charset="2"/>
              </a:rPr>
              <a:t></a:t>
            </a:r>
            <a:r>
              <a:rPr lang="pl-PL" sz="2400"/>
              <a:t>m)</a:t>
            </a:r>
          </a:p>
          <a:p>
            <a:r>
              <a:rPr lang="pl-PL" sz="2400"/>
              <a:t>38 % promieniowanie widzialne (0.4&lt;</a:t>
            </a:r>
            <a:r>
              <a:rPr lang="pl-PL" sz="2400">
                <a:sym typeface="Symbol" pitchFamily="18" charset="2"/>
              </a:rPr>
              <a:t></a:t>
            </a:r>
            <a:r>
              <a:rPr lang="pl-PL" sz="2400"/>
              <a:t>&lt;0.7 </a:t>
            </a:r>
            <a:r>
              <a:rPr lang="pl-PL" sz="2400">
                <a:sym typeface="Symbol" pitchFamily="18" charset="2"/>
              </a:rPr>
              <a:t></a:t>
            </a:r>
            <a:r>
              <a:rPr lang="pl-PL" sz="2400"/>
              <a:t>m).</a:t>
            </a:r>
          </a:p>
          <a:p>
            <a:r>
              <a:rPr lang="pl-PL" sz="2400"/>
              <a:t>53 %promieniowanie podczerwone (</a:t>
            </a:r>
            <a:r>
              <a:rPr lang="pl-PL" sz="2400">
                <a:sym typeface="Symbol" pitchFamily="18" charset="2"/>
              </a:rPr>
              <a:t></a:t>
            </a:r>
            <a:r>
              <a:rPr lang="pl-PL" sz="2400"/>
              <a:t>&gt;0.7 </a:t>
            </a:r>
            <a:r>
              <a:rPr lang="pl-PL" sz="2400">
                <a:sym typeface="Symbol" pitchFamily="18" charset="2"/>
              </a:rPr>
              <a:t></a:t>
            </a:r>
            <a:r>
              <a:rPr lang="pl-PL" sz="2400"/>
              <a:t>m).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9C2C-3848-4A6B-AD1F-E28F62C9E6A5}" type="slidenum">
              <a:rPr lang="en-US"/>
              <a:pPr/>
              <a:t>9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850900"/>
          </a:xfrm>
        </p:spPr>
        <p:txBody>
          <a:bodyPr/>
          <a:lstStyle/>
          <a:p>
            <a:r>
              <a:rPr lang="pl-PL" sz="2800" b="1" dirty="0"/>
              <a:t>Absorpcja promieniowania w atmosferze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250825" y="1268413"/>
            <a:ext cx="74898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Absorpcja promieniowania odgrywa kluczowa role w wielu metodach teledetekcyjnych</a:t>
            </a:r>
          </a:p>
          <a:p>
            <a:pPr lvl="1" eaLnBrk="1" hangingPunct="1"/>
            <a:r>
              <a:rPr lang="pl-PL">
                <a:latin typeface="Arial" charset="0"/>
              </a:rPr>
              <a:t> </a:t>
            </a:r>
            <a:endParaRPr lang="pl-PL" sz="1800">
              <a:latin typeface="Arial" charset="0"/>
            </a:endParaRPr>
          </a:p>
        </p:txBody>
      </p:sp>
      <p:pic>
        <p:nvPicPr>
          <p:cNvPr id="1495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3040063"/>
            <a:ext cx="4572000" cy="3817937"/>
          </a:xfrm>
          <a:noFill/>
          <a:ln/>
        </p:spPr>
      </p:pic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323850" y="3716338"/>
            <a:ext cx="4608513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/>
            <a:r>
              <a:rPr lang="pl-PL">
                <a:latin typeface="Arial" charset="0"/>
              </a:rPr>
              <a:t>Wyróżniamy następujące widma absorpcyjne: </a:t>
            </a:r>
          </a:p>
          <a:p>
            <a:pPr lvl="1" eaLnBrk="1" hangingPunct="1">
              <a:buFontTx/>
              <a:buChar char="•"/>
            </a:pPr>
            <a:r>
              <a:rPr lang="pl-PL">
                <a:latin typeface="Arial" charset="0"/>
              </a:rPr>
              <a:t> Liniowe </a:t>
            </a:r>
          </a:p>
          <a:p>
            <a:pPr lvl="1" eaLnBrk="1" hangingPunct="1">
              <a:buFontTx/>
              <a:buChar char="•"/>
            </a:pPr>
            <a:r>
              <a:rPr lang="pl-PL">
                <a:latin typeface="Arial" charset="0"/>
              </a:rPr>
              <a:t> Pasmowe </a:t>
            </a:r>
          </a:p>
          <a:p>
            <a:pPr lvl="1" eaLnBrk="1" hangingPunct="1">
              <a:buFontTx/>
              <a:buChar char="•"/>
            </a:pPr>
            <a:r>
              <a:rPr lang="pl-PL">
                <a:latin typeface="Arial" charset="0"/>
              </a:rPr>
              <a:t> Ciągłe (kontinuum) </a:t>
            </a:r>
          </a:p>
          <a:p>
            <a:pPr eaLnBrk="1" hangingPunct="1">
              <a:spcBef>
                <a:spcPct val="50000"/>
              </a:spcBef>
            </a:pPr>
            <a:endParaRPr lang="pl-PL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467</Words>
  <Application>Microsoft Office PowerPoint</Application>
  <PresentationFormat>Pokaz na ekranie 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3" baseType="lpstr">
      <vt:lpstr>Motyw pakietu Office</vt:lpstr>
      <vt:lpstr>Równanie</vt:lpstr>
      <vt:lpstr>Metody teledetekcyjne w badaniach atmosfery.  Wykład 2  Podstawowe informacje  o promieniowaniu </vt:lpstr>
      <vt:lpstr>Podstawowe wielkości związane z promieniowaniem</vt:lpstr>
      <vt:lpstr>Prezentacja programu PowerPoint</vt:lpstr>
      <vt:lpstr>Promieniowanie ciała doskonale czarnego</vt:lpstr>
      <vt:lpstr>Prezentacja programu PowerPoint</vt:lpstr>
      <vt:lpstr>Prawo Kirchhoff’a</vt:lpstr>
      <vt:lpstr>Prezentacja programu PowerPoint</vt:lpstr>
      <vt:lpstr>Stała słoneczna</vt:lpstr>
      <vt:lpstr>Absorpcja promieniowania w atmosferze</vt:lpstr>
      <vt:lpstr>Prezentacja programu PowerPoint</vt:lpstr>
      <vt:lpstr>Prezentacja programu PowerPoint</vt:lpstr>
      <vt:lpstr>Rozpraszanie promieniowania </vt:lpstr>
      <vt:lpstr>Funkcja Fazowa </vt:lpstr>
      <vt:lpstr>Prezentacja programu PowerPoint</vt:lpstr>
      <vt:lpstr>Transfer promieniowania w atmosferze</vt:lpstr>
      <vt:lpstr>Pełne równanie transferu</vt:lpstr>
      <vt:lpstr>Przybliżenie pojedynczego rozpraszania</vt:lpstr>
      <vt:lpstr>Prezentacja programu PowerPoint</vt:lpstr>
      <vt:lpstr>Prezentacja programu PowerPoint</vt:lpstr>
      <vt:lpstr>Prezentacja programu PowerPoint</vt:lpstr>
      <vt:lpstr>Modele transferu promieniowania</vt:lpstr>
    </vt:vector>
  </TitlesOfParts>
  <Company>IGF-UW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teledetekcyjne w badaniach atmosfery i oceanów.  Wykład 2. </dc:title>
  <dc:creator>Krzysztof Markowicz</dc:creator>
  <cp:lastModifiedBy>win10Solar</cp:lastModifiedBy>
  <cp:revision>13</cp:revision>
  <dcterms:created xsi:type="dcterms:W3CDTF">2017-02-26T00:04:17Z</dcterms:created>
  <dcterms:modified xsi:type="dcterms:W3CDTF">2023-03-21T09:30:10Z</dcterms:modified>
</cp:coreProperties>
</file>