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00" r:id="rId25"/>
    <p:sldId id="299" r:id="rId26"/>
    <p:sldId id="301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CA6E-7E91-451F-94A0-F053F5982F2A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AE556-B621-433C-93C6-D4A0CC5380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04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AE556-B621-433C-93C6-D4A0CC53803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6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B5F59-DA96-4EF6-8D37-13A502AFD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624C4-F5D5-43E5-A9C7-997193A36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118BA-E510-43D3-8935-ABB6E366A128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f.fuw.edu.pl/~kmark/stacja/wyklady/Teledetekcja/" TargetMode="External"/><Relationship Id="rId2" Type="http://schemas.openxmlformats.org/officeDocument/2006/relationships/hyperlink" Target="https://earth.esa.int/documents/973910/2642313/MR1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98.1.1\kmark\wyklady\Teledetekcja\2021\modis_swath%5b1%5d.mpe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98.1.1\kmark\wyklady\Teledetekcja\2021\ceres_swath%5b1%5d.mpe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98.1.1\kmark\wyklady\Teledetekcja\2021\misr_swath%5b1%5d.mpe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520379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Wykład 1- Wprowadzenie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CD3539-D818-4DE7-A5DE-FEBD6500BB1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6408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/>
              <a:t>Podstawowym problemem, jaki napotykamy w metodach odwrotnych jest brak </a:t>
            </a:r>
            <a:r>
              <a:rPr lang="pl-PL" sz="2400" dirty="0" smtClean="0">
                <a:solidFill>
                  <a:schemeClr val="folHlink"/>
                </a:solidFill>
              </a:rPr>
              <a:t>jednoznacznego rozwiązania</a:t>
            </a:r>
            <a:r>
              <a:rPr lang="pl-PL" sz="24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Wynika to z faktu, że nasz problem jest najczęściej problemem niedookreślonym ze względu na większą liczbę parametrów które chcemy wyznaczać w stosunku do liczny niezależnych obserwacji.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Np. w przypadku wyznaczania profilu temperatury zazwyczaj mamy pomiary w kilkunastu czy w kilkudziesięciu kanałach spektralnych, zaś naszą niewiadomą jest funkcja ciągła. Dlatego temperaturę powietrza wyznacza się tylko dla kilku lub kilkunastu warstw powietrza.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W innym przypadku jeśli dana warstwa ośrodka składający się z różnych gazów oraz  substancji ciekłych i stałych, ich kombinacja może dawać ten sam efekt radiacyjny (w pewnym obszarze spektralnym) dla różnych koncentracji składników atmosfery.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74D213-D606-4D78-B84E-23F8AB5BA4F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6408737"/>
          </a:xfrm>
        </p:spPr>
        <p:txBody>
          <a:bodyPr/>
          <a:lstStyle/>
          <a:p>
            <a:r>
              <a:rPr lang="pl-PL" sz="2400" dirty="0" smtClean="0"/>
              <a:t>Poza niejednoznacznością pojawia się problem stabilności rozwiązania oraz problem uzyskania tego rozwiązania.</a:t>
            </a:r>
          </a:p>
          <a:p>
            <a:r>
              <a:rPr lang="pl-PL" sz="2400" dirty="0" smtClean="0"/>
              <a:t>Niestabilności rozwiązania mogą pojawia się np. ze względu na błędy obserwacyjne lub błędne założenia poczynione na temat własności fizycznych badanego ośrodka.</a:t>
            </a:r>
          </a:p>
          <a:p>
            <a:r>
              <a:rPr lang="pl-PL" sz="2400" dirty="0" smtClean="0"/>
              <a:t>W wielu metodach teledetekcyjnych problem odwrotny sprowadza się do równania </a:t>
            </a:r>
            <a:r>
              <a:rPr lang="pl-PL" sz="2400" dirty="0" err="1" smtClean="0"/>
              <a:t>Fredholma</a:t>
            </a:r>
            <a:r>
              <a:rPr lang="pl-PL" sz="2400" dirty="0" smtClean="0"/>
              <a:t> pierwszego rodzaju</a:t>
            </a:r>
          </a:p>
          <a:p>
            <a:pPr>
              <a:buFontTx/>
              <a:buNone/>
            </a:pPr>
            <a:endParaRPr lang="pl-PL" sz="2400" dirty="0" smtClean="0"/>
          </a:p>
          <a:p>
            <a:endParaRPr lang="pl-PL" sz="2400" dirty="0" smtClean="0"/>
          </a:p>
          <a:p>
            <a:endParaRPr lang="pl-PL" sz="2800" dirty="0" smtClean="0"/>
          </a:p>
          <a:p>
            <a:r>
              <a:rPr lang="pl-PL" sz="2400" dirty="0" smtClean="0"/>
              <a:t>gdzie funkcja f(x) może opisywać np. profil pionowy temperatury atmosfery, K(x) jest jądrem, zaś </a:t>
            </a:r>
            <a:r>
              <a:rPr lang="pl-PL" sz="2400" dirty="0" err="1" smtClean="0"/>
              <a:t>g</a:t>
            </a:r>
            <a:r>
              <a:rPr lang="pl-PL" sz="2400" baseline="-25000" dirty="0" err="1" smtClean="0"/>
              <a:t>i</a:t>
            </a:r>
            <a:r>
              <a:rPr lang="pl-PL" sz="2400" dirty="0" smtClean="0"/>
              <a:t> wartościami mierzonej radiancji w „i” kanałach spektralnych.</a:t>
            </a:r>
            <a:r>
              <a:rPr lang="pl-PL" sz="2800" dirty="0" smtClean="0"/>
              <a:t> 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339975" y="3284538"/>
          <a:ext cx="208756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Równanie" r:id="rId3" imgW="1193760" imgH="482400" progId="Equation.3">
                  <p:embed/>
                </p:oleObj>
              </mc:Choice>
              <mc:Fallback>
                <p:oleObj name="Równanie" r:id="rId3" imgW="11937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284538"/>
                        <a:ext cx="2087563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50BA56-4378-4824-8C63-B4ED48DB4AE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r>
              <a:rPr lang="pl-PL" sz="2400" dirty="0" smtClean="0"/>
              <a:t>Jeśli uwzględnić niedokładności pomiarowe równania </a:t>
            </a:r>
            <a:r>
              <a:rPr lang="pl-PL" sz="2400" dirty="0" err="1" smtClean="0"/>
              <a:t>Fredholma</a:t>
            </a:r>
            <a:r>
              <a:rPr lang="pl-PL" sz="2400" dirty="0" smtClean="0"/>
              <a:t> sprowadza się do postaci 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gdzie błędy </a:t>
            </a:r>
            <a:r>
              <a:rPr lang="pl-PL" sz="2400" dirty="0" err="1" smtClean="0">
                <a:sym typeface="Symbol" pitchFamily="18" charset="2"/>
              </a:rPr>
              <a:t></a:t>
            </a:r>
            <a:r>
              <a:rPr lang="pl-PL" sz="2400" baseline="-25000" dirty="0" err="1" smtClean="0">
                <a:sym typeface="Symbol" pitchFamily="18" charset="2"/>
              </a:rPr>
              <a:t>i</a:t>
            </a:r>
            <a:r>
              <a:rPr lang="pl-PL" sz="2400" dirty="0" smtClean="0"/>
              <a:t> mogą powodować znacznie zmiany profilu funkcji f(x). Czułość rozwiązania na błędy pomiarowe jest rzeczą bardzo niepożądana. Można ją jednak minimalizować poprzez odpowiedni dobór obszaru spektralnego dla  którego wykonujemy pomiary promieniowania. 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051050" y="1052513"/>
          <a:ext cx="28082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Równanie" r:id="rId3" imgW="1497950" imgH="482391" progId="Equation.3">
                  <p:embed/>
                </p:oleObj>
              </mc:Choice>
              <mc:Fallback>
                <p:oleObj name="Równanie" r:id="rId3" imgW="1497950" imgH="4823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052513"/>
                        <a:ext cx="2808288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38F388-8DF4-44AF-A445-5371CF729BE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053" name="Oval 4"/>
          <p:cNvSpPr>
            <a:spLocks noChangeArrowheads="1"/>
          </p:cNvSpPr>
          <p:nvPr/>
        </p:nvSpPr>
        <p:spPr bwMode="auto">
          <a:xfrm>
            <a:off x="684213" y="5157788"/>
            <a:ext cx="1081087" cy="10096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 flipV="1">
            <a:off x="1260475" y="1773238"/>
            <a:ext cx="0" cy="3313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1044575" y="5373688"/>
            <a:ext cx="43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chemeClr val="hlink"/>
                </a:solidFill>
              </a:rPr>
              <a:t>T</a:t>
            </a:r>
          </a:p>
        </p:txBody>
      </p:sp>
      <p:graphicFrame>
        <p:nvGraphicFramePr>
          <p:cNvPr id="2050" name="Object 16"/>
          <p:cNvGraphicFramePr>
            <a:graphicFrameLocks noGrp="1" noChangeAspect="1"/>
          </p:cNvGraphicFramePr>
          <p:nvPr>
            <p:ph/>
          </p:nvPr>
        </p:nvGraphicFramePr>
        <p:xfrm>
          <a:off x="755650" y="1125538"/>
          <a:ext cx="12477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Równanie" r:id="rId3" imgW="495000" imgH="203040" progId="Equation.3">
                  <p:embed/>
                </p:oleObj>
              </mc:Choice>
              <mc:Fallback>
                <p:oleObj name="Równanie" r:id="rId3" imgW="49500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25538"/>
                        <a:ext cx="12477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21"/>
          <p:cNvSpPr txBox="1">
            <a:spLocks noChangeArrowheads="1"/>
          </p:cNvSpPr>
          <p:nvPr/>
        </p:nvSpPr>
        <p:spPr bwMode="auto">
          <a:xfrm>
            <a:off x="2696398" y="1160462"/>
            <a:ext cx="5975350" cy="3925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Rozważmy ciało doskonale czarne o temperaturze T. Dokonujmy pomiaru natężenia (</a:t>
            </a:r>
            <a:r>
              <a:rPr lang="pl-PL" dirty="0" err="1"/>
              <a:t>radiancji</a:t>
            </a:r>
            <a:r>
              <a:rPr lang="pl-PL" dirty="0"/>
              <a:t>) promieniowania emitowanego przez to ciało w dowolnej odległości. Zakładamy jednak brak atmosfery miedzy detektorem a ciałem. </a:t>
            </a:r>
          </a:p>
          <a:p>
            <a:pPr>
              <a:spcBef>
                <a:spcPct val="50000"/>
              </a:spcBef>
            </a:pPr>
            <a:r>
              <a:rPr lang="pl-PL" dirty="0"/>
              <a:t>Wyznaczenie temperatury tego ciała (zgodnie ze wzorem Plancka) wymaga pomiaru natężenia promieniowania jedynie dla pojedynczej długości fali.</a:t>
            </a:r>
          </a:p>
        </p:txBody>
      </p:sp>
      <p:graphicFrame>
        <p:nvGraphicFramePr>
          <p:cNvPr id="2051" name="Object 22"/>
          <p:cNvGraphicFramePr>
            <a:graphicFrameLocks noChangeAspect="1"/>
          </p:cNvGraphicFramePr>
          <p:nvPr/>
        </p:nvGraphicFramePr>
        <p:xfrm>
          <a:off x="452438" y="444500"/>
          <a:ext cx="18557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Równanie" r:id="rId5" imgW="736560" imgH="228600" progId="Equation.3">
                  <p:embed/>
                </p:oleObj>
              </mc:Choice>
              <mc:Fallback>
                <p:oleObj name="Równanie" r:id="rId5" imgW="73656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444500"/>
                        <a:ext cx="1855787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940050" y="3225800"/>
          <a:ext cx="26860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Równanie" r:id="rId7" imgW="1396800" imgH="444240" progId="Equation.3">
                  <p:embed/>
                </p:oleObj>
              </mc:Choice>
              <mc:Fallback>
                <p:oleObj name="Równanie" r:id="rId7" imgW="139680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3225800"/>
                        <a:ext cx="2686050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2915816" y="4293096"/>
          <a:ext cx="2547937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Równanie" r:id="rId9" imgW="1307880" imgH="672840" progId="Equation.3">
                  <p:embed/>
                </p:oleObj>
              </mc:Choice>
              <mc:Fallback>
                <p:oleObj name="Równanie" r:id="rId9" imgW="1307880" imgH="6728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293096"/>
                        <a:ext cx="2547937" cy="131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707904" y="11663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Przykłady</a:t>
            </a:r>
            <a:endParaRPr lang="pl-PL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03AC71-B87D-4530-B120-6F3EFC178A89}" type="slidenum">
              <a:rPr lang="en-US" smtClean="0"/>
              <a:pPr/>
              <a:t>14</a:t>
            </a:fld>
            <a:endParaRPr lang="en-US" smtClean="0"/>
          </a:p>
        </p:txBody>
      </p:sp>
      <p:grpSp>
        <p:nvGrpSpPr>
          <p:cNvPr id="2" name="Grupa 11"/>
          <p:cNvGrpSpPr>
            <a:grpSpLocks/>
          </p:cNvGrpSpPr>
          <p:nvPr/>
        </p:nvGrpSpPr>
        <p:grpSpPr bwMode="auto">
          <a:xfrm>
            <a:off x="468313" y="1557338"/>
            <a:ext cx="1871662" cy="4392612"/>
            <a:chOff x="468114" y="1557338"/>
            <a:chExt cx="1871663" cy="4392612"/>
          </a:xfrm>
        </p:grpSpPr>
        <p:sp>
          <p:nvSpPr>
            <p:cNvPr id="3079" name="Oval 5"/>
            <p:cNvSpPr>
              <a:spLocks noChangeArrowheads="1"/>
            </p:cNvSpPr>
            <p:nvPr/>
          </p:nvSpPr>
          <p:spPr bwMode="auto">
            <a:xfrm>
              <a:off x="827088" y="4940300"/>
              <a:ext cx="1081087" cy="1009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468114" y="2205038"/>
              <a:ext cx="1871663" cy="2376487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1" name="Line 7"/>
            <p:cNvSpPr>
              <a:spLocks noChangeShapeType="1"/>
            </p:cNvSpPr>
            <p:nvPr/>
          </p:nvSpPr>
          <p:spPr bwMode="auto">
            <a:xfrm flipV="1">
              <a:off x="1331714" y="1557338"/>
              <a:ext cx="0" cy="3311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Text Box 8"/>
            <p:cNvSpPr txBox="1">
              <a:spLocks noChangeArrowheads="1"/>
            </p:cNvSpPr>
            <p:nvPr/>
          </p:nvSpPr>
          <p:spPr bwMode="auto">
            <a:xfrm>
              <a:off x="1187450" y="5157788"/>
              <a:ext cx="4318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solidFill>
                    <a:schemeClr val="hlink"/>
                  </a:solidFill>
                </a:rPr>
                <a:t>T</a:t>
              </a:r>
            </a:p>
          </p:txBody>
        </p:sp>
        <p:sp>
          <p:nvSpPr>
            <p:cNvPr id="3083" name="Text Box 9"/>
            <p:cNvSpPr txBox="1">
              <a:spLocks noChangeArrowheads="1"/>
            </p:cNvSpPr>
            <p:nvPr/>
          </p:nvSpPr>
          <p:spPr bwMode="auto">
            <a:xfrm>
              <a:off x="1619250" y="3140075"/>
              <a:ext cx="57626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solidFill>
                    <a:schemeClr val="hlink"/>
                  </a:solidFill>
                </a:rPr>
                <a:t>T</a:t>
              </a:r>
              <a:r>
                <a:rPr lang="pl-PL" baseline="-25000">
                  <a:solidFill>
                    <a:schemeClr val="hlink"/>
                  </a:solidFill>
                </a:rPr>
                <a:t>A</a:t>
              </a:r>
              <a:endParaRPr lang="pl-PL">
                <a:solidFill>
                  <a:schemeClr val="hlink"/>
                </a:solidFill>
              </a:endParaRPr>
            </a:p>
          </p:txBody>
        </p:sp>
        <p:sp>
          <p:nvSpPr>
            <p:cNvPr id="3084" name="Text Box 10"/>
            <p:cNvSpPr txBox="1">
              <a:spLocks noChangeArrowheads="1"/>
            </p:cNvSpPr>
            <p:nvPr/>
          </p:nvSpPr>
          <p:spPr bwMode="auto">
            <a:xfrm>
              <a:off x="539552" y="3213100"/>
              <a:ext cx="576262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chemeClr val="hlink"/>
                  </a:solidFill>
                  <a:cs typeface="Times New Roman" pitchFamily="18" charset="0"/>
                </a:rPr>
                <a:t>τ</a:t>
              </a:r>
              <a:endParaRPr lang="pl-PL">
                <a:solidFill>
                  <a:schemeClr val="hlink"/>
                </a:solidFill>
              </a:endParaRPr>
            </a:p>
          </p:txBody>
        </p:sp>
      </p:grp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179388" y="692150"/>
          <a:ext cx="36496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Równanie" r:id="rId3" imgW="1587240" imgH="266400" progId="Equation.3">
                  <p:embed/>
                </p:oleObj>
              </mc:Choice>
              <mc:Fallback>
                <p:oleObj name="Równanie" r:id="rId3" imgW="1587240" imgH="266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92150"/>
                        <a:ext cx="364966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2"/>
          <p:cNvGraphicFramePr>
            <a:graphicFrameLocks noGrp="1" noChangeAspect="1"/>
          </p:cNvGraphicFramePr>
          <p:nvPr>
            <p:ph/>
          </p:nvPr>
        </p:nvGraphicFramePr>
        <p:xfrm>
          <a:off x="755650" y="115888"/>
          <a:ext cx="20875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Równanie" r:id="rId5" imgW="1079280" imgH="228600" progId="Equation.3">
                  <p:embed/>
                </p:oleObj>
              </mc:Choice>
              <mc:Fallback>
                <p:oleObj name="Równanie" r:id="rId5" imgW="10792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5888"/>
                        <a:ext cx="2087563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555875" y="1412875"/>
            <a:ext cx="6588125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W przypadku gdy między detektorem a ciałem znajduje się izotermiczna atmosfera o temperaturze T</a:t>
            </a:r>
            <a:r>
              <a:rPr lang="pl-PL" baseline="-25000" dirty="0"/>
              <a:t>A</a:t>
            </a:r>
            <a:r>
              <a:rPr lang="pl-PL" dirty="0"/>
              <a:t> oraz grubości optycznej </a:t>
            </a:r>
            <a:r>
              <a:rPr lang="el-GR" dirty="0">
                <a:cs typeface="Times New Roman" pitchFamily="18" charset="0"/>
              </a:rPr>
              <a:t>τ</a:t>
            </a:r>
            <a:r>
              <a:rPr lang="pl-PL" dirty="0">
                <a:cs typeface="Times New Roman" pitchFamily="18" charset="0"/>
              </a:rPr>
              <a:t> wówczas promieniowanie docierające do detektora zależy od 3 zmiennych (nie uwzględniając długości fali). </a:t>
            </a:r>
          </a:p>
          <a:p>
            <a:pPr>
              <a:spcBef>
                <a:spcPct val="50000"/>
              </a:spcBef>
            </a:pPr>
            <a:r>
              <a:rPr lang="pl-PL" dirty="0">
                <a:cs typeface="Times New Roman" pitchFamily="18" charset="0"/>
              </a:rPr>
              <a:t>Tak, więc musimy mierzyć promieniowanie </a:t>
            </a:r>
            <a:r>
              <a:rPr lang="pl-PL" dirty="0" smtClean="0">
                <a:cs typeface="Times New Roman" pitchFamily="18" charset="0"/>
              </a:rPr>
              <a:t>dla co </a:t>
            </a:r>
            <a:r>
              <a:rPr lang="pl-PL" dirty="0">
                <a:cs typeface="Times New Roman" pitchFamily="18" charset="0"/>
              </a:rPr>
              <a:t>najmniej 3 długościach </a:t>
            </a:r>
            <a:r>
              <a:rPr lang="pl-PL" dirty="0" smtClean="0">
                <a:cs typeface="Times New Roman" pitchFamily="18" charset="0"/>
              </a:rPr>
              <a:t>fali, tak </a:t>
            </a:r>
            <a:r>
              <a:rPr lang="pl-PL" dirty="0">
                <a:cs typeface="Times New Roman" pitchFamily="18" charset="0"/>
              </a:rPr>
              <a:t>aby wyznaczyć </a:t>
            </a:r>
            <a:r>
              <a:rPr lang="pl-PL" dirty="0" smtClean="0">
                <a:cs typeface="Times New Roman" pitchFamily="18" charset="0"/>
              </a:rPr>
              <a:t>nieznane </a:t>
            </a:r>
            <a:r>
              <a:rPr lang="pl-PL" dirty="0">
                <a:cs typeface="Times New Roman" pitchFamily="18" charset="0"/>
              </a:rPr>
              <a:t>wielkości. Dodatkowo, własności optyczne dla tych 3 długości fali muszą </a:t>
            </a:r>
            <a:r>
              <a:rPr lang="pl-PL" dirty="0" smtClean="0">
                <a:cs typeface="Times New Roman" pitchFamily="18" charset="0"/>
              </a:rPr>
              <a:t>się różnic znacząco</a:t>
            </a:r>
            <a:r>
              <a:rPr lang="pl-PL" dirty="0"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pl-PL" dirty="0">
                <a:cs typeface="Times New Roman" pitchFamily="18" charset="0"/>
              </a:rPr>
              <a:t>W </a:t>
            </a:r>
            <a:r>
              <a:rPr lang="pl-PL" dirty="0" smtClean="0">
                <a:cs typeface="Times New Roman" pitchFamily="18" charset="0"/>
              </a:rPr>
              <a:t>rzeczywistej atmosferze </a:t>
            </a:r>
            <a:r>
              <a:rPr lang="pl-PL" dirty="0">
                <a:cs typeface="Times New Roman" pitchFamily="18" charset="0"/>
              </a:rPr>
              <a:t>temperatura zmienia się z </a:t>
            </a:r>
            <a:r>
              <a:rPr lang="pl-PL" dirty="0" smtClean="0">
                <a:cs typeface="Times New Roman" pitchFamily="18" charset="0"/>
              </a:rPr>
              <a:t>wysokością, a </a:t>
            </a:r>
            <a:r>
              <a:rPr lang="pl-PL" dirty="0">
                <a:cs typeface="Times New Roman" pitchFamily="18" charset="0"/>
              </a:rPr>
              <a:t>więc sytuacja jest znacznie bardziej skomplikowana.</a:t>
            </a:r>
            <a:endParaRPr lang="el-GR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354D72-5562-470C-8691-0535D898F59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3850" y="2133600"/>
            <a:ext cx="2447925" cy="2160588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4213" y="2420938"/>
            <a:ext cx="1800225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chemeClr val="bg1"/>
                </a:solidFill>
              </a:rPr>
              <a:t>x</a:t>
            </a:r>
            <a:r>
              <a:rPr lang="pl-PL" baseline="-25000">
                <a:solidFill>
                  <a:schemeClr val="bg1"/>
                </a:solidFill>
              </a:rPr>
              <a:t>H20</a:t>
            </a:r>
            <a:r>
              <a:rPr lang="pl-PL">
                <a:solidFill>
                  <a:schemeClr val="bg1"/>
                </a:solidFill>
              </a:rPr>
              <a:t> =const</a:t>
            </a:r>
          </a:p>
          <a:p>
            <a:pPr>
              <a:spcBef>
                <a:spcPct val="50000"/>
              </a:spcBef>
            </a:pPr>
            <a:r>
              <a:rPr lang="pl-PL">
                <a:solidFill>
                  <a:schemeClr val="bg1"/>
                </a:solidFill>
              </a:rPr>
              <a:t>x</a:t>
            </a:r>
            <a:r>
              <a:rPr lang="pl-PL" baseline="-25000">
                <a:solidFill>
                  <a:schemeClr val="bg1"/>
                </a:solidFill>
              </a:rPr>
              <a:t>CO2</a:t>
            </a:r>
            <a:r>
              <a:rPr lang="pl-PL">
                <a:solidFill>
                  <a:schemeClr val="bg1"/>
                </a:solidFill>
              </a:rPr>
              <a:t>=const</a:t>
            </a:r>
          </a:p>
          <a:p>
            <a:pPr>
              <a:spcBef>
                <a:spcPct val="50000"/>
              </a:spcBef>
            </a:pPr>
            <a:r>
              <a:rPr lang="pl-PL">
                <a:solidFill>
                  <a:schemeClr val="bg1"/>
                </a:solidFill>
              </a:rPr>
              <a:t>T</a:t>
            </a:r>
            <a:r>
              <a:rPr lang="pl-PL" baseline="-25000">
                <a:solidFill>
                  <a:schemeClr val="bg1"/>
                </a:solidFill>
              </a:rPr>
              <a:t>A</a:t>
            </a:r>
            <a:r>
              <a:rPr lang="pl-PL">
                <a:solidFill>
                  <a:schemeClr val="bg1"/>
                </a:solidFill>
              </a:rPr>
              <a:t>=const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1403350" y="1412875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7"/>
          <p:cNvGraphicFramePr>
            <a:graphicFrameLocks noGrp="1" noChangeAspect="1"/>
          </p:cNvGraphicFramePr>
          <p:nvPr>
            <p:ph/>
          </p:nvPr>
        </p:nvGraphicFramePr>
        <p:xfrm>
          <a:off x="468313" y="563563"/>
          <a:ext cx="29527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Równanie" r:id="rId4" imgW="1498320" imgH="228600" progId="Equation.3">
                  <p:embed/>
                </p:oleObj>
              </mc:Choice>
              <mc:Fallback>
                <p:oleObj name="Równanie" r:id="rId4" imgW="149832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63563"/>
                        <a:ext cx="29527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3924300" y="404813"/>
            <a:ext cx="5040313" cy="593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W tym przypadku interesuje nas wyznaczenie stosunku zmieszania pary wodnej oraz CO</a:t>
            </a:r>
            <a:r>
              <a:rPr lang="pl-PL" baseline="-25000"/>
              <a:t>2</a:t>
            </a:r>
            <a:r>
              <a:rPr lang="pl-PL"/>
              <a:t> w atmosferze przy założeniu, że nie zmieniają się one z wysokością.</a:t>
            </a:r>
          </a:p>
          <a:p>
            <a:pPr>
              <a:spcBef>
                <a:spcPct val="50000"/>
              </a:spcBef>
            </a:pPr>
            <a:r>
              <a:rPr lang="pl-PL"/>
              <a:t>Jeśli wybierzemy przedział spektralny gdzie występuje znaczna absorpcja promieniowania przez parę wodną oraz CO</a:t>
            </a:r>
            <a:r>
              <a:rPr lang="pl-PL" baseline="-25000"/>
              <a:t>2</a:t>
            </a:r>
            <a:r>
              <a:rPr lang="pl-PL"/>
              <a:t> oraz stosunek ich współczynnika absorpcji słabo zmienia się z długością fali to łatwo wyobrazić sobie sytuacje, że ten sam efekt radiacyjny mogą dawać różne proporcje zawartości pary wodnej oraz CO</a:t>
            </a:r>
            <a:r>
              <a:rPr lang="pl-PL" baseline="-25000"/>
              <a:t>2</a:t>
            </a:r>
            <a:r>
              <a:rPr lang="pl-PL"/>
              <a:t>. </a:t>
            </a:r>
          </a:p>
          <a:p>
            <a:pPr>
              <a:spcBef>
                <a:spcPct val="50000"/>
              </a:spcBef>
            </a:pPr>
            <a:r>
              <a:rPr lang="pl-PL"/>
              <a:t>Problem jest wiec źle uwarunkowany.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0" y="4724400"/>
            <a:ext cx="4067944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>
                <a:solidFill>
                  <a:schemeClr val="folHlink"/>
                </a:solidFill>
              </a:rPr>
              <a:t>Problemu </a:t>
            </a:r>
            <a:r>
              <a:rPr lang="pl-PL" sz="2000" dirty="0" smtClean="0">
                <a:solidFill>
                  <a:schemeClr val="folHlink"/>
                </a:solidFill>
              </a:rPr>
              <a:t>źle postawionego możemy </a:t>
            </a:r>
            <a:r>
              <a:rPr lang="pl-PL" sz="2000" dirty="0">
                <a:solidFill>
                  <a:schemeClr val="folHlink"/>
                </a:solidFill>
              </a:rPr>
              <a:t>uniknąć przez odpowiedni wybór obszaru spektralnego, gdzie stosunek współ. absorpcji obu gazów zmienia się </a:t>
            </a:r>
            <a:r>
              <a:rPr lang="pl-PL" sz="2000" dirty="0" smtClean="0">
                <a:solidFill>
                  <a:schemeClr val="folHlink"/>
                </a:solidFill>
              </a:rPr>
              <a:t>znacząco z długością fali</a:t>
            </a:r>
            <a:endParaRPr lang="pl-PL" sz="20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57376A-24B2-4C6C-B2F7-DFDA6858D81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88640"/>
            <a:ext cx="8229600" cy="655245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	</a:t>
            </a:r>
            <a:r>
              <a:rPr lang="pl-PL" dirty="0" smtClean="0">
                <a:solidFill>
                  <a:schemeClr val="folHlink"/>
                </a:solidFill>
              </a:rPr>
              <a:t>Przykład – czułość na błędy pomiarowe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Rozważmy przypadek, gdy mamy tylko dwie obserwowane wartości promieniowanie I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 oraz I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. Dyskretyzując równanie </a:t>
            </a:r>
            <a:r>
              <a:rPr lang="pl-PL" sz="2400" dirty="0" err="1" smtClean="0"/>
              <a:t>Fredholma</a:t>
            </a:r>
            <a:r>
              <a:rPr lang="pl-PL" sz="2400" dirty="0" smtClean="0"/>
              <a:t> mamy:</a:t>
            </a:r>
          </a:p>
          <a:p>
            <a:pPr>
              <a:lnSpc>
                <a:spcPct val="80000"/>
              </a:lnSpc>
            </a:pPr>
            <a:endParaRPr lang="pl-PL" sz="2400" dirty="0" smtClean="0"/>
          </a:p>
          <a:p>
            <a:pPr>
              <a:lnSpc>
                <a:spcPct val="80000"/>
              </a:lnSpc>
            </a:pPr>
            <a:endParaRPr lang="pl-PL" sz="2400" dirty="0" smtClean="0"/>
          </a:p>
          <a:p>
            <a:pPr>
              <a:lnSpc>
                <a:spcPct val="80000"/>
              </a:lnSpc>
            </a:pPr>
            <a:r>
              <a:rPr lang="pl-PL" sz="2400" dirty="0" smtClean="0"/>
              <a:t>Załóżmy, że wagi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dirty="0" smtClean="0"/>
              <a:t> mają następujące wartości: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</a:t>
            </a:r>
            <a:r>
              <a:rPr lang="pl-PL" sz="2400" baseline="-25000" dirty="0" smtClean="0"/>
              <a:t>1,1</a:t>
            </a:r>
            <a:r>
              <a:rPr lang="pl-PL" sz="2400" dirty="0" smtClean="0"/>
              <a:t>=W</a:t>
            </a:r>
            <a:r>
              <a:rPr lang="pl-PL" sz="2400" baseline="-25000" dirty="0" smtClean="0"/>
              <a:t>1,2</a:t>
            </a:r>
            <a:r>
              <a:rPr lang="pl-PL" sz="2400" dirty="0" smtClean="0"/>
              <a:t> =1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</a:t>
            </a:r>
            <a:r>
              <a:rPr lang="pl-PL" sz="2400" baseline="-25000" dirty="0" smtClean="0"/>
              <a:t>2,1</a:t>
            </a:r>
            <a:r>
              <a:rPr lang="pl-PL" sz="2400" dirty="0" smtClean="0"/>
              <a:t>=2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</a:t>
            </a:r>
            <a:r>
              <a:rPr lang="pl-PL" sz="2400" baseline="-25000" dirty="0" smtClean="0"/>
              <a:t>2,2</a:t>
            </a:r>
            <a:r>
              <a:rPr lang="pl-PL" sz="2400" dirty="0" smtClean="0"/>
              <a:t> =2.000001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Zaś wartości promieniowania wynoszą: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I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 =2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I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 =4.000001.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Wówczas uzyskujemy poszukiwane wielkości: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</a:t>
            </a:r>
            <a:r>
              <a:rPr lang="pl-PL" sz="2400" dirty="0" smtClean="0">
                <a:solidFill>
                  <a:schemeClr val="folHlink"/>
                </a:solidFill>
              </a:rPr>
              <a:t>=1, 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</a:t>
            </a:r>
            <a:r>
              <a:rPr lang="pl-PL" sz="2400" dirty="0" smtClean="0">
                <a:solidFill>
                  <a:schemeClr val="folHlink"/>
                </a:solidFill>
              </a:rPr>
              <a:t> =1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Następnie niech wartości I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 będzie nieco inna ze względu na niepewności pomiarowe i wynosi I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 =4.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Uzyskujemy wówczas: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</a:t>
            </a:r>
            <a:r>
              <a:rPr lang="pl-PL" sz="2400" dirty="0" smtClean="0">
                <a:solidFill>
                  <a:schemeClr val="folHlink"/>
                </a:solidFill>
              </a:rPr>
              <a:t>=2, 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</a:t>
            </a:r>
            <a:r>
              <a:rPr lang="pl-PL" sz="2400" dirty="0" smtClean="0">
                <a:solidFill>
                  <a:schemeClr val="folHlink"/>
                </a:solidFill>
              </a:rPr>
              <a:t>=0</a:t>
            </a:r>
            <a:r>
              <a:rPr lang="pl-PL" sz="2400" dirty="0" smtClean="0"/>
              <a:t>. </a:t>
            </a: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258888" y="1557338"/>
          <a:ext cx="25209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Równanie" r:id="rId3" imgW="1295400" imgH="241300" progId="Equation.3">
                  <p:embed/>
                </p:oleObj>
              </mc:Choice>
              <mc:Fallback>
                <p:oleObj name="Równanie" r:id="rId3" imgW="12954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557338"/>
                        <a:ext cx="25209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4356100" y="1557338"/>
          <a:ext cx="26638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Równanie" r:id="rId5" imgW="1346200" imgH="241300" progId="Equation.3">
                  <p:embed/>
                </p:oleObj>
              </mc:Choice>
              <mc:Fallback>
                <p:oleObj name="Równanie" r:id="rId5" imgW="13462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557338"/>
                        <a:ext cx="266382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E4B62-98D3-44E1-B02A-20AC07F9844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r>
              <a:rPr lang="pl-PL" sz="3200" b="1" dirty="0" smtClean="0"/>
              <a:t>Uwagi do przykładu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/>
              <a:t>Problem niestabilności rozwiązania pojawił się ze względu na wartości wag W</a:t>
            </a:r>
            <a:r>
              <a:rPr lang="pl-PL" sz="2400" baseline="-25000" dirty="0" smtClean="0"/>
              <a:t>ij. </a:t>
            </a:r>
            <a:endParaRPr lang="pl-PL" sz="2400" dirty="0" smtClean="0"/>
          </a:p>
          <a:p>
            <a:r>
              <a:rPr lang="pl-PL" sz="2400" dirty="0" smtClean="0"/>
              <a:t>Wagi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1,1</a:t>
            </a:r>
            <a:r>
              <a:rPr lang="pl-PL" sz="2400" dirty="0" smtClean="0"/>
              <a:t> i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1,2</a:t>
            </a:r>
            <a:r>
              <a:rPr lang="pl-PL" sz="2400" baseline="-25000" dirty="0" smtClean="0"/>
              <a:t> </a:t>
            </a:r>
            <a:r>
              <a:rPr lang="pl-PL" sz="2400" dirty="0" smtClean="0"/>
              <a:t>oraz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2,1</a:t>
            </a:r>
            <a:r>
              <a:rPr lang="pl-PL" sz="2400" dirty="0" smtClean="0"/>
              <a:t> i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2,2</a:t>
            </a:r>
            <a:r>
              <a:rPr lang="pl-PL" sz="2400" dirty="0" smtClean="0"/>
              <a:t> są równe sobie co oznacza, że własności optyczne atmosfery w tych 2 kanałach są identyczne. </a:t>
            </a:r>
          </a:p>
          <a:p>
            <a:r>
              <a:rPr lang="pl-PL" sz="2400" dirty="0" smtClean="0"/>
              <a:t>Dlatego, więc pomiar dla drugiej długości fali nie zawiera dodatkowej informacji, a układ równań dwóch równań jest układem zredukowanym do jednego. </a:t>
            </a:r>
          </a:p>
          <a:p>
            <a:r>
              <a:rPr lang="pl-PL" sz="2400" dirty="0" smtClean="0"/>
              <a:t>W celu wyznaczania informacji atmosferycznych należy wybierać kanały spektralne różniące się znacząco współczynnikiem transmisji.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DB128-8B7A-4EA0-8ACB-05C08F8F0B2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33413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Teledetekcja aktywna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smtClean="0"/>
              <a:t>Wykorzystuje się w niej sztuczne źródła promieniowania elektromagnetycznego, takiej jak lasery, radary. Emitują one fale o określonej długości, zaś detektory rejestrują promieniowanie rozproszone, odbite wstecznie. </a:t>
            </a:r>
          </a:p>
          <a:p>
            <a:r>
              <a:rPr lang="pl-PL" sz="2400" smtClean="0"/>
              <a:t>Ostatni rozwój technik lidarowych i radarowych bazuje na metodach różnicowych czy depolaryzacyjnych pozwalających detekcje pary wodnej, aerozoli, gazów śladowych czy parametrów mikrofizycznych chmur.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073D75-9281-4D94-8BBB-B255EB85F3A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4775" y="2268538"/>
            <a:ext cx="6496050" cy="3030537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67B5E1-B492-4F41-9E31-59BCF8FB18A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935038"/>
          </a:xfrm>
        </p:spPr>
        <p:txBody>
          <a:bodyPr/>
          <a:lstStyle/>
          <a:p>
            <a:r>
              <a:rPr lang="pl-PL" sz="3200" b="1" smtClean="0"/>
              <a:t>Uwagi ogólne</a:t>
            </a:r>
            <a:endParaRPr lang="pl-PL" sz="3200" b="1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r>
              <a:rPr lang="pl-PL" sz="2800" dirty="0" smtClean="0"/>
              <a:t>Wykład monograficzny</a:t>
            </a:r>
          </a:p>
          <a:p>
            <a:r>
              <a:rPr lang="pl-PL" sz="2800" dirty="0" smtClean="0"/>
              <a:t>Egzamin: Projekt </a:t>
            </a:r>
            <a:r>
              <a:rPr lang="pl-PL" sz="2800" dirty="0" smtClean="0"/>
              <a:t>+ </a:t>
            </a:r>
            <a:r>
              <a:rPr lang="pl-PL" sz="2800" dirty="0" smtClean="0"/>
              <a:t>rozmowa.</a:t>
            </a:r>
            <a:endParaRPr lang="pl-PL" sz="2800" dirty="0" smtClean="0"/>
          </a:p>
          <a:p>
            <a:r>
              <a:rPr lang="pl-PL" sz="2800" dirty="0" smtClean="0"/>
              <a:t>Termin: wtorek </a:t>
            </a:r>
            <a:r>
              <a:rPr lang="pl-PL" sz="2800" dirty="0" smtClean="0"/>
              <a:t>14:00-15:30</a:t>
            </a:r>
            <a:endParaRPr lang="pl-PL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032E6-33EB-47E8-A483-6BCF608F1A7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Teledetekcja pasywna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/>
              <a:t>Używa naturalnych źródeł promieniowanie elektromagnetycznego takich jak Słońce, powierzchnia ziemi i czy atmosfera. </a:t>
            </a:r>
          </a:p>
          <a:p>
            <a:pPr>
              <a:lnSpc>
                <a:spcPct val="80000"/>
              </a:lnSpc>
            </a:pPr>
            <a:r>
              <a:rPr lang="pl-PL" sz="2400" smtClean="0"/>
              <a:t>W badaniach atmosfery wykorzystuje się szerokie widmo promieniowania począwszy od UV przez promieniowanie widzialne, podczerwone po mikrofale. </a:t>
            </a:r>
          </a:p>
          <a:p>
            <a:pPr>
              <a:lnSpc>
                <a:spcPct val="80000"/>
              </a:lnSpc>
            </a:pPr>
            <a:r>
              <a:rPr lang="pl-PL" sz="2400" smtClean="0"/>
              <a:t>Pasywna teledetekcja dostarcza informacji o temperaturze powierzchni ziemi, atmosfery, profilach pionowych koncentracji składników atmosferycznych ponadto jest wykorzystywana do pomiaru bilansu energetycznego na górnej granicy atmosfery.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8C7E30-9AF0-401C-950A-EE0AB4AEE2F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5604" name="Picture 3" descr="dictionary-activepassiv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981075"/>
            <a:ext cx="7416800" cy="501015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5E6184-3A18-4A93-ACBC-CD32C853F0C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066800"/>
          </a:xfrm>
        </p:spPr>
        <p:txBody>
          <a:bodyPr/>
          <a:lstStyle/>
          <a:p>
            <a:r>
              <a:rPr lang="pl-PL" sz="3200" b="1" dirty="0" smtClean="0"/>
              <a:t>Rozwój satelitarnych badań atmosfery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000" dirty="0" smtClean="0"/>
              <a:t>1959 satelita </a:t>
            </a:r>
            <a:r>
              <a:rPr lang="pl-PL" sz="2000" dirty="0" err="1" smtClean="0"/>
              <a:t>Exporer</a:t>
            </a:r>
            <a:r>
              <a:rPr lang="pl-PL" sz="2000" dirty="0" smtClean="0"/>
              <a:t> 7 do badania budżetu energetycznego Ziemia-Atmosfera</a:t>
            </a:r>
          </a:p>
          <a:p>
            <a:pPr>
              <a:lnSpc>
                <a:spcPct val="80000"/>
              </a:lnSpc>
            </a:pPr>
            <a:r>
              <a:rPr lang="pl-PL" sz="2000" dirty="0" smtClean="0"/>
              <a:t>1960 TIROS I – pierwszy satelita meteorologiczny wykonujący fotografie chmur</a:t>
            </a:r>
          </a:p>
          <a:p>
            <a:pPr>
              <a:lnSpc>
                <a:spcPct val="80000"/>
              </a:lnSpc>
            </a:pPr>
            <a:r>
              <a:rPr lang="pl-PL" sz="2000" dirty="0" smtClean="0"/>
              <a:t>1969 NIMBUS III – zaopatrzony w dwa spektrometry IRIS działające w dalekiej podczerwieni do wyznaczania profilu pionowych temperatury powietrza, pary wodnej, ozonu oraz w przyrząd do pomiary promieniowania UV. Służył on do wyznaczania całkowitej zawartości ozonu w pionowej kolumnie powietrza. </a:t>
            </a:r>
          </a:p>
          <a:p>
            <a:pPr>
              <a:lnSpc>
                <a:spcPct val="80000"/>
              </a:lnSpc>
            </a:pPr>
            <a:r>
              <a:rPr lang="pl-PL" sz="2000" dirty="0" smtClean="0"/>
              <a:t>1972 NIMBUS V – zastosowano pierwsze detektory mikrofalowe do wyznaczania temperatury atmosfery oraz całkowitej zawartości pary wodnej. </a:t>
            </a:r>
          </a:p>
          <a:p>
            <a:pPr>
              <a:lnSpc>
                <a:spcPct val="80000"/>
              </a:lnSpc>
            </a:pPr>
            <a:r>
              <a:rPr lang="pl-PL" sz="2000" dirty="0" smtClean="0"/>
              <a:t>1974 SMSI – pierwszy satelita geostacjonarny używany do fotografowania chmur nad półkulą północną, jego następcy to GOES</a:t>
            </a:r>
          </a:p>
          <a:p>
            <a:pPr>
              <a:lnSpc>
                <a:spcPct val="80000"/>
              </a:lnSpc>
            </a:pPr>
            <a:r>
              <a:rPr lang="pl-PL" sz="2000" dirty="0" smtClean="0"/>
              <a:t>1977 METEOSAT I – satelita Europejskiej Agencji Przestrzeni Kosmicznej początkujący serie </a:t>
            </a:r>
            <a:r>
              <a:rPr lang="pl-PL" sz="2000" dirty="0" smtClean="0"/>
              <a:t>METEOSATÓW</a:t>
            </a:r>
          </a:p>
          <a:p>
            <a:pPr>
              <a:lnSpc>
                <a:spcPct val="80000"/>
              </a:lnSpc>
            </a:pPr>
            <a:r>
              <a:rPr lang="pl-PL" sz="2000" dirty="0" smtClean="0"/>
              <a:t>…</a:t>
            </a:r>
            <a:endParaRPr lang="pl-PL" sz="2000" dirty="0" smtClean="0"/>
          </a:p>
          <a:p>
            <a:pPr>
              <a:lnSpc>
                <a:spcPct val="80000"/>
              </a:lnSpc>
            </a:pPr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2ED987-EC35-4119-BA6F-7B59B1014FB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Podstawowe problemy metod zdanych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/>
              <a:t>Interpretacja sygnału - metody odwrotne. Potrzeba walidacji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Odbicie zwierciadlane od powierzchni wody (odblask słoneczny)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Pomiary niektórych wielkości zależą od warunków atmosferycznych oraz położenia Słońca, np. pomiar temperatury powierzchni oceanów w zakresie dalekiej podczerwieni możliwy jest tylko przy braku chmur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Problemy skanowania obszaru powierzchni ziemi przez satelity polarne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Problemy z używaniem satelitów </a:t>
            </a:r>
            <a:r>
              <a:rPr lang="pl-PL" sz="2400" dirty="0" err="1" smtClean="0"/>
              <a:t>geostacjonarych</a:t>
            </a:r>
            <a:r>
              <a:rPr lang="pl-PL" sz="2400" dirty="0" smtClean="0"/>
              <a:t> pomiarach dla wysokich szerokościach geograficznych. </a:t>
            </a:r>
          </a:p>
          <a:p>
            <a:pPr>
              <a:lnSpc>
                <a:spcPct val="9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Platformy pomiarowe do badań teledetekcyjnych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610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920" y="332656"/>
            <a:ext cx="4618856" cy="4525963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pl-PL" u="sng" dirty="0" smtClean="0"/>
              <a:t>Skanowanie w nadirze:</a:t>
            </a:r>
          </a:p>
          <a:p>
            <a:endParaRPr lang="pl-PL" dirty="0" smtClean="0"/>
          </a:p>
          <a:p>
            <a:r>
              <a:rPr lang="pl-PL" dirty="0" smtClean="0"/>
              <a:t>Pomiar promieniowania słonecznego rozproszonego wstecznie lub długofalowego emitowanie z powierzchni ziemi i atmosfery</a:t>
            </a:r>
            <a:endParaRPr lang="en-US" dirty="0" smtClean="0"/>
          </a:p>
          <a:p>
            <a:r>
              <a:rPr lang="pl-PL" dirty="0" smtClean="0"/>
              <a:t>Dobra rozdzielczość spektralna</a:t>
            </a:r>
          </a:p>
          <a:p>
            <a:r>
              <a:rPr lang="pl-PL" dirty="0" smtClean="0"/>
              <a:t>Słaba rozdzielczość pionowa</a:t>
            </a:r>
          </a:p>
          <a:p>
            <a:endParaRPr lang="pl-PL" dirty="0" smtClean="0"/>
          </a:p>
          <a:p>
            <a:pPr>
              <a:buNone/>
            </a:pPr>
            <a:r>
              <a:rPr lang="en-US" u="sng" dirty="0" smtClean="0"/>
              <a:t>Solar occultation </a:t>
            </a:r>
            <a:endParaRPr lang="en-US" dirty="0" smtClean="0"/>
          </a:p>
          <a:p>
            <a:r>
              <a:rPr lang="pl-PL" dirty="0" smtClean="0"/>
              <a:t>Pomiar bezpośredniego promieniowania słonecznego</a:t>
            </a:r>
          </a:p>
          <a:p>
            <a:r>
              <a:rPr lang="pl-PL" dirty="0" smtClean="0"/>
              <a:t>Wysoka rozdzielczość pionowa</a:t>
            </a:r>
          </a:p>
          <a:p>
            <a:r>
              <a:rPr lang="pl-PL" dirty="0" smtClean="0"/>
              <a:t>Niska rozdzielczość przestrzenna</a:t>
            </a:r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Limb: </a:t>
            </a:r>
          </a:p>
          <a:p>
            <a:r>
              <a:rPr lang="pl-PL" dirty="0" smtClean="0"/>
              <a:t>Pomiar promieniowania rozproszonego lub emitowanie w podczerwieni termalnej</a:t>
            </a:r>
            <a:endParaRPr lang="en-US" dirty="0" smtClean="0"/>
          </a:p>
          <a:p>
            <a:r>
              <a:rPr lang="pl-PL" dirty="0" smtClean="0"/>
              <a:t>Wysoka rozdzielczość pionowa </a:t>
            </a:r>
          </a:p>
          <a:p>
            <a:r>
              <a:rPr lang="pl-PL" dirty="0" smtClean="0"/>
              <a:t>Niska rozdzielczość przestrzenna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35814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3421"/>
            <a:ext cx="9144000" cy="525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F6B614-39B2-49E6-AE41-910F455FB5A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77875"/>
          </a:xfrm>
        </p:spPr>
        <p:txBody>
          <a:bodyPr/>
          <a:lstStyle/>
          <a:p>
            <a:r>
              <a:rPr lang="pl-PL" sz="3200" b="1" dirty="0" smtClean="0"/>
              <a:t>Typy orbit sztucznych satelitów</a:t>
            </a:r>
          </a:p>
        </p:txBody>
      </p:sp>
      <p:sp>
        <p:nvSpPr>
          <p:cNvPr id="71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755650" y="1196975"/>
          <a:ext cx="2087563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Równanie" r:id="rId3" imgW="952087" imgH="418918" progId="Equation.3">
                  <p:embed/>
                </p:oleObj>
              </mc:Choice>
              <mc:Fallback>
                <p:oleObj name="Równanie" r:id="rId3" imgW="952087" imgH="41891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96975"/>
                        <a:ext cx="2087563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228600" y="419100"/>
            <a:ext cx="484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3708400" y="1268413"/>
          <a:ext cx="136842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Równanie" r:id="rId5" imgW="672840" imgH="444240" progId="Equation.3">
                  <p:embed/>
                </p:oleObj>
              </mc:Choice>
              <mc:Fallback>
                <p:oleObj name="Równanie" r:id="rId5" imgW="67284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268413"/>
                        <a:ext cx="1368425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228600" y="1141413"/>
            <a:ext cx="398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</a:t>
            </a:r>
            <a:endParaRPr lang="pl-PL" sz="1100">
              <a:latin typeface="Arial" charset="0"/>
            </a:endParaRPr>
          </a:p>
          <a:p>
            <a:endParaRPr lang="pl-PL" sz="1800">
              <a:latin typeface="Arial" charset="0"/>
            </a:endParaRPr>
          </a:p>
        </p:txBody>
      </p:sp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1042988" y="2420938"/>
          <a:ext cx="11541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Równanie" r:id="rId7" imgW="507780" imgH="393529" progId="Equation.3">
                  <p:embed/>
                </p:oleObj>
              </mc:Choice>
              <mc:Fallback>
                <p:oleObj name="Równanie" r:id="rId7" imgW="507780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20938"/>
                        <a:ext cx="1154112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228600" y="208121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7173" name="Object 11"/>
          <p:cNvGraphicFramePr>
            <a:graphicFrameLocks noChangeAspect="1"/>
          </p:cNvGraphicFramePr>
          <p:nvPr/>
        </p:nvGraphicFramePr>
        <p:xfrm>
          <a:off x="3708400" y="2492375"/>
          <a:ext cx="12239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Równanie" r:id="rId9" imgW="545863" imgH="393529" progId="Equation.3">
                  <p:embed/>
                </p:oleObj>
              </mc:Choice>
              <mc:Fallback>
                <p:oleObj name="Równanie" r:id="rId9" imgW="545863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492375"/>
                        <a:ext cx="1223963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300038" y="3357563"/>
            <a:ext cx="88439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228600" algn="l"/>
              </a:tabLst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Geostacjonarne</a:t>
            </a:r>
            <a:r>
              <a:rPr lang="pl-PL">
                <a:latin typeface="Arial" charset="0"/>
              </a:rPr>
              <a:t>, T jest okresem obiegu Ziemi wokół własnej osi</a:t>
            </a:r>
            <a:r>
              <a:rPr lang="pl-PL" sz="1800">
                <a:latin typeface="Arial" charset="0"/>
              </a:rPr>
              <a:t> </a:t>
            </a:r>
          </a:p>
          <a:p>
            <a:pPr>
              <a:tabLst>
                <a:tab pos="228600" algn="l"/>
              </a:tabLst>
            </a:pPr>
            <a:endParaRPr lang="pl-PL" sz="1800">
              <a:latin typeface="Arial" charset="0"/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259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4" name="Object 14"/>
          <p:cNvGraphicFramePr>
            <a:graphicFrameLocks noChangeAspect="1"/>
          </p:cNvGraphicFramePr>
          <p:nvPr/>
        </p:nvGraphicFramePr>
        <p:xfrm>
          <a:off x="611188" y="3933825"/>
          <a:ext cx="28082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Równanie" r:id="rId11" imgW="1689100" imgH="660400" progId="Equation.3">
                  <p:embed/>
                </p:oleObj>
              </mc:Choice>
              <mc:Fallback>
                <p:oleObj name="Równanie" r:id="rId11" imgW="1689100" imgH="660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933825"/>
                        <a:ext cx="2808287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228600" y="3254375"/>
            <a:ext cx="398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</a:t>
            </a:r>
            <a:endParaRPr lang="pl-PL" sz="1100">
              <a:latin typeface="Arial" charset="0"/>
            </a:endParaRPr>
          </a:p>
          <a:p>
            <a:endParaRPr lang="pl-PL" sz="1800">
              <a:latin typeface="Arial" charset="0"/>
            </a:endParaRPr>
          </a:p>
        </p:txBody>
      </p:sp>
      <p:graphicFrame>
        <p:nvGraphicFramePr>
          <p:cNvPr id="7175" name="Object 16"/>
          <p:cNvGraphicFramePr>
            <a:graphicFrameLocks noChangeAspect="1"/>
          </p:cNvGraphicFramePr>
          <p:nvPr/>
        </p:nvGraphicFramePr>
        <p:xfrm>
          <a:off x="4500563" y="3933825"/>
          <a:ext cx="22320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Równanie" r:id="rId13" imgW="1219200" imgH="457200" progId="Equation.3">
                  <p:embed/>
                </p:oleObj>
              </mc:Choice>
              <mc:Fallback>
                <p:oleObj name="Równanie" r:id="rId13" imgW="1219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933825"/>
                        <a:ext cx="223202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468313" y="5048250"/>
            <a:ext cx="741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pl-PL">
                <a:latin typeface="Arial" charset="0"/>
                <a:sym typeface="Symbol" pitchFamily="18" charset="2"/>
              </a:rPr>
              <a:t></a:t>
            </a:r>
            <a:r>
              <a:rPr lang="pl-PL">
                <a:latin typeface="Arial" charset="0"/>
              </a:rPr>
              <a:t>=7.3x10</a:t>
            </a:r>
            <a:r>
              <a:rPr lang="pl-PL" baseline="30000">
                <a:latin typeface="Arial" charset="0"/>
              </a:rPr>
              <a:t>-5</a:t>
            </a:r>
            <a:r>
              <a:rPr lang="pl-PL">
                <a:latin typeface="Arial" charset="0"/>
              </a:rPr>
              <a:t> </a:t>
            </a:r>
            <a:r>
              <a:rPr lang="pl-PL">
                <a:latin typeface="Arial" charset="0"/>
                <a:sym typeface="Symbol" pitchFamily="18" charset="2"/>
              </a:rPr>
              <a:t>1/s   , g=9.81 m/s</a:t>
            </a:r>
            <a:r>
              <a:rPr lang="pl-PL" baseline="30000">
                <a:latin typeface="Arial" charset="0"/>
                <a:sym typeface="Symbol" pitchFamily="18" charset="2"/>
              </a:rPr>
              <a:t>2</a:t>
            </a:r>
            <a:endParaRPr lang="pl-PL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pl-PL">
                <a:latin typeface="Arial" charset="0"/>
                <a:sym typeface="Symbol" pitchFamily="18" charset="2"/>
              </a:rPr>
              <a:t>r=42400 km</a:t>
            </a:r>
          </a:p>
          <a:p>
            <a:pPr eaLnBrk="1" hangingPunct="1"/>
            <a:r>
              <a:rPr lang="pl-PL">
                <a:latin typeface="Arial" charset="0"/>
                <a:sym typeface="Symbol" pitchFamily="18" charset="2"/>
              </a:rPr>
              <a:t>R=6378 km</a:t>
            </a:r>
          </a:p>
          <a:p>
            <a:pPr eaLnBrk="1" hangingPunct="1"/>
            <a:r>
              <a:rPr lang="pl-PL">
                <a:latin typeface="Arial" charset="0"/>
                <a:sym typeface="Symbol" pitchFamily="18" charset="2"/>
              </a:rPr>
              <a:t>H=36000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0B0AC5-6595-4CE5-AD78-637181AFF34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3429000"/>
            <a:ext cx="5473700" cy="2860675"/>
          </a:xfrm>
          <a:noFill/>
        </p:spPr>
      </p:pic>
      <p:pic>
        <p:nvPicPr>
          <p:cNvPr id="2867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333375"/>
            <a:ext cx="8208963" cy="2949575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89FB6F-F943-4A64-B22B-C252BFE3D72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Satelity Polarne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6804025" cy="5373687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smtClean="0"/>
              <a:t>LEO- orbity niskie (Low Level Earth observatory)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smtClean="0"/>
              <a:t>Orbita równikowa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smtClean="0"/>
              <a:t>Orbita polarna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smtClean="0"/>
              <a:t>Orbita skośna</a:t>
            </a:r>
            <a:endParaRPr lang="pl-PL" sz="2400" smtClean="0"/>
          </a:p>
          <a:p>
            <a:pPr marL="609600" indent="-609600">
              <a:lnSpc>
                <a:spcPct val="90000"/>
              </a:lnSpc>
            </a:pPr>
            <a:r>
              <a:rPr lang="pl-PL" sz="2800" smtClean="0"/>
              <a:t>Satelity są często </a:t>
            </a:r>
            <a:r>
              <a:rPr lang="pl-PL" sz="2800" smtClean="0">
                <a:solidFill>
                  <a:schemeClr val="folHlink"/>
                </a:solidFill>
              </a:rPr>
              <a:t>zsynchronizowane ze Słońcem</a:t>
            </a:r>
            <a:r>
              <a:rPr lang="pl-PL" sz="2800" smtClean="0"/>
              <a:t>, co oznacza, że orbita satelity pozostaje nieruchoma względem Słońca. Powoduje to, iż przelot satelity po stronie dziennej kuli ziemskiej występuje nad punktem gdzie Słońce właśnie góruje. </a:t>
            </a:r>
          </a:p>
        </p:txBody>
      </p:sp>
      <p:pic>
        <p:nvPicPr>
          <p:cNvPr id="2970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34200" y="0"/>
            <a:ext cx="2209800" cy="432435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Literatura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</a:t>
            </a:r>
            <a:r>
              <a:rPr lang="en-US" sz="2400" dirty="0"/>
              <a:t>. L. Stephens, Remote Sensing of the Lower Atmosphere. An Introduction.</a:t>
            </a:r>
          </a:p>
          <a:p>
            <a:r>
              <a:rPr lang="en-US" sz="2400" dirty="0" smtClean="0"/>
              <a:t>K</a:t>
            </a:r>
            <a:r>
              <a:rPr lang="en-US" sz="2400" dirty="0"/>
              <a:t>. N. </a:t>
            </a:r>
            <a:r>
              <a:rPr lang="en-US" sz="2400" dirty="0" err="1"/>
              <a:t>Liou</a:t>
            </a:r>
            <a:r>
              <a:rPr lang="en-US" sz="2400" dirty="0"/>
              <a:t>, An Introduction to Atmospheric Radiation.</a:t>
            </a:r>
          </a:p>
          <a:p>
            <a:r>
              <a:rPr lang="en-US" sz="2400" dirty="0" smtClean="0"/>
              <a:t>G</a:t>
            </a:r>
            <a:r>
              <a:rPr lang="en-US" sz="2400" dirty="0"/>
              <a:t>. W. Petty, A First Course in Atmospheric Radiation</a:t>
            </a:r>
            <a:r>
              <a:rPr lang="en-US" sz="2400" dirty="0" smtClean="0"/>
              <a:t>.</a:t>
            </a:r>
            <a:endParaRPr lang="pl-PL" sz="2400" dirty="0" smtClean="0"/>
          </a:p>
          <a:p>
            <a:r>
              <a:rPr lang="pl-PL" sz="2400" dirty="0" smtClean="0"/>
              <a:t>Richards, John A. </a:t>
            </a:r>
            <a:r>
              <a:rPr lang="en-US" sz="2400" dirty="0" smtClean="0"/>
              <a:t>Remote Sensing with Imaging Radar</a:t>
            </a:r>
            <a:endParaRPr lang="pl-PL" sz="2400" dirty="0" smtClean="0"/>
          </a:p>
          <a:p>
            <a:r>
              <a:rPr lang="pl-PL" sz="2400" dirty="0" smtClean="0"/>
              <a:t>ESA, </a:t>
            </a:r>
            <a:r>
              <a:rPr lang="en-US" sz="2400" dirty="0" smtClean="0"/>
              <a:t>Remote sensing of atmospheric composition</a:t>
            </a:r>
            <a:r>
              <a:rPr lang="pl-PL" sz="2400" dirty="0" smtClean="0"/>
              <a:t> </a:t>
            </a:r>
            <a:r>
              <a:rPr lang="pl-PL" sz="2400" dirty="0" smtClean="0">
                <a:hlinkClick r:id="rId2"/>
              </a:rPr>
              <a:t>https://earth.esa.int/documents/973910/2642313/MR1.pdf</a:t>
            </a:r>
            <a:r>
              <a:rPr lang="pl-PL" sz="2400" dirty="0" smtClean="0"/>
              <a:t> </a:t>
            </a:r>
            <a:endParaRPr lang="en-US" sz="2400" dirty="0" smtClean="0"/>
          </a:p>
          <a:p>
            <a:r>
              <a:rPr lang="pl-PL" sz="2400" dirty="0" smtClean="0"/>
              <a:t>Materiały </a:t>
            </a:r>
            <a:r>
              <a:rPr lang="pl-PL" sz="2400" dirty="0"/>
              <a:t>do wykładu: </a:t>
            </a:r>
            <a:r>
              <a:rPr lang="pl-PL" sz="2000" dirty="0">
                <a:hlinkClick r:id="rId3"/>
              </a:rPr>
              <a:t>http://www.igf.fuw.edu.pl/~kmark/stacja/wyklady/Teledetekcja</a:t>
            </a:r>
            <a:r>
              <a:rPr lang="pl-PL" sz="2000" dirty="0" smtClean="0">
                <a:hlinkClick r:id="rId3"/>
              </a:rPr>
              <a:t>/</a:t>
            </a:r>
            <a:r>
              <a:rPr lang="pl-PL" sz="2000" dirty="0" smtClean="0"/>
              <a:t> 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8183D-A213-4608-8707-4A230489D8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59876C-9641-459D-9807-A2E1A26C5BA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0724" name="Picture 3" descr="eis0606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067175" cy="4067175"/>
          </a:xfrm>
          <a:noFill/>
        </p:spPr>
      </p:pic>
      <p:pic>
        <p:nvPicPr>
          <p:cNvPr id="3072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1936750"/>
            <a:ext cx="5076825" cy="492125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965545-A858-4C27-B152-4388A4C81BD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Parametry orbity LEO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4932363" cy="5589587"/>
          </a:xfrm>
        </p:spPr>
        <p:txBody>
          <a:bodyPr/>
          <a:lstStyle/>
          <a:p>
            <a:endParaRPr lang="pl-PL" sz="2400" smtClean="0"/>
          </a:p>
          <a:p>
            <a:r>
              <a:rPr lang="pl-PL" sz="2400" smtClean="0">
                <a:solidFill>
                  <a:schemeClr val="folHlink"/>
                </a:solidFill>
              </a:rPr>
              <a:t>Inklinacja</a:t>
            </a:r>
            <a:r>
              <a:rPr lang="pl-PL" sz="2400" smtClean="0"/>
              <a:t>- kąt pomiędzy płaszczyzna równika a płaszczyzną zawierającą orbitę satelity</a:t>
            </a:r>
          </a:p>
          <a:p>
            <a:r>
              <a:rPr lang="pl-PL" sz="2400" smtClean="0">
                <a:solidFill>
                  <a:schemeClr val="accent1"/>
                </a:solidFill>
              </a:rPr>
              <a:t>Przykłady</a:t>
            </a:r>
            <a:r>
              <a:rPr lang="pl-PL" sz="2400" smtClean="0"/>
              <a:t>: 	</a:t>
            </a:r>
          </a:p>
          <a:p>
            <a:r>
              <a:rPr lang="pl-PL" sz="2400" smtClean="0"/>
              <a:t>EOS TERRA: 98.2</a:t>
            </a:r>
            <a:r>
              <a:rPr lang="pl-PL" sz="2400" baseline="30000" smtClean="0"/>
              <a:t>o</a:t>
            </a:r>
            <a:endParaRPr lang="pl-PL" sz="2400" smtClean="0"/>
          </a:p>
          <a:p>
            <a:r>
              <a:rPr lang="pl-PL" sz="2400" smtClean="0"/>
              <a:t>Topem/Posejdon 66</a:t>
            </a:r>
            <a:r>
              <a:rPr lang="pl-PL" sz="2400" baseline="30000" smtClean="0"/>
              <a:t>o</a:t>
            </a:r>
            <a:endParaRPr lang="pl-PL" sz="2400" smtClean="0"/>
          </a:p>
          <a:p>
            <a:r>
              <a:rPr lang="pl-PL" sz="2400" smtClean="0"/>
              <a:t>Parametry chwilowe satelity:</a:t>
            </a:r>
          </a:p>
          <a:p>
            <a:r>
              <a:rPr lang="pl-PL" sz="2400" smtClean="0"/>
              <a:t>Kat zenitalny i azymutalny satelity</a:t>
            </a:r>
          </a:p>
          <a:p>
            <a:r>
              <a:rPr lang="pl-PL" sz="2400" smtClean="0">
                <a:solidFill>
                  <a:schemeClr val="hlink"/>
                </a:solidFill>
              </a:rPr>
              <a:t>Kąt zenitalny o azymutalny Słońca</a:t>
            </a:r>
          </a:p>
        </p:txBody>
      </p:sp>
      <p:pic>
        <p:nvPicPr>
          <p:cNvPr id="31749" name="Picture 4" descr="14271_14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3222625"/>
            <a:ext cx="4038600" cy="3635375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669F79-DC8F-4C92-8154-BA7523139EB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2772" name="Picture 3" descr="planso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786188" cy="4292600"/>
          </a:xfrm>
          <a:solidFill>
            <a:srgbClr val="FFFF99"/>
          </a:solidFill>
        </p:spPr>
      </p:pic>
      <p:pic>
        <p:nvPicPr>
          <p:cNvPr id="32773" name="Picture 4" descr="Figure showing definition of solar zenith angle, local zenith angle and satellite scan ang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2789238"/>
            <a:ext cx="5292725" cy="4068762"/>
          </a:xfrm>
          <a:solidFill>
            <a:srgbClr val="FFFF00"/>
          </a:solidFill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5B96F5-D4F7-45B4-82F0-8EA7F487B14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Orbity polarne</a:t>
            </a:r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1850" y="2335213"/>
            <a:ext cx="7475538" cy="29210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4ADA2-9677-4077-8017-41303B81441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Parametry przyrządów satelitarnych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770438" cy="4114800"/>
          </a:xfrm>
        </p:spPr>
        <p:txBody>
          <a:bodyPr/>
          <a:lstStyle/>
          <a:p>
            <a:r>
              <a:rPr lang="pl-PL" sz="2800" dirty="0" smtClean="0"/>
              <a:t>Rozdzielczość przestrzenna – typowe wartość zmieniają się od kilku metrów do kilkudziesięciu kilometrów</a:t>
            </a:r>
          </a:p>
          <a:p>
            <a:r>
              <a:rPr lang="pl-PL" sz="2800" dirty="0" smtClean="0"/>
              <a:t>Zależy ona od kąta widzenia detektora (FOV), wysokości satelity nad powierzchnią ziemi oraz kąta zenitalnego satelity.</a:t>
            </a:r>
          </a:p>
        </p:txBody>
      </p:sp>
      <p:pic>
        <p:nvPicPr>
          <p:cNvPr id="3482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5925" y="4005263"/>
            <a:ext cx="3648075" cy="2638425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/>
          <p:cNvSpPr/>
          <p:nvPr/>
        </p:nvSpPr>
        <p:spPr>
          <a:xfrm>
            <a:off x="4067944" y="620688"/>
            <a:ext cx="489654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8701FD-D65C-4C46-A198-A53C482136B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2996952"/>
            <a:ext cx="7772400" cy="33686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800" dirty="0" smtClean="0"/>
              <a:t>              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gdzie H jest wysokością satelity nad powierzchnia ziemi.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Przykład 1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f=1m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H=800km</a:t>
            </a:r>
            <a:endParaRPr lang="pl-PL" sz="24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sym typeface="Symbol" pitchFamily="18" charset="2"/>
              </a:rPr>
              <a:t></a:t>
            </a:r>
            <a:r>
              <a:rPr lang="pl-PL" sz="2400" dirty="0" smtClean="0"/>
              <a:t>X=5.6m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wielkość obrazu </a:t>
            </a:r>
            <a:r>
              <a:rPr lang="pl-PL" sz="2400" dirty="0" err="1" smtClean="0">
                <a:sym typeface="Symbol" pitchFamily="18" charset="2"/>
              </a:rPr>
              <a:t></a:t>
            </a:r>
            <a:r>
              <a:rPr lang="pl-PL" sz="2400" dirty="0" err="1" smtClean="0"/>
              <a:t>x</a:t>
            </a:r>
            <a:r>
              <a:rPr lang="pl-PL" sz="2400" dirty="0" smtClean="0"/>
              <a:t> wynosi 7 </a:t>
            </a:r>
            <a:r>
              <a:rPr lang="pl-PL" sz="2400" dirty="0" err="1" smtClean="0">
                <a:sym typeface="Symbol" pitchFamily="18" charset="2"/>
              </a:rPr>
              <a:t></a:t>
            </a:r>
            <a:r>
              <a:rPr lang="pl-PL" sz="2400" dirty="0" err="1" smtClean="0"/>
              <a:t>m</a:t>
            </a:r>
            <a:r>
              <a:rPr lang="pl-PL" sz="2400" dirty="0" smtClean="0"/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11638" y="908050"/>
            <a:ext cx="4683125" cy="1150938"/>
            <a:chOff x="3577" y="3757"/>
            <a:chExt cx="5220" cy="1260"/>
          </a:xfrm>
          <a:solidFill>
            <a:schemeClr val="accent3"/>
          </a:solidFill>
        </p:grpSpPr>
        <p:sp>
          <p:nvSpPr>
            <p:cNvPr id="8211" name="Text Box 4"/>
            <p:cNvSpPr txBox="1">
              <a:spLocks noChangeArrowheads="1"/>
            </p:cNvSpPr>
            <p:nvPr/>
          </p:nvSpPr>
          <p:spPr bwMode="auto">
            <a:xfrm>
              <a:off x="6997" y="4477"/>
              <a:ext cx="717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200">
                  <a:solidFill>
                    <a:schemeClr val="bg1"/>
                  </a:solidFill>
                  <a:latin typeface="Arial" charset="0"/>
                </a:rPr>
                <a:t> P’</a:t>
              </a:r>
              <a:endParaRPr lang="pl-PL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212" name="Text Box 5"/>
            <p:cNvSpPr txBox="1">
              <a:spLocks noChangeArrowheads="1"/>
            </p:cNvSpPr>
            <p:nvPr/>
          </p:nvSpPr>
          <p:spPr bwMode="auto">
            <a:xfrm>
              <a:off x="8077" y="4297"/>
              <a:ext cx="717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2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</a:t>
              </a:r>
              <a:r>
                <a:rPr lang="pl-PL" sz="1200">
                  <a:solidFill>
                    <a:schemeClr val="bg1"/>
                  </a:solidFill>
                  <a:latin typeface="Arial" charset="0"/>
                </a:rPr>
                <a:t>x</a:t>
              </a:r>
              <a:endParaRPr lang="pl-PL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213" name="Text Box 6"/>
            <p:cNvSpPr txBox="1">
              <a:spLocks noChangeArrowheads="1"/>
            </p:cNvSpPr>
            <p:nvPr/>
          </p:nvSpPr>
          <p:spPr bwMode="auto">
            <a:xfrm>
              <a:off x="3577" y="3937"/>
              <a:ext cx="717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200">
                  <a:latin typeface="Arial" charset="0"/>
                </a:rPr>
                <a:t> </a:t>
              </a:r>
              <a:r>
                <a:rPr lang="pl-PL" sz="12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</a:t>
              </a:r>
              <a:r>
                <a:rPr lang="pl-PL" sz="1200">
                  <a:solidFill>
                    <a:schemeClr val="bg1"/>
                  </a:solidFill>
                  <a:latin typeface="Arial" charset="0"/>
                </a:rPr>
                <a:t>X</a:t>
              </a:r>
              <a:endParaRPr lang="pl-PL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214" name="Line 7"/>
            <p:cNvSpPr>
              <a:spLocks noChangeShapeType="1"/>
            </p:cNvSpPr>
            <p:nvPr/>
          </p:nvSpPr>
          <p:spPr bwMode="auto">
            <a:xfrm>
              <a:off x="3577" y="4297"/>
              <a:ext cx="5220" cy="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8"/>
            <p:cNvSpPr>
              <a:spLocks noChangeShapeType="1"/>
            </p:cNvSpPr>
            <p:nvPr/>
          </p:nvSpPr>
          <p:spPr bwMode="auto">
            <a:xfrm>
              <a:off x="6277" y="3757"/>
              <a:ext cx="0" cy="126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9"/>
            <p:cNvSpPr>
              <a:spLocks noChangeShapeType="1"/>
            </p:cNvSpPr>
            <p:nvPr/>
          </p:nvSpPr>
          <p:spPr bwMode="auto">
            <a:xfrm>
              <a:off x="8077" y="4297"/>
              <a:ext cx="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10"/>
            <p:cNvSpPr>
              <a:spLocks noChangeShapeType="1"/>
            </p:cNvSpPr>
            <p:nvPr/>
          </p:nvSpPr>
          <p:spPr bwMode="auto">
            <a:xfrm flipV="1">
              <a:off x="4117" y="3757"/>
              <a:ext cx="0" cy="54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11"/>
            <p:cNvSpPr>
              <a:spLocks noChangeShapeType="1"/>
            </p:cNvSpPr>
            <p:nvPr/>
          </p:nvSpPr>
          <p:spPr bwMode="auto">
            <a:xfrm>
              <a:off x="5197" y="4110"/>
              <a:ext cx="0" cy="36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12"/>
            <p:cNvSpPr>
              <a:spLocks noChangeShapeType="1"/>
            </p:cNvSpPr>
            <p:nvPr/>
          </p:nvSpPr>
          <p:spPr bwMode="auto">
            <a:xfrm>
              <a:off x="7357" y="4117"/>
              <a:ext cx="0" cy="36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13"/>
            <p:cNvSpPr>
              <a:spLocks noChangeShapeType="1"/>
            </p:cNvSpPr>
            <p:nvPr/>
          </p:nvSpPr>
          <p:spPr bwMode="auto">
            <a:xfrm>
              <a:off x="4117" y="3793"/>
              <a:ext cx="3960" cy="900"/>
            </a:xfrm>
            <a:prstGeom prst="line">
              <a:avLst/>
            </a:prstGeom>
            <a:grpFill/>
            <a:ln w="9525" cap="rnd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Text Box 14"/>
            <p:cNvSpPr txBox="1">
              <a:spLocks noChangeArrowheads="1"/>
            </p:cNvSpPr>
            <p:nvPr/>
          </p:nvSpPr>
          <p:spPr bwMode="auto">
            <a:xfrm>
              <a:off x="4837" y="4477"/>
              <a:ext cx="717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200">
                  <a:latin typeface="Arial" charset="0"/>
                </a:rPr>
                <a:t> </a:t>
              </a:r>
              <a:r>
                <a:rPr lang="pl-PL" sz="1200">
                  <a:solidFill>
                    <a:schemeClr val="bg1"/>
                  </a:solidFill>
                  <a:latin typeface="Arial" charset="0"/>
                </a:rPr>
                <a:t>P</a:t>
              </a:r>
              <a:endParaRPr lang="pl-PL" sz="18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204" name="Rectangle 15"/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8194" name="Object 16"/>
          <p:cNvGraphicFramePr>
            <a:graphicFrameLocks noChangeAspect="1"/>
          </p:cNvGraphicFramePr>
          <p:nvPr/>
        </p:nvGraphicFramePr>
        <p:xfrm>
          <a:off x="250825" y="908050"/>
          <a:ext cx="13684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Równanie" r:id="rId3" imgW="710891" imgH="393529" progId="Equation.3">
                  <p:embed/>
                </p:oleObj>
              </mc:Choice>
              <mc:Fallback>
                <p:oleObj name="Równanie" r:id="rId3" imgW="710891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908050"/>
                        <a:ext cx="1368425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7"/>
          <p:cNvGraphicFramePr>
            <a:graphicFrameLocks noChangeAspect="1"/>
          </p:cNvGraphicFramePr>
          <p:nvPr/>
        </p:nvGraphicFramePr>
        <p:xfrm>
          <a:off x="1763713" y="1125538"/>
          <a:ext cx="11525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Równanie" r:id="rId5" imgW="444240" imgH="164880" progId="Equation.3">
                  <p:embed/>
                </p:oleObj>
              </mc:Choice>
              <mc:Fallback>
                <p:oleObj name="Równanie" r:id="rId5" imgW="444240" imgH="1648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25538"/>
                        <a:ext cx="115252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228600" y="2527300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8196" name="Object 19"/>
          <p:cNvGraphicFramePr>
            <a:graphicFrameLocks noChangeAspect="1"/>
          </p:cNvGraphicFramePr>
          <p:nvPr/>
        </p:nvGraphicFramePr>
        <p:xfrm>
          <a:off x="3132138" y="1125538"/>
          <a:ext cx="8636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Równanie" r:id="rId7" imgW="393359" imgH="164957" progId="Equation.3">
                  <p:embed/>
                </p:oleObj>
              </mc:Choice>
              <mc:Fallback>
                <p:oleObj name="Równanie" r:id="rId7" imgW="393359" imgH="164957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125538"/>
                        <a:ext cx="8636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20"/>
          <p:cNvSpPr>
            <a:spLocks noChangeArrowheads="1"/>
          </p:cNvSpPr>
          <p:nvPr/>
        </p:nvSpPr>
        <p:spPr bwMode="auto">
          <a:xfrm>
            <a:off x="0" y="2963863"/>
            <a:ext cx="398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8197" name="Object 21"/>
          <p:cNvGraphicFramePr>
            <a:graphicFrameLocks noChangeAspect="1"/>
          </p:cNvGraphicFramePr>
          <p:nvPr/>
        </p:nvGraphicFramePr>
        <p:xfrm>
          <a:off x="250825" y="1916113"/>
          <a:ext cx="10795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Równanie" r:id="rId9" imgW="647419" imgH="393529" progId="Equation.3">
                  <p:embed/>
                </p:oleObj>
              </mc:Choice>
              <mc:Fallback>
                <p:oleObj name="Równanie" r:id="rId9" imgW="647419" imgH="393529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6113"/>
                        <a:ext cx="10795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22"/>
          <p:cNvSpPr>
            <a:spLocks noChangeArrowheads="1"/>
          </p:cNvSpPr>
          <p:nvPr/>
        </p:nvSpPr>
        <p:spPr bwMode="auto">
          <a:xfrm>
            <a:off x="0" y="3629025"/>
            <a:ext cx="398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8198" name="Object 23"/>
          <p:cNvGraphicFramePr>
            <a:graphicFrameLocks noChangeAspect="1"/>
          </p:cNvGraphicFramePr>
          <p:nvPr/>
        </p:nvGraphicFramePr>
        <p:xfrm>
          <a:off x="1692275" y="1916113"/>
          <a:ext cx="12239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Równanie" r:id="rId11" imgW="761669" imgH="393529" progId="Equation.3">
                  <p:embed/>
                </p:oleObj>
              </mc:Choice>
              <mc:Fallback>
                <p:oleObj name="Równanie" r:id="rId11" imgW="761669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916113"/>
                        <a:ext cx="122396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Rectangle 24"/>
          <p:cNvSpPr>
            <a:spLocks noChangeArrowheads="1"/>
          </p:cNvSpPr>
          <p:nvPr/>
        </p:nvSpPr>
        <p:spPr bwMode="auto">
          <a:xfrm>
            <a:off x="0" y="4294188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8199" name="Object 25"/>
          <p:cNvGraphicFramePr>
            <a:graphicFrameLocks noChangeAspect="1"/>
          </p:cNvGraphicFramePr>
          <p:nvPr/>
        </p:nvGraphicFramePr>
        <p:xfrm>
          <a:off x="0" y="456882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Równanie" r:id="rId13" imgW="114151" imgH="215619" progId="Equation.3">
                  <p:embed/>
                </p:oleObj>
              </mc:Choice>
              <mc:Fallback>
                <p:oleObj name="Równanie" r:id="rId13" imgW="114151" imgH="21561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6882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26"/>
          <p:cNvSpPr>
            <a:spLocks noChangeArrowheads="1"/>
          </p:cNvSpPr>
          <p:nvPr/>
        </p:nvSpPr>
        <p:spPr bwMode="auto">
          <a:xfrm>
            <a:off x="0" y="478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8200" name="Object 27"/>
          <p:cNvGraphicFramePr>
            <a:graphicFrameLocks noChangeAspect="1"/>
          </p:cNvGraphicFramePr>
          <p:nvPr/>
        </p:nvGraphicFramePr>
        <p:xfrm>
          <a:off x="107504" y="2564904"/>
          <a:ext cx="1295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Równanie" r:id="rId15" imgW="761669" imgH="393529" progId="Equation.3">
                  <p:embed/>
                </p:oleObj>
              </mc:Choice>
              <mc:Fallback>
                <p:oleObj name="Równanie" r:id="rId15" imgW="761669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564904"/>
                        <a:ext cx="12954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 Box 28"/>
          <p:cNvSpPr txBox="1"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Obraz powierzchni ziemi rejestrowany przez detektory satelitarne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E8D701-D5F8-4675-8C3A-8B573EFD043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Wpływ dyfrakcji na ograniczenia przestrzenne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pl-PL" sz="2800" smtClean="0"/>
              <a:t>Warunek dyfrakcyjny (obszar plamki dyfrakcyjnej) ma postać</a:t>
            </a:r>
            <a:r>
              <a:rPr lang="pl-PL" sz="3600" smtClean="0"/>
              <a:t> </a:t>
            </a:r>
          </a:p>
          <a:p>
            <a:endParaRPr lang="pl-PL" sz="3600" smtClean="0"/>
          </a:p>
          <a:p>
            <a:r>
              <a:rPr lang="pl-PL" sz="2800" smtClean="0"/>
              <a:t>gdzie D jest średnicą szczeliny (apertura) </a:t>
            </a:r>
          </a:p>
          <a:p>
            <a:endParaRPr lang="pl-PL" sz="2800" smtClean="0"/>
          </a:p>
          <a:p>
            <a:endParaRPr lang="pl-PL" sz="2800" smtClean="0"/>
          </a:p>
          <a:p>
            <a:endParaRPr lang="pl-PL" sz="2800" smtClean="0"/>
          </a:p>
          <a:p>
            <a:r>
              <a:rPr lang="pl-PL" sz="2400" smtClean="0"/>
              <a:t>Przykład :</a:t>
            </a:r>
          </a:p>
          <a:p>
            <a:r>
              <a:rPr lang="pl-PL" sz="2400" smtClean="0">
                <a:sym typeface="Symbol" pitchFamily="18" charset="2"/>
              </a:rPr>
              <a:t></a:t>
            </a:r>
            <a:r>
              <a:rPr lang="pl-PL" sz="2400" smtClean="0"/>
              <a:t>=0.5 </a:t>
            </a:r>
            <a:r>
              <a:rPr lang="pl-PL" sz="2400" smtClean="0">
                <a:sym typeface="Symbol" pitchFamily="18" charset="2"/>
              </a:rPr>
              <a:t></a:t>
            </a:r>
            <a:r>
              <a:rPr lang="pl-PL" sz="2400" smtClean="0"/>
              <a:t>m stąd D</a:t>
            </a:r>
            <a:r>
              <a:rPr lang="pl-PL" sz="2400" smtClean="0">
                <a:sym typeface="Symbol" pitchFamily="18" charset="2"/>
              </a:rPr>
              <a:t></a:t>
            </a:r>
            <a:r>
              <a:rPr lang="pl-PL" sz="2400" smtClean="0"/>
              <a:t>7 cm</a:t>
            </a:r>
          </a:p>
          <a:p>
            <a:r>
              <a:rPr lang="pl-PL" sz="2400" smtClean="0">
                <a:sym typeface="Symbol" pitchFamily="18" charset="2"/>
              </a:rPr>
              <a:t></a:t>
            </a:r>
            <a:r>
              <a:rPr lang="pl-PL" sz="2400" smtClean="0"/>
              <a:t>=10 </a:t>
            </a:r>
            <a:r>
              <a:rPr lang="pl-PL" sz="2400" smtClean="0">
                <a:sym typeface="Symbol" pitchFamily="18" charset="2"/>
              </a:rPr>
              <a:t></a:t>
            </a:r>
            <a:r>
              <a:rPr lang="pl-PL" sz="2400" smtClean="0"/>
              <a:t>m stąd D</a:t>
            </a:r>
            <a:r>
              <a:rPr lang="pl-PL" sz="2400" smtClean="0">
                <a:sym typeface="Symbol" pitchFamily="18" charset="2"/>
              </a:rPr>
              <a:t></a:t>
            </a:r>
            <a:r>
              <a:rPr lang="pl-PL" sz="2400" smtClean="0"/>
              <a:t>1.4 m</a:t>
            </a:r>
          </a:p>
          <a:p>
            <a:endParaRPr lang="pl-PL" sz="2400" smtClean="0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5508625" y="2205038"/>
          <a:ext cx="82708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Równanie" r:id="rId3" imgW="419040" imgH="393480" progId="Equation.3">
                  <p:embed/>
                </p:oleObj>
              </mc:Choice>
              <mc:Fallback>
                <p:oleObj name="Równanie" r:id="rId3" imgW="4190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205038"/>
                        <a:ext cx="827088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1116013" y="3789363"/>
          <a:ext cx="10795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Równanie" r:id="rId5" imgW="482400" imgH="393480" progId="Equation.3">
                  <p:embed/>
                </p:oleObj>
              </mc:Choice>
              <mc:Fallback>
                <p:oleObj name="Równanie" r:id="rId5" imgW="4824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789363"/>
                        <a:ext cx="1079500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2987675" y="3860800"/>
          <a:ext cx="108108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Równanie" r:id="rId7" imgW="571252" imgH="393529" progId="Equation.3">
                  <p:embed/>
                </p:oleObj>
              </mc:Choice>
              <mc:Fallback>
                <p:oleObj name="Równanie" r:id="rId7" imgW="571252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860800"/>
                        <a:ext cx="1081088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0E3584-F7C0-489A-86C3-44C07595657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Rozdzielczość spektralna:</a:t>
            </a:r>
            <a:br>
              <a:rPr lang="pl-PL" sz="4000" b="1" dirty="0" smtClean="0"/>
            </a:br>
            <a:endParaRPr lang="pl-PL" sz="4000" b="1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8785225" cy="4525962"/>
          </a:xfrm>
        </p:spPr>
        <p:txBody>
          <a:bodyPr/>
          <a:lstStyle/>
          <a:p>
            <a:pPr marL="609600" indent="-609600"/>
            <a:r>
              <a:rPr lang="pl-PL" sz="2800" dirty="0" smtClean="0"/>
              <a:t>Szeroko-pasmowa (promieniowanie krótkofalowe, długofalowe)</a:t>
            </a:r>
          </a:p>
          <a:p>
            <a:pPr marL="609600" indent="-609600"/>
            <a:r>
              <a:rPr lang="pl-PL" sz="2800" dirty="0" smtClean="0"/>
              <a:t>Wąsko-pasmowa (</a:t>
            </a:r>
            <a:r>
              <a:rPr lang="pl-PL" sz="2800" dirty="0" smtClean="0">
                <a:sym typeface="Symbol" pitchFamily="18" charset="2"/>
              </a:rPr>
              <a:t></a:t>
            </a:r>
            <a:r>
              <a:rPr lang="pl-PL" sz="2800" dirty="0" smtClean="0"/>
              <a:t>=10-100 </a:t>
            </a:r>
            <a:r>
              <a:rPr lang="pl-PL" sz="2800" dirty="0" err="1" smtClean="0"/>
              <a:t>nm</a:t>
            </a:r>
            <a:r>
              <a:rPr lang="pl-PL" sz="2800" dirty="0" smtClean="0"/>
              <a:t>) </a:t>
            </a:r>
          </a:p>
          <a:p>
            <a:pPr marL="609600" indent="-609600"/>
            <a:r>
              <a:rPr lang="pl-PL" sz="2800" dirty="0" smtClean="0"/>
              <a:t>Spektralna (pojedyncze nanometry) oraz </a:t>
            </a:r>
            <a:r>
              <a:rPr lang="pl-PL" sz="2800" dirty="0" err="1" smtClean="0"/>
              <a:t>hiperspektralna</a:t>
            </a:r>
            <a:r>
              <a:rPr lang="pl-PL" sz="2800" dirty="0" smtClean="0"/>
              <a:t> (ułamki nanometrów)</a:t>
            </a:r>
          </a:p>
          <a:p>
            <a:pPr marL="609600" indent="-609600"/>
            <a:endParaRPr lang="pl-PL" sz="2800" dirty="0" smtClean="0"/>
          </a:p>
        </p:txBody>
      </p:sp>
      <p:pic>
        <p:nvPicPr>
          <p:cNvPr id="3584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3357563"/>
            <a:ext cx="4859337" cy="2897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1315A-F757-4F33-9A05-19B81963E17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77225" cy="1143000"/>
          </a:xfrm>
        </p:spPr>
        <p:txBody>
          <a:bodyPr/>
          <a:lstStyle/>
          <a:p>
            <a:pPr marL="838200" indent="-838200"/>
            <a:r>
              <a:rPr lang="pl-PL" sz="2800" dirty="0" smtClean="0"/>
              <a:t>Rozdzielczość czasowa zmienia się od minut </a:t>
            </a:r>
            <a:br>
              <a:rPr lang="pl-PL" sz="2800" dirty="0" smtClean="0"/>
            </a:br>
            <a:r>
              <a:rPr lang="pl-PL" sz="2800" dirty="0" smtClean="0"/>
              <a:t>nawet 2-3 tygodni.</a:t>
            </a:r>
            <a:r>
              <a:rPr lang="pl-PL" sz="4000" dirty="0" smtClean="0"/>
              <a:t> </a:t>
            </a:r>
          </a:p>
        </p:txBody>
      </p:sp>
      <p:pic>
        <p:nvPicPr>
          <p:cNvPr id="368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08363" y="1338263"/>
            <a:ext cx="5735637" cy="5519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A9994-947E-488E-95FC-A8789689024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Tryby skanowania wykonywane przez detektory satelitarne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84313"/>
            <a:ext cx="3814762" cy="1401762"/>
          </a:xfrm>
        </p:spPr>
        <p:txBody>
          <a:bodyPr/>
          <a:lstStyle/>
          <a:p>
            <a:r>
              <a:rPr lang="pl-PL" sz="2400" smtClean="0"/>
              <a:t>Poprzeczny (Cross track)</a:t>
            </a:r>
          </a:p>
          <a:p>
            <a:r>
              <a:rPr lang="pl-PL" sz="2400" smtClean="0"/>
              <a:t>Podłużny (Along track)</a:t>
            </a:r>
          </a:p>
          <a:p>
            <a:r>
              <a:rPr lang="pl-PL" sz="2400" smtClean="0"/>
              <a:t>Wirowy (Spin skaner)</a:t>
            </a:r>
          </a:p>
          <a:p>
            <a:endParaRPr lang="pl-PL" sz="2400" smtClean="0"/>
          </a:p>
        </p:txBody>
      </p:sp>
      <p:pic>
        <p:nvPicPr>
          <p:cNvPr id="3789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05150"/>
            <a:ext cx="7524750" cy="3752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EB2BFA-4BE0-4014-827B-1554E3C31F5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Plan wykładu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Wprowadzenie do teledetekcji w badaniach atmosfery. Teledetekcja pasywna i aktywna. Podstawowe problemy badań zdalnych.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Transfer promieniowania krótko- i długofalowego przez atmosferę. Absorpcja promieniowana przez gazy atmosferyczne oraz rozpraszanie promieniowania przez chmury oraz aerozole.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Podstawy pasywnej teledetekcji, rozwiązania równania transferu promieniowania w przypadku przybliżenia pojedynczego rozpraszania oraz przybliżenia dwu-strumieniowego. </a:t>
            </a:r>
          </a:p>
          <a:p>
            <a:pPr marL="609600" indent="-609600">
              <a:lnSpc>
                <a:spcPct val="9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163A60-4C67-4066-BD6D-813B0D4C6A4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pl-PL" sz="3200" smtClean="0"/>
              <a:t>AQUA: MODIS detektor</a:t>
            </a:r>
          </a:p>
        </p:txBody>
      </p:sp>
      <p:pic>
        <p:nvPicPr>
          <p:cNvPr id="135171" name="modis_swath[1]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1457325"/>
            <a:ext cx="5400675" cy="5400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12" fill="hold"/>
                                        <p:tgtEl>
                                          <p:spTgt spid="135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5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5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1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5171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D324F5-44AE-4735-BFF2-E86B17063DC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smtClean="0"/>
              <a:t>TERRA – CERES detektor</a:t>
            </a:r>
          </a:p>
        </p:txBody>
      </p:sp>
      <p:pic>
        <p:nvPicPr>
          <p:cNvPr id="136195" name="ceres_swath[1]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1557338"/>
            <a:ext cx="4826000" cy="482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71" fill="hold"/>
                                        <p:tgtEl>
                                          <p:spTgt spid="136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6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6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6195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B0EB4C-DD4A-4016-AD96-E9BB9251A5B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77875"/>
          </a:xfrm>
        </p:spPr>
        <p:txBody>
          <a:bodyPr/>
          <a:lstStyle/>
          <a:p>
            <a:r>
              <a:rPr lang="pl-PL" sz="3200" smtClean="0"/>
              <a:t>Detektor MISR</a:t>
            </a:r>
          </a:p>
        </p:txBody>
      </p:sp>
      <p:pic>
        <p:nvPicPr>
          <p:cNvPr id="137219" name="misr_swath[1]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196975"/>
            <a:ext cx="5329238" cy="53292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0" fill="hold"/>
                                        <p:tgtEl>
                                          <p:spTgt spid="137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7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7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1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7219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7013F7-5B96-4A4E-ABA2-5400ECE6C4D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pl-PL" sz="3200" smtClean="0"/>
              <a:t>Typy detektorów satelitarnych</a:t>
            </a:r>
          </a:p>
        </p:txBody>
      </p:sp>
      <p:pic>
        <p:nvPicPr>
          <p:cNvPr id="41988" name="Picture 5" descr="The principal types of sensors used in remote sensin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052513"/>
            <a:ext cx="7488237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D7FF21-16B0-4943-8F57-21C57E1C6D1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l-PL" sz="3200" b="1" dirty="0" smtClean="0"/>
              <a:t>Ogólny algorytm wyznaczania wielkości atmosferycznych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750" y="2997200"/>
            <a:ext cx="2592388" cy="647700"/>
            <a:chOff x="1383" y="1344"/>
            <a:chExt cx="1633" cy="408"/>
          </a:xfrm>
        </p:grpSpPr>
        <p:sp>
          <p:nvSpPr>
            <p:cNvPr id="43046" name="AutoShape 4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7" name="Text Box 5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kalibracja 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9750" y="1628775"/>
            <a:ext cx="2592388" cy="647700"/>
            <a:chOff x="1383" y="1344"/>
            <a:chExt cx="1633" cy="408"/>
          </a:xfrm>
        </p:grpSpPr>
        <p:sp>
          <p:nvSpPr>
            <p:cNvPr id="43044" name="AutoShape 8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5" name="Text Box 9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obserwacje satelitarne</a:t>
              </a:r>
            </a:p>
          </p:txBody>
        </p:sp>
      </p:grpSp>
      <p:sp>
        <p:nvSpPr>
          <p:cNvPr id="43014" name="AutoShape 10"/>
          <p:cNvSpPr>
            <a:spLocks noChangeArrowheads="1"/>
          </p:cNvSpPr>
          <p:nvPr/>
        </p:nvSpPr>
        <p:spPr bwMode="auto">
          <a:xfrm>
            <a:off x="1619250" y="2349500"/>
            <a:ext cx="215900" cy="576263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9750" y="4365625"/>
            <a:ext cx="2592388" cy="647700"/>
            <a:chOff x="1383" y="1344"/>
            <a:chExt cx="1633" cy="408"/>
          </a:xfrm>
        </p:grpSpPr>
        <p:sp>
          <p:nvSpPr>
            <p:cNvPr id="43042" name="AutoShape 12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3" name="Text Box 13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czytanie formatu danych 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11188" y="5734050"/>
            <a:ext cx="2592387" cy="647700"/>
            <a:chOff x="1383" y="1344"/>
            <a:chExt cx="1633" cy="408"/>
          </a:xfrm>
        </p:grpSpPr>
        <p:sp>
          <p:nvSpPr>
            <p:cNvPr id="43040" name="AutoShape 15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1" name="Text Box 16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dowiązanie geolokacji</a:t>
              </a:r>
            </a:p>
          </p:txBody>
        </p:sp>
      </p:grpSp>
      <p:sp>
        <p:nvSpPr>
          <p:cNvPr id="43017" name="AutoShape 17"/>
          <p:cNvSpPr>
            <a:spLocks noChangeArrowheads="1"/>
          </p:cNvSpPr>
          <p:nvPr/>
        </p:nvSpPr>
        <p:spPr bwMode="auto">
          <a:xfrm>
            <a:off x="1619250" y="3716338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18" name="AutoShape 18"/>
          <p:cNvSpPr>
            <a:spLocks noChangeArrowheads="1"/>
          </p:cNvSpPr>
          <p:nvPr/>
        </p:nvSpPr>
        <p:spPr bwMode="auto">
          <a:xfrm>
            <a:off x="1619250" y="508476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140200" y="5516563"/>
            <a:ext cx="2592388" cy="958850"/>
            <a:chOff x="2608" y="3430"/>
            <a:chExt cx="1633" cy="604"/>
          </a:xfrm>
        </p:grpSpPr>
        <p:sp>
          <p:nvSpPr>
            <p:cNvPr id="43038" name="AutoShape 20"/>
            <p:cNvSpPr>
              <a:spLocks noChangeArrowheads="1"/>
            </p:cNvSpPr>
            <p:nvPr/>
          </p:nvSpPr>
          <p:spPr bwMode="auto">
            <a:xfrm>
              <a:off x="2608" y="3430"/>
              <a:ext cx="1633" cy="6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9" name="Text Box 21"/>
            <p:cNvSpPr txBox="1">
              <a:spLocks noChangeArrowheads="1"/>
            </p:cNvSpPr>
            <p:nvPr/>
          </p:nvSpPr>
          <p:spPr bwMode="auto">
            <a:xfrm>
              <a:off x="2653" y="3430"/>
              <a:ext cx="1542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 dirty="0">
                  <a:solidFill>
                    <a:schemeClr val="bg2"/>
                  </a:solidFill>
                </a:rPr>
                <a:t>wybór pikseli chmurowych lub </a:t>
              </a:r>
              <a:r>
                <a:rPr lang="pl-PL" sz="1800" dirty="0" smtClean="0">
                  <a:solidFill>
                    <a:schemeClr val="bg2"/>
                  </a:solidFill>
                </a:rPr>
                <a:t>bezchmurnych</a:t>
              </a:r>
              <a:endParaRPr lang="pl-PL" sz="1800" dirty="0">
                <a:solidFill>
                  <a:schemeClr val="bg2"/>
                </a:solidFill>
              </a:endParaRPr>
            </a:p>
          </p:txBody>
        </p:sp>
      </p:grpSp>
      <p:sp>
        <p:nvSpPr>
          <p:cNvPr id="43020" name="AutoShape 24"/>
          <p:cNvSpPr>
            <a:spLocks noChangeArrowheads="1"/>
          </p:cNvSpPr>
          <p:nvPr/>
        </p:nvSpPr>
        <p:spPr bwMode="auto">
          <a:xfrm>
            <a:off x="3276600" y="587692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148263" y="3500438"/>
            <a:ext cx="2592387" cy="958850"/>
            <a:chOff x="2608" y="3430"/>
            <a:chExt cx="1633" cy="604"/>
          </a:xfrm>
        </p:grpSpPr>
        <p:sp>
          <p:nvSpPr>
            <p:cNvPr id="43036" name="AutoShape 26"/>
            <p:cNvSpPr>
              <a:spLocks noChangeArrowheads="1"/>
            </p:cNvSpPr>
            <p:nvPr/>
          </p:nvSpPr>
          <p:spPr bwMode="auto">
            <a:xfrm>
              <a:off x="2608" y="3430"/>
              <a:ext cx="1633" cy="6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7" name="Text Box 27"/>
            <p:cNvSpPr txBox="1">
              <a:spLocks noChangeArrowheads="1"/>
            </p:cNvSpPr>
            <p:nvPr/>
          </p:nvSpPr>
          <p:spPr bwMode="auto">
            <a:xfrm>
              <a:off x="2653" y="3430"/>
              <a:ext cx="1542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metody odwrotne w oparciu o modele transferu radiacyjnego 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940425" y="1700213"/>
            <a:ext cx="2592388" cy="647700"/>
            <a:chOff x="1383" y="1344"/>
            <a:chExt cx="1633" cy="408"/>
          </a:xfrm>
        </p:grpSpPr>
        <p:sp>
          <p:nvSpPr>
            <p:cNvPr id="43034" name="AutoShape 32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5" name="Text Box 33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dirty="0" smtClean="0">
                  <a:solidFill>
                    <a:schemeClr val="bg2"/>
                  </a:solidFill>
                </a:rPr>
                <a:t>wyznaczane wielkości </a:t>
              </a:r>
              <a:endParaRPr lang="pl-PL" sz="18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3635375" y="2492375"/>
            <a:ext cx="1655763" cy="647700"/>
            <a:chOff x="1383" y="1344"/>
            <a:chExt cx="1633" cy="408"/>
          </a:xfrm>
        </p:grpSpPr>
        <p:sp>
          <p:nvSpPr>
            <p:cNvPr id="43032" name="AutoShape 35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3" name="Text Box 36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walidacja</a:t>
              </a:r>
            </a:p>
          </p:txBody>
        </p:sp>
      </p:grpSp>
      <p:sp>
        <p:nvSpPr>
          <p:cNvPr id="43024" name="AutoShape 37"/>
          <p:cNvSpPr>
            <a:spLocks noChangeArrowheads="1"/>
          </p:cNvSpPr>
          <p:nvPr/>
        </p:nvSpPr>
        <p:spPr bwMode="auto">
          <a:xfrm rot="-3895952">
            <a:off x="6227762" y="2852738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25" name="AutoShape 38"/>
          <p:cNvSpPr>
            <a:spLocks noChangeArrowheads="1"/>
          </p:cNvSpPr>
          <p:nvPr/>
        </p:nvSpPr>
        <p:spPr bwMode="auto">
          <a:xfrm rot="-3895952">
            <a:off x="5221287" y="4868863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26" name="AutoShape 39"/>
          <p:cNvSpPr>
            <a:spLocks noChangeArrowheads="1"/>
          </p:cNvSpPr>
          <p:nvPr/>
        </p:nvSpPr>
        <p:spPr bwMode="auto">
          <a:xfrm rot="8497950">
            <a:off x="5076825" y="206057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27" name="AutoShape 40"/>
          <p:cNvSpPr>
            <a:spLocks noChangeArrowheads="1"/>
          </p:cNvSpPr>
          <p:nvPr/>
        </p:nvSpPr>
        <p:spPr bwMode="auto">
          <a:xfrm rot="2740082">
            <a:off x="4140200" y="3429001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7308850" y="4868863"/>
            <a:ext cx="1655763" cy="712787"/>
            <a:chOff x="1383" y="1344"/>
            <a:chExt cx="1633" cy="449"/>
          </a:xfrm>
        </p:grpSpPr>
        <p:sp>
          <p:nvSpPr>
            <p:cNvPr id="43030" name="AutoShape 42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1" name="Text Box 43"/>
            <p:cNvSpPr txBox="1">
              <a:spLocks noChangeArrowheads="1"/>
            </p:cNvSpPr>
            <p:nvPr/>
          </p:nvSpPr>
          <p:spPr bwMode="auto">
            <a:xfrm>
              <a:off x="1428" y="1389"/>
              <a:ext cx="1543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informacje klimatyczne</a:t>
              </a:r>
            </a:p>
          </p:txBody>
        </p:sp>
      </p:grpSp>
      <p:sp>
        <p:nvSpPr>
          <p:cNvPr id="43029" name="AutoShape 44"/>
          <p:cNvSpPr>
            <a:spLocks noChangeArrowheads="1"/>
          </p:cNvSpPr>
          <p:nvPr/>
        </p:nvSpPr>
        <p:spPr bwMode="auto">
          <a:xfrm rot="-8736537">
            <a:off x="7740650" y="436562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8454D6-34B8-4624-9563-4DE5B4D3D53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Przykładowe produkty satelitarne z detektora MODIS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35563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560A13-C1D1-42BF-B7B4-B6383B258AE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Zastosowanie pasywnej teledetekcji (wykorzystanie rozproszonego oraz bezpośredniego promieniowania słonecznego w obszarze UV) do wyznaczania koncentracji ozonu. Omówienie technik pomiarowych oraz algorytmów teledetekcyjnych na przykładzie przyrządu TOMS na satelicie NOAA NIMBUS-7 i </a:t>
            </a:r>
            <a:r>
              <a:rPr lang="pl-PL" sz="2400" dirty="0" err="1" smtClean="0"/>
              <a:t>EP-TOMS</a:t>
            </a:r>
            <a:r>
              <a:rPr lang="pl-PL" sz="2400" dirty="0" smtClean="0"/>
              <a:t> oraz pomiarów naziemnych. 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Kolor oceanu, wyznaczanie albeda powierzchni oceanu. Wyznaczanie zawartości chlorofilu w wodzie. Pojęcie poprawki atmosferycznej. Algorytmy teledetekcyjne stosowane dla przyrządów </a:t>
            </a:r>
            <a:r>
              <a:rPr lang="pl-PL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SeaWIFS</a:t>
            </a:r>
            <a:r>
              <a:rPr lang="pl-PL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i MODIS. Pomiary naziemne przy użyciu przyrządu SIMBAD.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Wprowadzenie do metod teledetekcyjnych wykorzystujących emisję promieniowania długofalowego. Pomiary całkowitej zawartości pary wodnej, wody ciekłej oraz temperatury powierzchni ziemi (SST).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F18E69-7099-4602-BDF0-649A6EE753F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Zastosowanie pasywnej teledetekcji do wyznaczania natężenia opadów i własności mikrofizycznych chmur.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Techniki pomiarowe oraz algorytmy satelitarne stosowane do wyznaczania własności optycznych aerozoli na podstawie pomiarów przyrządami MODIS, AVHRR i MISR, MSG. Kolekcje danych.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Pomiary naziemne własności optycznych aerozoli przy wykorzystaniu fotometrów słonecznych, radiometrów MFR-7. Sieć pomiarowa AERONET. Metody odwrotne w teledetekcji aerozoli.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Wykorzystanie metod teledetekcyjnych do wyznaczania koncentracji gazów śladowych (metoda LIMB) oraz profili pionowych temperatury powietrza.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Pomiary bilansu energetycznego na górnej granicy atmosfery (projekt ERBE i CERES) oraz  ich wykorzystanie do badań klimatycznych.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Wykorzystanie systemu GPS do wyznaczania zawartości pary wodnej w atmosferze. 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Teledetekcja pożarów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D861E8-F9A1-4D74-9993-BD45A05AB9A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609600" indent="-609600"/>
            <a:r>
              <a:rPr lang="pl-PL" sz="2400" dirty="0" smtClean="0"/>
              <a:t>Teledetekcja w badaniach jakości powietrza. </a:t>
            </a:r>
            <a:r>
              <a:rPr lang="pl-PL" sz="2400" smtClean="0"/>
              <a:t>Pomiary </a:t>
            </a:r>
            <a:r>
              <a:rPr lang="pl-PL" sz="2400" dirty="0" smtClean="0"/>
              <a:t>koncentracji </a:t>
            </a:r>
            <a:r>
              <a:rPr lang="pl-PL" sz="2400" smtClean="0"/>
              <a:t>zanieczyszczeń oraz PM10 i PM2.5</a:t>
            </a:r>
            <a:endParaRPr lang="pl-PL" sz="2400" dirty="0" smtClean="0"/>
          </a:p>
          <a:p>
            <a:pPr marL="609600" indent="-609600"/>
            <a:r>
              <a:rPr lang="pl-PL" sz="2400" dirty="0" smtClean="0"/>
              <a:t>Wprowadzenie do aktywnej teledetekcji. Teoria działania radaru oraz </a:t>
            </a:r>
            <a:r>
              <a:rPr lang="pl-PL" sz="2400" dirty="0" err="1" smtClean="0"/>
              <a:t>lidaru</a:t>
            </a:r>
            <a:r>
              <a:rPr lang="pl-PL" sz="2400" dirty="0" smtClean="0"/>
              <a:t>. </a:t>
            </a:r>
          </a:p>
          <a:p>
            <a:pPr marL="609600" indent="-609600"/>
            <a:r>
              <a:rPr lang="pl-PL" sz="2400" dirty="0" smtClean="0"/>
              <a:t>Wykorzystanie radaru dopplerowskiego do pomiarów kierunku i prędkości wiatru. Pomiary poziomu oceanów (projekt </a:t>
            </a:r>
            <a:r>
              <a:rPr lang="pl-PL" sz="2400" dirty="0" err="1" smtClean="0"/>
              <a:t>Topex</a:t>
            </a:r>
            <a:r>
              <a:rPr lang="pl-PL" sz="2400" dirty="0" smtClean="0"/>
              <a:t>/Posejdon, </a:t>
            </a:r>
            <a:r>
              <a:rPr lang="pl-PL" sz="2400" dirty="0" err="1" smtClean="0"/>
              <a:t>Jason</a:t>
            </a:r>
            <a:r>
              <a:rPr lang="pl-PL" sz="2400" dirty="0" smtClean="0"/>
              <a:t>). Radary satelitarne</a:t>
            </a:r>
          </a:p>
          <a:p>
            <a:pPr marL="609600" indent="-609600"/>
            <a:r>
              <a:rPr lang="pl-PL" sz="2400" dirty="0" smtClean="0"/>
              <a:t>Badania aerozoli atmosferycznych przy pomocy </a:t>
            </a:r>
            <a:r>
              <a:rPr lang="pl-PL" sz="2400" dirty="0" err="1" smtClean="0"/>
              <a:t>lidaru</a:t>
            </a:r>
            <a:r>
              <a:rPr lang="pl-PL" sz="2400" dirty="0" smtClean="0"/>
              <a:t>. Projekt CALIPSO. Omówienie metod odwrotnych </a:t>
            </a:r>
            <a:r>
              <a:rPr lang="pl-PL" sz="2400" dirty="0" err="1" smtClean="0"/>
              <a:t>Kletta</a:t>
            </a:r>
            <a:r>
              <a:rPr lang="pl-PL" sz="2400" dirty="0" smtClean="0"/>
              <a:t> oraz  </a:t>
            </a:r>
            <a:r>
              <a:rPr lang="pl-PL" sz="2400" dirty="0" err="1" smtClean="0"/>
              <a:t>Portera</a:t>
            </a:r>
            <a:r>
              <a:rPr lang="pl-PL" sz="2400" dirty="0" smtClean="0"/>
              <a:t>. Lidar typu DIAL oraz </a:t>
            </a:r>
            <a:r>
              <a:rPr lang="pl-PL" sz="2400" dirty="0" err="1" smtClean="0"/>
              <a:t>lidar</a:t>
            </a:r>
            <a:r>
              <a:rPr lang="pl-PL" sz="2400" dirty="0" smtClean="0"/>
              <a:t> </a:t>
            </a:r>
            <a:r>
              <a:rPr lang="pl-PL" sz="2400" dirty="0" err="1" smtClean="0"/>
              <a:t>Ramanowski</a:t>
            </a:r>
            <a:r>
              <a:rPr lang="pl-PL" sz="2400" dirty="0" smtClean="0"/>
              <a:t> w badaniach gazów śladowych. </a:t>
            </a:r>
          </a:p>
          <a:p>
            <a:pPr marL="609600" indent="-609600"/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2C07B7-6328-4F5E-897F-59DF1AA8BE1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Wprowadzenie do pomiarów teledetekcyjnych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 smtClean="0">
                <a:solidFill>
                  <a:schemeClr val="folHlink"/>
                </a:solidFill>
              </a:rPr>
              <a:t>METODY TELEDETEKCYJNE</a:t>
            </a:r>
            <a:r>
              <a:rPr lang="pl-PL" sz="2400" dirty="0" smtClean="0"/>
              <a:t> są metodami zdalnym w przeciwieństwie do pomiarów typu </a:t>
            </a:r>
            <a:r>
              <a:rPr lang="pl-PL" sz="2400" dirty="0" err="1" smtClean="0"/>
              <a:t>in-situ</a:t>
            </a:r>
            <a:r>
              <a:rPr lang="pl-PL" sz="2400" dirty="0" smtClean="0"/>
              <a:t>, które wykonywane są lokalnie. Ich ogromną zaletą jest duży zasięg przestrzenny obserwacji , natomiast wadą skomplikowana interpretacja sygnałów pomiarowych, która często wymaga stosowania metod odwrotnych. Metody te wymagają użycia teorii transferu promieniowania elektromagnetycznego w atmosferze (czasami również w oceanie) a w szczególności teorii rozpraszania oraz absorpcji.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Z całego widma promieniowania analizowane są takie przedziały spektralne, w których promieniowanie elektromagnetyczne oddziałuje z materią (molekuły powietrza, aerozol, chmury, powierzchnia ziemi). W ogólności sygnał S odbierany przez detektor może być zapisany w postaci:</a:t>
            </a:r>
          </a:p>
          <a:p>
            <a:pPr>
              <a:lnSpc>
                <a:spcPct val="8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FE208D-3CED-4900-B6A0-708BA8DD472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148263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err="1" smtClean="0">
                <a:solidFill>
                  <a:schemeClr val="folHlink"/>
                </a:solidFill>
              </a:rPr>
              <a:t>S=F</a:t>
            </a:r>
            <a:r>
              <a:rPr lang="pl-PL" sz="2400" dirty="0" smtClean="0">
                <a:solidFill>
                  <a:schemeClr val="folHlink"/>
                </a:solidFill>
              </a:rPr>
              <a:t>(T),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gdzie, T jest badanym obiektem, F reprezentuje zaś pewną funkcję.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Funkcja ta opisuje procesy radiacyjne w ośrodku i jest najczęściej funkcją nieliniową. Funkcja odwrotna F</a:t>
            </a:r>
            <a:r>
              <a:rPr lang="pl-PL" sz="2400" baseline="30000" dirty="0" smtClean="0"/>
              <a:t>-1 </a:t>
            </a:r>
            <a:r>
              <a:rPr lang="pl-PL" sz="2400" dirty="0" smtClean="0"/>
              <a:t>opisuje nam badany obiekt zgodnie z relacją: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	T=F</a:t>
            </a:r>
            <a:r>
              <a:rPr lang="pl-PL" sz="2400" baseline="30000" dirty="0" smtClean="0">
                <a:solidFill>
                  <a:schemeClr val="folHlink"/>
                </a:solidFill>
              </a:rPr>
              <a:t>-1</a:t>
            </a:r>
            <a:r>
              <a:rPr lang="pl-PL" sz="2400" dirty="0" smtClean="0">
                <a:solidFill>
                  <a:schemeClr val="folHlink"/>
                </a:solidFill>
              </a:rPr>
              <a:t>(S).</a:t>
            </a:r>
            <a:r>
              <a:rPr lang="pl-PL" sz="2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/>
              <a:t>	W większości przypadków, z jakimi mamy do czynienia w atmosferze funkcji odwrotnej F</a:t>
            </a:r>
            <a:r>
              <a:rPr lang="pl-PL" sz="2400" baseline="30000" dirty="0" smtClean="0"/>
              <a:t>-1</a:t>
            </a:r>
            <a:r>
              <a:rPr lang="pl-PL" sz="2400" dirty="0" smtClean="0"/>
              <a:t> nie możemy wyznaczyć. W takim przypadku poszukujemy pewnych parametrów naszego obiektu, które najlepiej odpowiadają zmierzonemu sygnałowi.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64163" y="333375"/>
            <a:ext cx="3322637" cy="2016125"/>
            <a:chOff x="3022" y="5197"/>
            <a:chExt cx="4665" cy="2976"/>
          </a:xfrm>
        </p:grpSpPr>
        <p:sp>
          <p:nvSpPr>
            <p:cNvPr id="19461" name="Oval 4"/>
            <p:cNvSpPr>
              <a:spLocks noChangeArrowheads="1"/>
            </p:cNvSpPr>
            <p:nvPr/>
          </p:nvSpPr>
          <p:spPr bwMode="auto">
            <a:xfrm>
              <a:off x="5707" y="5599"/>
              <a:ext cx="1980" cy="19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2" name="Oval 5"/>
            <p:cNvSpPr>
              <a:spLocks noChangeArrowheads="1"/>
            </p:cNvSpPr>
            <p:nvPr/>
          </p:nvSpPr>
          <p:spPr bwMode="auto">
            <a:xfrm>
              <a:off x="3022" y="5887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3217" y="6277"/>
              <a:ext cx="1080" cy="7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Target</a:t>
              </a:r>
            </a:p>
            <a:p>
              <a:pPr algn="ctr"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(T)</a:t>
              </a:r>
            </a:p>
          </p:txBody>
        </p:sp>
        <p:sp>
          <p:nvSpPr>
            <p:cNvPr id="19464" name="Oval 7"/>
            <p:cNvSpPr>
              <a:spLocks noChangeArrowheads="1"/>
            </p:cNvSpPr>
            <p:nvPr/>
          </p:nvSpPr>
          <p:spPr bwMode="auto">
            <a:xfrm>
              <a:off x="5992" y="5857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>
              <a:off x="6172" y="6217"/>
              <a:ext cx="1080" cy="7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Signal</a:t>
              </a:r>
            </a:p>
            <a:p>
              <a:pPr algn="ctr"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(S)</a:t>
              </a:r>
            </a:p>
          </p:txBody>
        </p:sp>
        <p:sp>
          <p:nvSpPr>
            <p:cNvPr id="19466" name="AutoShape 9"/>
            <p:cNvSpPr>
              <a:spLocks noChangeArrowheads="1"/>
            </p:cNvSpPr>
            <p:nvPr/>
          </p:nvSpPr>
          <p:spPr bwMode="auto">
            <a:xfrm>
              <a:off x="4297" y="5737"/>
              <a:ext cx="1620" cy="360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7" name="AutoShape 10"/>
            <p:cNvSpPr>
              <a:spLocks noChangeArrowheads="1"/>
            </p:cNvSpPr>
            <p:nvPr/>
          </p:nvSpPr>
          <p:spPr bwMode="auto">
            <a:xfrm rot="10800000">
              <a:off x="4297" y="7177"/>
              <a:ext cx="1620" cy="360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>
              <a:off x="4477" y="5197"/>
              <a:ext cx="1080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S=F(T)</a:t>
              </a:r>
              <a:r>
                <a:rPr lang="pl-PL" sz="1200">
                  <a:latin typeface="Arial" charset="0"/>
                </a:rPr>
                <a:t>    </a:t>
              </a:r>
              <a:endParaRPr lang="pl-PL" sz="1800">
                <a:latin typeface="Arial" charset="0"/>
              </a:endParaRPr>
            </a:p>
          </p:txBody>
        </p:sp>
        <p:sp>
          <p:nvSpPr>
            <p:cNvPr id="19469" name="Text Box 12"/>
            <p:cNvSpPr txBox="1">
              <a:spLocks noChangeArrowheads="1"/>
            </p:cNvSpPr>
            <p:nvPr/>
          </p:nvSpPr>
          <p:spPr bwMode="auto">
            <a:xfrm>
              <a:off x="4657" y="7717"/>
              <a:ext cx="1260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T=F</a:t>
              </a:r>
              <a:r>
                <a:rPr lang="pl-PL" sz="1400" baseline="30000">
                  <a:solidFill>
                    <a:schemeClr val="hlink"/>
                  </a:solidFill>
                  <a:latin typeface="Arial" charset="0"/>
                </a:rPr>
                <a:t>-1</a:t>
              </a:r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(S)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1892</Words>
  <Application>Microsoft Office PowerPoint</Application>
  <PresentationFormat>Pokaz na ekranie (4:3)</PresentationFormat>
  <Paragraphs>257</Paragraphs>
  <Slides>45</Slides>
  <Notes>1</Notes>
  <HiddenSlides>0</HiddenSlides>
  <MMClips>3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7" baseType="lpstr">
      <vt:lpstr>Motyw pakietu Office</vt:lpstr>
      <vt:lpstr>Równanie</vt:lpstr>
      <vt:lpstr> Metody teledetekcyjne w badaniach atmosfery.  Wykład 1- Wprowadzenie</vt:lpstr>
      <vt:lpstr>Uwagi ogólne</vt:lpstr>
      <vt:lpstr>Literatura</vt:lpstr>
      <vt:lpstr>Plan wykładu</vt:lpstr>
      <vt:lpstr>Prezentacja programu PowerPoint</vt:lpstr>
      <vt:lpstr>Prezentacja programu PowerPoint</vt:lpstr>
      <vt:lpstr>Prezentacja programu PowerPoint</vt:lpstr>
      <vt:lpstr>Wprowadzenie do pomiarów teledetekcyjnych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Uwagi do przykładu</vt:lpstr>
      <vt:lpstr>Teledetekcja aktywna</vt:lpstr>
      <vt:lpstr>Prezentacja programu PowerPoint</vt:lpstr>
      <vt:lpstr>Teledetekcja pasywna</vt:lpstr>
      <vt:lpstr>Prezentacja programu PowerPoint</vt:lpstr>
      <vt:lpstr>Rozwój satelitarnych badań atmosfery</vt:lpstr>
      <vt:lpstr>Podstawowe problemy metod zdanych</vt:lpstr>
      <vt:lpstr>Platformy pomiarowe do badań teledetekcyjnych</vt:lpstr>
      <vt:lpstr>Prezentacja programu PowerPoint</vt:lpstr>
      <vt:lpstr>Prezentacja programu PowerPoint</vt:lpstr>
      <vt:lpstr>Typy orbit sztucznych satelitów</vt:lpstr>
      <vt:lpstr>Prezentacja programu PowerPoint</vt:lpstr>
      <vt:lpstr>Satelity Polarne</vt:lpstr>
      <vt:lpstr>Prezentacja programu PowerPoint</vt:lpstr>
      <vt:lpstr>Parametry orbity LEO</vt:lpstr>
      <vt:lpstr>Prezentacja programu PowerPoint</vt:lpstr>
      <vt:lpstr>Orbity polarne</vt:lpstr>
      <vt:lpstr>Parametry przyrządów satelitarnych</vt:lpstr>
      <vt:lpstr>Prezentacja programu PowerPoint</vt:lpstr>
      <vt:lpstr>Wpływ dyfrakcji na ograniczenia przestrzenne</vt:lpstr>
      <vt:lpstr>Rozdzielczość spektralna: </vt:lpstr>
      <vt:lpstr>Rozdzielczość czasowa zmienia się od minut  nawet 2-3 tygodni. </vt:lpstr>
      <vt:lpstr>Tryby skanowania wykonywane przez detektory satelitarne</vt:lpstr>
      <vt:lpstr>AQUA: MODIS detektor</vt:lpstr>
      <vt:lpstr>TERRA – CERES detektor</vt:lpstr>
      <vt:lpstr>Detektor MISR</vt:lpstr>
      <vt:lpstr>Typy detektorów satelitarnych</vt:lpstr>
      <vt:lpstr>Ogólny algorytm wyznaczania wielkości atmosferycznych</vt:lpstr>
      <vt:lpstr>Przykładowe produkty satelitarne z detektora MODIS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admin</cp:lastModifiedBy>
  <cp:revision>43</cp:revision>
  <dcterms:created xsi:type="dcterms:W3CDTF">2017-02-25T23:50:33Z</dcterms:created>
  <dcterms:modified xsi:type="dcterms:W3CDTF">2025-02-25T11:15:40Z</dcterms:modified>
</cp:coreProperties>
</file>