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874" y="-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4" Type="http://schemas.openxmlformats.org/officeDocument/2006/relationships/image" Target="../media/image10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D53E4-FC43-481C-A86B-B326BE644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09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5CB62-2885-4CF6-9718-968BD2E36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6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D0E37-5E51-4DD0-8F5A-91888BF6E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7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F2E7-C38B-4DC1-8CC3-7D4CC76DB4BA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25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7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4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6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67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70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71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7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50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9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101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57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102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549275"/>
            <a:ext cx="7772400" cy="3455988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latin typeface="Arial" charset="0"/>
                <a:cs typeface="Arial" charset="0"/>
              </a:rPr>
              <a:t>Metody teledetekcyjne w badaniach atmosfery i oceanów</a:t>
            </a:r>
            <a:r>
              <a:rPr lang="pl-PL" sz="4000" dirty="0" smtClean="0">
                <a:latin typeface="Arial" charset="0"/>
                <a:cs typeface="Arial" charset="0"/>
              </a:rPr>
              <a:t>.</a:t>
            </a:r>
            <a:br>
              <a:rPr lang="pl-PL" sz="4000" dirty="0" smtClean="0">
                <a:latin typeface="Arial" charset="0"/>
                <a:cs typeface="Arial" charset="0"/>
              </a:rPr>
            </a:br>
            <a:r>
              <a:rPr lang="pl-PL" sz="4000" dirty="0" smtClean="0">
                <a:latin typeface="Arial" charset="0"/>
                <a:cs typeface="Arial" charset="0"/>
              </a:rPr>
              <a:t/>
            </a:r>
            <a:br>
              <a:rPr lang="pl-PL" sz="4000" dirty="0" smtClean="0">
                <a:latin typeface="Arial" charset="0"/>
                <a:cs typeface="Arial" charset="0"/>
              </a:rPr>
            </a:br>
            <a:r>
              <a:rPr lang="pl-PL" sz="4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Wykład </a:t>
            </a:r>
            <a:r>
              <a:rPr lang="pl-PL" sz="4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17</a:t>
            </a:r>
            <a:r>
              <a:rPr lang="pl-PL" sz="4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/>
            </a:r>
            <a:br>
              <a:rPr lang="pl-PL" sz="4000" dirty="0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pl-PL" sz="40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Lidary</a:t>
            </a:r>
            <a:endParaRPr lang="pl-PL" sz="40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292600"/>
            <a:ext cx="6400800" cy="1752600"/>
          </a:xfrm>
        </p:spPr>
        <p:txBody>
          <a:bodyPr/>
          <a:lstStyle/>
          <a:p>
            <a:r>
              <a:rPr lang="pl-PL" b="1" smtClean="0">
                <a:latin typeface="Arial" charset="0"/>
                <a:cs typeface="Arial" charset="0"/>
              </a:rPr>
              <a:t>Krzysztof Markowicz</a:t>
            </a:r>
          </a:p>
          <a:p>
            <a:r>
              <a:rPr lang="pl-PL" b="1" smtClean="0">
                <a:latin typeface="Arial" charset="0"/>
                <a:cs typeface="Arial" charset="0"/>
              </a:rPr>
              <a:t>kmark@igf.fuw.edu.pl</a:t>
            </a:r>
          </a:p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96063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929687" cy="1143000"/>
          </a:xfrm>
        </p:spPr>
        <p:txBody>
          <a:bodyPr/>
          <a:lstStyle/>
          <a:p>
            <a:r>
              <a:rPr lang="pl-PL" sz="3200" smtClean="0">
                <a:latin typeface="Arial" charset="0"/>
                <a:cs typeface="Arial" charset="0"/>
              </a:rPr>
              <a:t>PMT Hamamatsu H6779 – detekcja analogowa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1229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B918ADB-2AF6-43A3-8204-97FD941150B9}" type="slidenum">
              <a:rPr lang="en-US" sz="1400" smtClean="0"/>
              <a:pPr/>
              <a:t>10</a:t>
            </a:fld>
            <a:endParaRPr lang="en-US" sz="1400" smtClean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000125"/>
            <a:ext cx="34290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5"/>
            <a:ext cx="8885238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567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331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4403DA-F6B8-41F8-8FE0-C9CAC9B0090C}" type="slidenum">
              <a:rPr lang="en-US" sz="1400" smtClean="0"/>
              <a:pPr/>
              <a:t>11</a:t>
            </a:fld>
            <a:endParaRPr lang="en-US" sz="1400" smtClean="0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451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434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B854981-E7C6-4F33-84A5-9C2C78336DEE}" type="slidenum">
              <a:rPr lang="en-US" sz="1400" smtClean="0"/>
              <a:pPr/>
              <a:t>12</a:t>
            </a:fld>
            <a:endParaRPr lang="en-US" sz="1400" smtClean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01063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855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latin typeface="Arial" charset="0"/>
              </a:rPr>
              <a:t>Typy </a:t>
            </a:r>
            <a:r>
              <a:rPr lang="pl-PL" sz="3200" b="1" dirty="0" err="1" smtClean="0">
                <a:latin typeface="Arial" charset="0"/>
              </a:rPr>
              <a:t>lidar</a:t>
            </a:r>
            <a:r>
              <a:rPr lang="pl-PL" sz="3200" b="1" dirty="0" err="1" smtClean="0">
                <a:latin typeface="Arial" charset="0"/>
                <a:sym typeface="Symbol" pitchFamily="18" charset="2"/>
              </a:rPr>
              <a:t>ó</a:t>
            </a:r>
            <a:r>
              <a:rPr lang="pl-PL" sz="3200" b="1" dirty="0" err="1" smtClean="0">
                <a:latin typeface="Arial" charset="0"/>
              </a:rPr>
              <a:t>w</a:t>
            </a:r>
            <a:r>
              <a:rPr lang="pl-PL" sz="3200" b="1" dirty="0" smtClean="0">
                <a:latin typeface="Arial" charset="0"/>
              </a:rPr>
              <a:t>:</a:t>
            </a:r>
            <a:endParaRPr lang="en-US" sz="3200" b="1" dirty="0" smtClean="0"/>
          </a:p>
        </p:txBody>
      </p:sp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arenR"/>
            </a:pPr>
            <a:r>
              <a:rPr lang="pl-PL" sz="2400" smtClean="0">
                <a:latin typeface="Arial" charset="0"/>
              </a:rPr>
              <a:t>Lidar rozproszeniowy (aerozolowy)</a:t>
            </a:r>
          </a:p>
          <a:p>
            <a:pPr marL="609600" indent="-609600">
              <a:buFontTx/>
              <a:buAutoNum type="arabicParenR"/>
            </a:pPr>
            <a:r>
              <a:rPr lang="pl-PL" sz="2400" smtClean="0">
                <a:latin typeface="Arial" charset="0"/>
              </a:rPr>
              <a:t>Lidar absorpcji różnicowej</a:t>
            </a:r>
          </a:p>
          <a:p>
            <a:pPr marL="609600" indent="-609600">
              <a:buFontTx/>
              <a:buAutoNum type="arabicParenR"/>
            </a:pPr>
            <a:r>
              <a:rPr lang="pl-PL" sz="2400" smtClean="0">
                <a:latin typeface="Arial" charset="0"/>
              </a:rPr>
              <a:t>Lidar fluoroscencyjny</a:t>
            </a:r>
          </a:p>
          <a:p>
            <a:pPr marL="609600" indent="-609600">
              <a:buFontTx/>
              <a:buAutoNum type="arabicParenR"/>
            </a:pPr>
            <a:r>
              <a:rPr lang="pl-PL" sz="2400" smtClean="0">
                <a:latin typeface="Arial" charset="0"/>
              </a:rPr>
              <a:t>Lidar dopplerowski</a:t>
            </a:r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E1A9F46-A8D4-4FE7-94A1-6103713CF6E9}" type="slidenum">
              <a:rPr lang="en-US" sz="1400" smtClean="0"/>
              <a:pPr/>
              <a:t>13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1123178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638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4BCE89C-4CC4-49BD-A6B3-F8357C936931}" type="slidenum">
              <a:rPr lang="en-US" sz="1400" smtClean="0"/>
              <a:pPr/>
              <a:t>14</a:t>
            </a:fld>
            <a:endParaRPr lang="en-US" sz="1400" smtClean="0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001125" cy="66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883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741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BDE54F9-DECF-43E9-B613-9A07DDE7FFD5}" type="slidenum">
              <a:rPr lang="en-US" sz="1400" smtClean="0"/>
              <a:pPr/>
              <a:t>15</a:t>
            </a:fld>
            <a:endParaRPr lang="en-US" sz="1400" smtClean="0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428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7772400" cy="1143000"/>
          </a:xfrm>
        </p:spPr>
        <p:txBody>
          <a:bodyPr/>
          <a:lstStyle/>
          <a:p>
            <a:r>
              <a:rPr lang="pl-PL" sz="3200" b="1" dirty="0" smtClean="0">
                <a:latin typeface="Arial" charset="0"/>
                <a:cs typeface="Arial" charset="0"/>
              </a:rPr>
              <a:t>Budowa </a:t>
            </a:r>
            <a:r>
              <a:rPr lang="pl-PL" sz="3200" b="1" dirty="0" err="1" smtClean="0">
                <a:latin typeface="Arial" charset="0"/>
                <a:cs typeface="Arial" charset="0"/>
              </a:rPr>
              <a:t>lidaru</a:t>
            </a:r>
            <a:r>
              <a:rPr lang="pl-PL" sz="3200" b="1" dirty="0" smtClean="0">
                <a:latin typeface="Arial" charset="0"/>
                <a:cs typeface="Arial" charset="0"/>
              </a:rPr>
              <a:t> – układ lasera</a:t>
            </a:r>
            <a:endParaRPr lang="en-US" sz="3200" b="1" dirty="0" smtClean="0">
              <a:latin typeface="Arial" charset="0"/>
              <a:cs typeface="Arial" charset="0"/>
            </a:endParaRPr>
          </a:p>
        </p:txBody>
      </p:sp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smtClean="0">
                <a:latin typeface="Arial" charset="0"/>
                <a:cs typeface="Arial" charset="0"/>
              </a:rPr>
              <a:t>Laser ( emisja promieniowania dla jednej lub więcej długości fali)</a:t>
            </a:r>
          </a:p>
          <a:p>
            <a:r>
              <a:rPr lang="pl-PL" sz="2400" smtClean="0">
                <a:latin typeface="Arial" charset="0"/>
                <a:cs typeface="Arial" charset="0"/>
              </a:rPr>
              <a:t>Fotodioda – układ triggera (aby wiedzieć kiedy laser emituje promieniowanie) </a:t>
            </a: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1843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146C0B1-031C-49E4-91E1-36C4A3AFCE89}" type="slidenum">
              <a:rPr lang="en-US" sz="1400" smtClean="0"/>
              <a:pPr/>
              <a:t>16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2416662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945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262E12-C02B-4E44-B628-F023807C0320}" type="slidenum">
              <a:rPr lang="en-US" sz="1400" smtClean="0"/>
              <a:pPr/>
              <a:t>17</a:t>
            </a:fld>
            <a:endParaRPr lang="en-US" sz="1400" smtClean="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9550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908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048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F72B79-6AE3-4266-914A-11D63C3F8F56}" type="slidenum">
              <a:rPr lang="en-US" sz="1400" smtClean="0"/>
              <a:pPr/>
              <a:t>18</a:t>
            </a:fld>
            <a:endParaRPr lang="en-US" sz="1400" smtClean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6213" cy="590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243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150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F9D8B0-139A-424A-82E3-2176852C56DF}" type="slidenum">
              <a:rPr lang="en-US" sz="1400" smtClean="0"/>
              <a:pPr/>
              <a:t>19</a:t>
            </a:fld>
            <a:endParaRPr lang="en-US" sz="1400" smtClean="0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50"/>
            <a:ext cx="9144000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1510" name="pole tekstowe 5"/>
          <p:cNvSpPr txBox="1">
            <a:spLocks noChangeArrowheads="1"/>
          </p:cNvSpPr>
          <p:nvPr/>
        </p:nvSpPr>
        <p:spPr bwMode="auto">
          <a:xfrm>
            <a:off x="2000250" y="0"/>
            <a:ext cx="571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b="1" dirty="0">
                <a:latin typeface="Arial" charset="0"/>
                <a:cs typeface="Arial" charset="0"/>
              </a:rPr>
              <a:t>Przykład systemu </a:t>
            </a:r>
            <a:r>
              <a:rPr lang="pl-PL" b="1" dirty="0" err="1">
                <a:latin typeface="Arial" charset="0"/>
                <a:cs typeface="Arial" charset="0"/>
              </a:rPr>
              <a:t>lidarowego</a:t>
            </a:r>
            <a:endParaRPr lang="en-US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CDE9F87-ED9A-49AB-9149-DE20BBFF7877}" type="slidenum">
              <a:rPr lang="en-US" sz="1400" smtClean="0"/>
              <a:pPr/>
              <a:t>2</a:t>
            </a:fld>
            <a:endParaRPr lang="en-US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706437"/>
          </a:xfrm>
        </p:spPr>
        <p:txBody>
          <a:bodyPr/>
          <a:lstStyle/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LIDAR (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LIght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Detection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RAnging</a:t>
            </a:r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pl-PL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525962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Wykorzystuje jako źródło promieniowania laser</a:t>
            </a:r>
            <a:r>
              <a:rPr lang="en-US" sz="2400" dirty="0" smtClean="0">
                <a:latin typeface="Arial" charset="0"/>
                <a:cs typeface="Arial" charset="0"/>
              </a:rPr>
              <a:t>ó</a:t>
            </a:r>
            <a:r>
              <a:rPr lang="pl-PL" sz="2400" dirty="0" smtClean="0">
                <a:latin typeface="Arial" charset="0"/>
                <a:cs typeface="Arial" charset="0"/>
              </a:rPr>
              <a:t>w</a:t>
            </a:r>
            <a:r>
              <a:rPr lang="pl-PL" sz="2400" dirty="0" smtClean="0">
                <a:latin typeface="Arial" charset="0"/>
              </a:rPr>
              <a:t> emitujących promieniowania od obszaru UV przez obszar widzialny do bliskiej podczerwieni. </a:t>
            </a:r>
          </a:p>
          <a:p>
            <a:pPr marL="609600" indent="-609600"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Główne części </a:t>
            </a:r>
            <a:r>
              <a:rPr lang="pl-PL" sz="2400" dirty="0" err="1" smtClean="0">
                <a:latin typeface="Arial" charset="0"/>
              </a:rPr>
              <a:t>lidaru</a:t>
            </a:r>
            <a:r>
              <a:rPr lang="pl-PL" sz="2400" dirty="0" smtClean="0">
                <a:latin typeface="Arial" charset="0"/>
              </a:rPr>
              <a:t> to: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LASER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Układ detekcyjny (fotopowielacz, dioda lawinowa lub fotodioda)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Układ aktywizacji danych: przetworniki A/D, komputer</a:t>
            </a:r>
          </a:p>
          <a:p>
            <a:pPr marL="609600" indent="-609600"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W czasie pomiar</a:t>
            </a:r>
            <a:r>
              <a:rPr lang="en-US" sz="2400" dirty="0" smtClean="0">
                <a:latin typeface="Arial" charset="0"/>
                <a:cs typeface="Arial" charset="0"/>
              </a:rPr>
              <a:t>ó</a:t>
            </a:r>
            <a:r>
              <a:rPr lang="pl-PL" sz="2400" dirty="0" smtClean="0">
                <a:latin typeface="Arial" charset="0"/>
                <a:cs typeface="Arial" charset="0"/>
              </a:rPr>
              <a:t>w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lidar</a:t>
            </a:r>
            <a:r>
              <a:rPr lang="pl-PL" sz="2400" dirty="0" smtClean="0">
                <a:latin typeface="Arial" charset="0"/>
              </a:rPr>
              <a:t> wysyła </a:t>
            </a:r>
            <a:r>
              <a:rPr lang="pl-PL" sz="2400" dirty="0" err="1" smtClean="0">
                <a:latin typeface="Arial" charset="0"/>
              </a:rPr>
              <a:t>krotki</a:t>
            </a:r>
            <a:r>
              <a:rPr lang="pl-PL" sz="2400" dirty="0" smtClean="0">
                <a:latin typeface="Arial" charset="0"/>
              </a:rPr>
              <a:t> (około 10 </a:t>
            </a:r>
            <a:r>
              <a:rPr lang="pl-PL" sz="2400" dirty="0" err="1" smtClean="0">
                <a:latin typeface="Arial" charset="0"/>
              </a:rPr>
              <a:t>ns</a:t>
            </a:r>
            <a:r>
              <a:rPr lang="pl-PL" sz="2400" dirty="0" smtClean="0">
                <a:latin typeface="Arial" charset="0"/>
              </a:rPr>
              <a:t>) impuls laserowy a następnie odbiera sygnał rozproszony wstecznie w atmosferze.</a:t>
            </a:r>
          </a:p>
        </p:txBody>
      </p:sp>
    </p:spTree>
    <p:extLst>
      <p:ext uri="{BB962C8B-B14F-4D97-AF65-F5344CB8AC3E}">
        <p14:creationId xmlns:p14="http://schemas.microsoft.com/office/powerpoint/2010/main" val="544632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l-PL" sz="3200" b="1" dirty="0" smtClean="0">
                <a:latin typeface="Arial" charset="0"/>
                <a:cs typeface="Arial" charset="0"/>
              </a:rPr>
              <a:t>Zszywanie sygnału </a:t>
            </a:r>
            <a:r>
              <a:rPr lang="pl-PL" sz="3200" b="1" dirty="0" err="1" smtClean="0">
                <a:latin typeface="Arial" charset="0"/>
                <a:cs typeface="Arial" charset="0"/>
              </a:rPr>
              <a:t>lidarowego</a:t>
            </a:r>
            <a:endParaRPr lang="en-US" sz="3200" b="1" dirty="0" smtClean="0">
              <a:latin typeface="Arial" charset="0"/>
              <a:cs typeface="Arial" charset="0"/>
            </a:endParaRPr>
          </a:p>
        </p:txBody>
      </p:sp>
      <p:sp>
        <p:nvSpPr>
          <p:cNvPr id="22531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214438"/>
            <a:ext cx="7772400" cy="4714875"/>
          </a:xfrm>
        </p:spPr>
        <p:txBody>
          <a:bodyPr/>
          <a:lstStyle/>
          <a:p>
            <a:r>
              <a:rPr lang="pl-PL" sz="2400" smtClean="0">
                <a:latin typeface="Arial" charset="0"/>
                <a:cs typeface="Arial" charset="0"/>
              </a:rPr>
              <a:t>Detekcja cyfrowa (zliczanie fotonów) jest przeznaczona do pomiarów sygnałów przychodzących z dużych odległości od lidaru. </a:t>
            </a:r>
          </a:p>
          <a:p>
            <a:pPr>
              <a:buFontTx/>
              <a:buNone/>
            </a:pPr>
            <a:r>
              <a:rPr lang="pl-PL" sz="2400" smtClean="0">
                <a:latin typeface="Arial" charset="0"/>
                <a:cs typeface="Arial" charset="0"/>
              </a:rPr>
              <a:t>	Sygnał rozpraszany z najbliższych warstw (początkowe chwile po wysłaniu impulsu światła) sygnał jest zbyt wysoki i fotopowielacz nasyca się. </a:t>
            </a:r>
          </a:p>
          <a:p>
            <a:r>
              <a:rPr lang="pl-PL" sz="2400" smtClean="0">
                <a:latin typeface="Arial" charset="0"/>
                <a:cs typeface="Arial" charset="0"/>
              </a:rPr>
              <a:t>Dlatego w tym przypadku stosuje się detekcje analogowa, która jednak jest zbyt niedokładna aby stosować ją dla dalekich odległości.</a:t>
            </a:r>
          </a:p>
          <a:p>
            <a:r>
              <a:rPr lang="pl-PL" sz="2400" smtClean="0">
                <a:latin typeface="Arial" charset="0"/>
                <a:cs typeface="Arial" charset="0"/>
              </a:rPr>
              <a:t>Tym samym w obszarze przejściowym należy dokonać zszycia sygnałów. </a:t>
            </a: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2253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198709-3E6F-4B14-911C-B0D1AB3C150A}" type="slidenum">
              <a:rPr lang="en-US" sz="1400" smtClean="0"/>
              <a:pPr/>
              <a:t>20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1241371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Symbol zastępczy zawartości 4" descr="AnalogP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557338"/>
            <a:ext cx="6507162" cy="4876800"/>
          </a:xfrm>
        </p:spPr>
      </p:pic>
      <p:sp>
        <p:nvSpPr>
          <p:cNvPr id="23555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DBC4CA5-F780-46E7-8DC6-B2B4D10B5D13}" type="slidenum">
              <a:rPr lang="en-US" sz="1400" smtClean="0"/>
              <a:pPr/>
              <a:t>21</a:t>
            </a:fld>
            <a:endParaRPr lang="en-US" sz="1400" smtClean="0"/>
          </a:p>
        </p:txBody>
      </p:sp>
      <p:sp>
        <p:nvSpPr>
          <p:cNvPr id="23556" name="pole tekstowe 5"/>
          <p:cNvSpPr txBox="1">
            <a:spLocks noChangeArrowheads="1"/>
          </p:cNvSpPr>
          <p:nvPr/>
        </p:nvSpPr>
        <p:spPr bwMode="auto">
          <a:xfrm>
            <a:off x="214313" y="214313"/>
            <a:ext cx="8215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b="1" dirty="0">
                <a:latin typeface="Arial" charset="0"/>
                <a:cs typeface="Arial" charset="0"/>
              </a:rPr>
              <a:t>Zszywanie sygnałów </a:t>
            </a:r>
            <a:r>
              <a:rPr lang="pl-PL" b="1" dirty="0" err="1">
                <a:latin typeface="Arial" charset="0"/>
                <a:cs typeface="Arial" charset="0"/>
              </a:rPr>
              <a:t>lidarowych</a:t>
            </a:r>
            <a:r>
              <a:rPr lang="pl-PL" b="1" dirty="0">
                <a:latin typeface="Arial" charset="0"/>
                <a:cs typeface="Arial" charset="0"/>
              </a:rPr>
              <a:t> </a:t>
            </a:r>
            <a:endParaRPr lang="en-US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689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9DCCC48-1B15-4441-AA52-E693F31A2493}" type="slidenum">
              <a:rPr lang="en-US" sz="1400" smtClean="0"/>
              <a:pPr/>
              <a:t>22</a:t>
            </a:fld>
            <a:endParaRPr lang="en-US" sz="140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5" y="357188"/>
            <a:ext cx="8229600" cy="1071562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pl-PL" b="1" dirty="0" smtClean="0">
                <a:latin typeface="Arial" charset="0"/>
              </a:rPr>
              <a:t>Równanie </a:t>
            </a:r>
            <a:r>
              <a:rPr lang="pl-PL" b="1" dirty="0" err="1" smtClean="0">
                <a:latin typeface="Arial" charset="0"/>
              </a:rPr>
              <a:t>lidarowe</a:t>
            </a:r>
            <a:endParaRPr lang="pl-PL" dirty="0" smtClean="0">
              <a:latin typeface="Arial" charset="0"/>
            </a:endParaRPr>
          </a:p>
        </p:txBody>
      </p:sp>
      <p:graphicFrame>
        <p:nvGraphicFramePr>
          <p:cNvPr id="2458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42711"/>
              </p:ext>
            </p:extLst>
          </p:nvPr>
        </p:nvGraphicFramePr>
        <p:xfrm>
          <a:off x="2214563" y="1500188"/>
          <a:ext cx="525621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name="Równanie" r:id="rId3" imgW="1916868" imgH="444307" progId="Equation.3">
                  <p:embed/>
                </p:oleObj>
              </mc:Choice>
              <mc:Fallback>
                <p:oleObj name="Równanie" r:id="rId3" imgW="1916868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1500188"/>
                        <a:ext cx="5256212" cy="1012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370736"/>
              </p:ext>
            </p:extLst>
          </p:nvPr>
        </p:nvGraphicFramePr>
        <p:xfrm>
          <a:off x="250825" y="4149725"/>
          <a:ext cx="3057525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1" name="Równanie" r:id="rId5" imgW="1143000" imgH="419040" progId="Equation.3">
                  <p:embed/>
                </p:oleObj>
              </mc:Choice>
              <mc:Fallback>
                <p:oleObj name="Równanie" r:id="rId5" imgW="1143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149725"/>
                        <a:ext cx="3057525" cy="10239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4067175" y="4508500"/>
            <a:ext cx="48974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</a:t>
            </a:r>
            <a:r>
              <a:rPr lang="pl-PL">
                <a:latin typeface="Arial" charset="0"/>
                <a:sym typeface="Symbol" pitchFamily="18" charset="2"/>
              </a:rPr>
              <a:t> -współczynnik rozpraszania wstecznego,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T(r</a:t>
            </a:r>
            <a:r>
              <a:rPr lang="pl-PL">
                <a:latin typeface="Arial" charset="0"/>
                <a:sym typeface="Symbol" pitchFamily="18" charset="2"/>
              </a:rPr>
              <a:t>) transmisja promieniowania lasera w atmosferze,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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>
                <a:latin typeface="Arial" charset="0"/>
                <a:sym typeface="Symbol" pitchFamily="18" charset="2"/>
              </a:rPr>
              <a:t> efektywność detektora,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A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r</a:t>
            </a:r>
            <a:r>
              <a:rPr lang="pl-PL">
                <a:latin typeface="Arial" charset="0"/>
                <a:sym typeface="Symbol" pitchFamily="18" charset="2"/>
              </a:rPr>
              <a:t> efektywna powierzchnia teleskopu</a:t>
            </a: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179388" y="5305425"/>
            <a:ext cx="38512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E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o</a:t>
            </a:r>
            <a:r>
              <a:rPr lang="pl-PL">
                <a:latin typeface="Arial" charset="0"/>
              </a:rPr>
              <a:t> - energia emitowane  przez laser,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r</a:t>
            </a:r>
            <a:r>
              <a:rPr lang="pl-PL">
                <a:latin typeface="Arial" charset="0"/>
                <a:sym typeface="Symbol" pitchFamily="18" charset="2"/>
              </a:rPr>
              <a:t> długość przestrzenna impulsu lasera</a:t>
            </a:r>
          </a:p>
        </p:txBody>
      </p:sp>
    </p:spTree>
    <p:extLst>
      <p:ext uri="{BB962C8B-B14F-4D97-AF65-F5344CB8AC3E}">
        <p14:creationId xmlns:p14="http://schemas.microsoft.com/office/powerpoint/2010/main" val="4202561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>
          <a:xfrm>
            <a:off x="785813" y="0"/>
            <a:ext cx="7772400" cy="1143000"/>
          </a:xfrm>
        </p:spPr>
        <p:txBody>
          <a:bodyPr/>
          <a:lstStyle/>
          <a:p>
            <a:r>
              <a:rPr lang="pl-PL" sz="3200" b="1" dirty="0" smtClean="0">
                <a:latin typeface="Arial" charset="0"/>
                <a:cs typeface="Arial" charset="0"/>
              </a:rPr>
              <a:t>Założenia w równaniu </a:t>
            </a:r>
            <a:r>
              <a:rPr lang="pl-PL" sz="3200" b="1" dirty="0" err="1" smtClean="0">
                <a:latin typeface="Arial" charset="0"/>
                <a:cs typeface="Arial" charset="0"/>
              </a:rPr>
              <a:t>lidarowym</a:t>
            </a:r>
            <a:endParaRPr lang="en-US" sz="3200" b="1" dirty="0" smtClean="0">
              <a:latin typeface="Arial" charset="0"/>
              <a:cs typeface="Arial" charset="0"/>
            </a:endParaRPr>
          </a:p>
        </p:txBody>
      </p:sp>
      <p:sp>
        <p:nvSpPr>
          <p:cNvPr id="25603" name="Symbol zastępczy zawartości 2"/>
          <p:cNvSpPr>
            <a:spLocks noGrp="1"/>
          </p:cNvSpPr>
          <p:nvPr>
            <p:ph idx="1"/>
          </p:nvPr>
        </p:nvSpPr>
        <p:spPr>
          <a:xfrm>
            <a:off x="500063" y="1214438"/>
            <a:ext cx="8358187" cy="4114800"/>
          </a:xfrm>
        </p:spPr>
        <p:txBody>
          <a:bodyPr/>
          <a:lstStyle/>
          <a:p>
            <a:r>
              <a:rPr lang="pl-PL" sz="2400" smtClean="0">
                <a:latin typeface="Arial" charset="0"/>
                <a:cs typeface="Arial" charset="0"/>
              </a:rPr>
              <a:t>Rozpraszanie jest inherentne (niezależne). Całkowite rozpraszanie jest sumą rozproszeń na poszczególnych cząstkach. </a:t>
            </a:r>
          </a:p>
          <a:p>
            <a:r>
              <a:rPr lang="pl-PL" sz="2400" smtClean="0">
                <a:latin typeface="Arial" charset="0"/>
                <a:cs typeface="Arial" charset="0"/>
              </a:rPr>
              <a:t>Pojedyncze rozpraszanie. Rozpraszania wyższych rzędów nie są brane pod uwagę. Prowadzi to do błędów w ośrodkach gęstych optycznie takich jak chmury.</a:t>
            </a: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51B8B8D-F664-467A-B1EE-0C33514DFEFC}" type="slidenum">
              <a:rPr lang="en-US" sz="1400" smtClean="0"/>
              <a:pPr/>
              <a:t>23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614985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419D5C-2C66-4703-B2C7-1D8A4C9FE52D}" type="slidenum">
              <a:rPr lang="en-US" sz="1400" smtClean="0"/>
              <a:pPr/>
              <a:t>24</a:t>
            </a:fld>
            <a:endParaRPr lang="en-US" sz="140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6408737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Równanie to opisuje sygnał lidarowy w przypadku idealnym. W rzeczywistości obszar najbliższy lidarowi należy to martwej strefy związanej z tak zwana </a:t>
            </a:r>
            <a:r>
              <a:rPr lang="pl-PL" sz="2400" b="1" smtClean="0">
                <a:solidFill>
                  <a:schemeClr val="folHlink"/>
                </a:solidFill>
                <a:latin typeface="Arial" charset="0"/>
              </a:rPr>
              <a:t>kompresja geometryczna</a:t>
            </a:r>
            <a:r>
              <a:rPr lang="pl-PL" sz="2400" smtClean="0">
                <a:latin typeface="Arial" charset="0"/>
              </a:rPr>
              <a:t>.</a:t>
            </a:r>
          </a:p>
          <a:p>
            <a:r>
              <a:rPr lang="pl-PL" sz="2400" smtClean="0">
                <a:latin typeface="Arial" charset="0"/>
              </a:rPr>
              <a:t>Kompresja geometryczna to efekt polegający na rejestrowaniu tylko części fotonów rozproszonych wstecznie ma  niedużych odległościach. Jest to w głównej mierze związany z niepełnym przekrywaniem się kąta widzenia teleskopu i stożka wiązki laserowej oraz obecnością rożnego rodzaju elementów konstrukcyjnych teleskopu. Sięga ona od kilku metrów nawet do kilku kilometrów. W przypadku dużych obszarów kompresji geometrycznej lidar używany jest do obserwacji górnej troposfery czy nawet dolnej stratosfery.</a:t>
            </a:r>
          </a:p>
        </p:txBody>
      </p:sp>
    </p:spTree>
    <p:extLst>
      <p:ext uri="{BB962C8B-B14F-4D97-AF65-F5344CB8AC3E}">
        <p14:creationId xmlns:p14="http://schemas.microsoft.com/office/powerpoint/2010/main" val="3733535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B2DD0AB-0547-4D61-A400-84635F7A2BCE}" type="slidenum">
              <a:rPr lang="en-US" sz="1400" smtClean="0"/>
              <a:pPr/>
              <a:t>25</a:t>
            </a:fld>
            <a:endParaRPr lang="en-US" sz="140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smtClean="0">
                <a:latin typeface="Arial" charset="0"/>
              </a:rPr>
              <a:t>Kompresja geometryczna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6088" y="2203450"/>
            <a:ext cx="5613400" cy="3500438"/>
          </a:xfrm>
          <a:noFill/>
        </p:spPr>
      </p:pic>
    </p:spTree>
    <p:extLst>
      <p:ext uri="{BB962C8B-B14F-4D97-AF65-F5344CB8AC3E}">
        <p14:creationId xmlns:p14="http://schemas.microsoft.com/office/powerpoint/2010/main" val="3190899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77B48E-E5FA-4D95-881E-6CF8E2747CBB}" type="slidenum">
              <a:rPr lang="en-US" sz="1400" smtClean="0"/>
              <a:pPr/>
              <a:t>26</a:t>
            </a:fld>
            <a:endParaRPr lang="en-US" sz="1400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260350"/>
            <a:ext cx="8858250" cy="1008063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pl-PL" sz="2000" smtClean="0"/>
              <a:t>	</a:t>
            </a:r>
            <a:r>
              <a:rPr lang="pl-PL" sz="2400" smtClean="0">
                <a:latin typeface="Arial" charset="0"/>
              </a:rPr>
              <a:t>Uwzględniając poprawkę związaną z kompresją geometryczną (overlap correction)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O(z)</a:t>
            </a:r>
            <a:r>
              <a:rPr lang="pl-PL" sz="2400" smtClean="0">
                <a:latin typeface="Arial" charset="0"/>
              </a:rPr>
              <a:t> równanie lidarowe ma postać </a:t>
            </a:r>
          </a:p>
        </p:txBody>
      </p:sp>
      <p:graphicFrame>
        <p:nvGraphicFramePr>
          <p:cNvPr id="28676" name="Object 3"/>
          <p:cNvGraphicFramePr>
            <a:graphicFrameLocks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63570133"/>
              </p:ext>
            </p:extLst>
          </p:nvPr>
        </p:nvGraphicFramePr>
        <p:xfrm>
          <a:off x="2428875" y="1071563"/>
          <a:ext cx="3024188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5" name="Równanie" r:id="rId3" imgW="1422400" imgH="419100" progId="Equation.3">
                  <p:embed/>
                </p:oleObj>
              </mc:Choice>
              <mc:Fallback>
                <p:oleObj name="Równanie" r:id="rId3" imgW="1422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1071563"/>
                        <a:ext cx="3024188" cy="8905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539750" y="1989138"/>
            <a:ext cx="8424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Iloczyn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S(r )r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>
                <a:latin typeface="Arial" charset="0"/>
              </a:rPr>
              <a:t> nosi nazwę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range correted signal</a:t>
            </a:r>
          </a:p>
        </p:txBody>
      </p:sp>
      <p:graphicFrame>
        <p:nvGraphicFramePr>
          <p:cNvPr id="2867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168160"/>
              </p:ext>
            </p:extLst>
          </p:nvPr>
        </p:nvGraphicFramePr>
        <p:xfrm>
          <a:off x="611188" y="2636838"/>
          <a:ext cx="32131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6" name="Równanie" r:id="rId5" imgW="1511300" imgH="228600" progId="Equation.3">
                  <p:embed/>
                </p:oleObj>
              </mc:Choice>
              <mc:Fallback>
                <p:oleObj name="Równanie" r:id="rId5" imgW="1511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636838"/>
                        <a:ext cx="3213100" cy="48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395288" y="3429000"/>
            <a:ext cx="8353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Jedną z metod wyznaczenia poprawki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O(z)</a:t>
            </a:r>
            <a:r>
              <a:rPr lang="pl-PL">
                <a:latin typeface="Arial" charset="0"/>
              </a:rPr>
              <a:t> wykorzystuje pomiary horyzontalne. Przy założeniu horyzontalnej jednorodności mamy:</a:t>
            </a:r>
          </a:p>
        </p:txBody>
      </p:sp>
      <p:graphicFrame>
        <p:nvGraphicFramePr>
          <p:cNvPr id="2868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874282"/>
              </p:ext>
            </p:extLst>
          </p:nvPr>
        </p:nvGraphicFramePr>
        <p:xfrm>
          <a:off x="5656263" y="4805363"/>
          <a:ext cx="2159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7" name="Równanie" r:id="rId7" imgW="1016000" imgH="203200" progId="Equation.3">
                  <p:embed/>
                </p:oleObj>
              </mc:Choice>
              <mc:Fallback>
                <p:oleObj name="Równanie" r:id="rId7" imgW="1016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263" y="4805363"/>
                        <a:ext cx="215900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660443"/>
              </p:ext>
            </p:extLst>
          </p:nvPr>
        </p:nvGraphicFramePr>
        <p:xfrm>
          <a:off x="395288" y="4797425"/>
          <a:ext cx="37528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8" name="Równanie" r:id="rId9" imgW="1765300" imgH="279400" progId="Equation.3">
                  <p:embed/>
                </p:oleObj>
              </mc:Choice>
              <mc:Fallback>
                <p:oleObj name="Równanie" r:id="rId9" imgW="17653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797425"/>
                        <a:ext cx="3752850" cy="593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906201"/>
              </p:ext>
            </p:extLst>
          </p:nvPr>
        </p:nvGraphicFramePr>
        <p:xfrm>
          <a:off x="468313" y="5589588"/>
          <a:ext cx="26463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9" name="Równanie" r:id="rId11" imgW="1244600" imgH="228600" progId="Equation.3">
                  <p:embed/>
                </p:oleObj>
              </mc:Choice>
              <mc:Fallback>
                <p:oleObj name="Równanie" r:id="rId11" imgW="1244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589588"/>
                        <a:ext cx="2646362" cy="48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0931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7560439-7621-4188-9F46-0088E85E7292}" type="slidenum">
              <a:rPr lang="en-US" sz="1400" smtClean="0"/>
              <a:pPr/>
              <a:t>27</a:t>
            </a:fld>
            <a:endParaRPr lang="en-US" sz="1400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8913"/>
            <a:ext cx="8291512" cy="1036637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Powyżej pewnej wysokości problem kompresji geometrycznej znika i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O(r)=1</a:t>
            </a:r>
          </a:p>
        </p:txBody>
      </p:sp>
      <p:graphicFrame>
        <p:nvGraphicFramePr>
          <p:cNvPr id="29700" name="Object 3"/>
          <p:cNvGraphicFramePr>
            <a:graphicFrameLocks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60874272"/>
              </p:ext>
            </p:extLst>
          </p:nvPr>
        </p:nvGraphicFramePr>
        <p:xfrm>
          <a:off x="827088" y="1268413"/>
          <a:ext cx="45180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8" name="Równanie" r:id="rId3" imgW="1714500" imgH="228600" progId="Equation.3">
                  <p:embed/>
                </p:oleObj>
              </mc:Choice>
              <mc:Fallback>
                <p:oleObj name="Równanie" r:id="rId3" imgW="1714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268413"/>
                        <a:ext cx="4518025" cy="6016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395288" y="1916113"/>
            <a:ext cx="83534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Jeśli teraz wykreślimy krzywa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lnS(r)r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>
                <a:latin typeface="Arial" charset="0"/>
              </a:rPr>
              <a:t> względem odległości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>
                <a:latin typeface="Arial" charset="0"/>
              </a:rPr>
              <a:t> to dla dużych odległości od lidaru dostajemy zależność liniowa zaś blisko lidaru sygnał narasta silnie z odległością. Fitując sygnał poza obszarem kompresja geometrycznej poprawkę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O(z)</a:t>
            </a:r>
            <a:r>
              <a:rPr lang="pl-PL">
                <a:latin typeface="Arial" charset="0"/>
              </a:rPr>
              <a:t> wyznaczamy ze wzoru:</a:t>
            </a:r>
          </a:p>
        </p:txBody>
      </p:sp>
      <p:graphicFrame>
        <p:nvGraphicFramePr>
          <p:cNvPr id="2970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285946"/>
              </p:ext>
            </p:extLst>
          </p:nvPr>
        </p:nvGraphicFramePr>
        <p:xfrm>
          <a:off x="3276600" y="4005263"/>
          <a:ext cx="207327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9" name="Równanie" r:id="rId5" imgW="977476" imgH="444307" progId="Equation.3">
                  <p:embed/>
                </p:oleObj>
              </mc:Choice>
              <mc:Fallback>
                <p:oleObj name="Równanie" r:id="rId5" imgW="977476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005263"/>
                        <a:ext cx="2073275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177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2B46EE1-337E-4068-B5AD-0594F32E3BB1}" type="slidenum">
              <a:rPr lang="en-US" sz="1400" smtClean="0"/>
              <a:pPr/>
              <a:t>28</a:t>
            </a:fld>
            <a:endParaRPr lang="en-US" sz="140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0724" name="Picture 3" descr="over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076825" cy="3805238"/>
          </a:xfrm>
          <a:noFill/>
        </p:spPr>
      </p:pic>
      <p:pic>
        <p:nvPicPr>
          <p:cNvPr id="30725" name="Picture 4" descr="over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2890838"/>
            <a:ext cx="5292725" cy="3967162"/>
          </a:xfrm>
          <a:noFill/>
        </p:spPr>
      </p:pic>
    </p:spTree>
    <p:extLst>
      <p:ext uri="{BB962C8B-B14F-4D97-AF65-F5344CB8AC3E}">
        <p14:creationId xmlns:p14="http://schemas.microsoft.com/office/powerpoint/2010/main" val="41641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7CE6A7B-74DE-4EDC-BE92-709D6C411D92}" type="slidenum">
              <a:rPr lang="en-US" sz="1400" smtClean="0"/>
              <a:pPr/>
              <a:t>29</a:t>
            </a:fld>
            <a:endParaRPr lang="en-US" sz="140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0"/>
            <a:ext cx="8569325" cy="2349500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Zauważmy, </a:t>
            </a:r>
            <a:r>
              <a:rPr lang="pl-PL" sz="2400" smtClean="0">
                <a:latin typeface="Arial" charset="0"/>
                <a:sym typeface="Symbol" pitchFamily="18" charset="2"/>
              </a:rPr>
              <a:t>ż</a:t>
            </a:r>
            <a:r>
              <a:rPr lang="pl-PL" sz="2400" smtClean="0">
                <a:latin typeface="Arial" charset="0"/>
              </a:rPr>
              <a:t>e nachylenie sygnału wynosi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-2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</a:t>
            </a:r>
            <a:r>
              <a:rPr lang="pl-PL" sz="2400" smtClean="0">
                <a:latin typeface="Arial" charset="0"/>
                <a:sym typeface="Symbol" pitchFamily="18" charset="2"/>
              </a:rPr>
              <a:t> jest więc sumą ekstynkcji molekularnej oraz aerozolowej. Metoda ta umożliwia więc dodatkowo wyznaczanie całkowitej ekstynkcji powietrza i ekstynkcji aerozolu. </a:t>
            </a:r>
          </a:p>
          <a:p>
            <a:pPr>
              <a:buFontTx/>
              <a:buNone/>
            </a:pPr>
            <a:r>
              <a:rPr lang="pl-PL" sz="2400" smtClean="0">
                <a:latin typeface="Arial" charset="0"/>
                <a:sym typeface="Symbol" pitchFamily="18" charset="2"/>
              </a:rPr>
              <a:t>W dalszej części równanie lidaru będziemy przyjmowali jako:</a:t>
            </a:r>
          </a:p>
        </p:txBody>
      </p:sp>
      <p:graphicFrame>
        <p:nvGraphicFramePr>
          <p:cNvPr id="31748" name="Object 3"/>
          <p:cNvGraphicFramePr>
            <a:graphicFrameLocks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35916643"/>
              </p:ext>
            </p:extLst>
          </p:nvPr>
        </p:nvGraphicFramePr>
        <p:xfrm>
          <a:off x="827584" y="2132856"/>
          <a:ext cx="24447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Równanie" r:id="rId3" imgW="1180588" imgH="291973" progId="Equation.3">
                  <p:embed/>
                </p:oleObj>
              </mc:Choice>
              <mc:Fallback>
                <p:oleObj name="Równanie" r:id="rId3" imgW="1180588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132856"/>
                        <a:ext cx="2444750" cy="582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250825" y="2997200"/>
            <a:ext cx="83534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Pomijając już kompresje geometryczna oraz oznaczając przez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S(z)</a:t>
            </a:r>
            <a:r>
              <a:rPr lang="pl-PL">
                <a:latin typeface="Arial" charset="0"/>
              </a:rPr>
              <a:t> range corrected signal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Zauważmy, </a:t>
            </a:r>
            <a:r>
              <a:rPr lang="pl-PL">
                <a:latin typeface="Arial" charset="0"/>
                <a:sym typeface="Symbol" pitchFamily="18" charset="2"/>
              </a:rPr>
              <a:t>ż</a:t>
            </a:r>
            <a:r>
              <a:rPr lang="pl-PL">
                <a:latin typeface="Arial" charset="0"/>
              </a:rPr>
              <a:t>e równanie to zawiera dwie niewiadome funkcje: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(z)</a:t>
            </a:r>
            <a:r>
              <a:rPr lang="pl-PL">
                <a:latin typeface="Arial" charset="0"/>
                <a:sym typeface="Symbol" pitchFamily="18" charset="2"/>
              </a:rPr>
              <a:t> i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(z)</a:t>
            </a:r>
            <a:r>
              <a:rPr lang="pl-PL">
                <a:latin typeface="Arial" charset="0"/>
                <a:sym typeface="Symbol" pitchFamily="18" charset="2"/>
              </a:rPr>
              <a:t> oraz stałą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C</a:t>
            </a:r>
            <a:r>
              <a:rPr lang="pl-PL">
                <a:latin typeface="Arial" charset="0"/>
                <a:sym typeface="Symbol" pitchFamily="18" charset="2"/>
              </a:rPr>
              <a:t>. Wynika z tego, że musimy założyć dodatkowa zależność pomiędzy współczynnikiem rozpraszania wstecznego oraz ekstynkcją.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  <a:sym typeface="Symbol" pitchFamily="18" charset="2"/>
              </a:rPr>
              <a:t>Poza tym należy mieć na uwadze, że równanie opisuje przypadek pojedynczego rozpraszania co komplikuje analizę sygnału w chmurach.</a:t>
            </a:r>
          </a:p>
        </p:txBody>
      </p:sp>
    </p:spTree>
    <p:extLst>
      <p:ext uri="{BB962C8B-B14F-4D97-AF65-F5344CB8AC3E}">
        <p14:creationId xmlns:p14="http://schemas.microsoft.com/office/powerpoint/2010/main" val="3669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l-PL" sz="3200" b="1" dirty="0" smtClean="0">
                <a:latin typeface="Arial" charset="0"/>
              </a:rPr>
              <a:t>Konfiguracje </a:t>
            </a:r>
            <a:r>
              <a:rPr lang="pl-PL" sz="3200" b="1" dirty="0" err="1" smtClean="0">
                <a:latin typeface="Arial" charset="0"/>
              </a:rPr>
              <a:t>lidaru</a:t>
            </a:r>
            <a:r>
              <a:rPr lang="pl-PL" sz="3200" b="1" dirty="0" smtClean="0">
                <a:latin typeface="Arial" charset="0"/>
              </a:rPr>
              <a:t> </a:t>
            </a:r>
            <a:br>
              <a:rPr lang="pl-PL" sz="3200" b="1" dirty="0" smtClean="0">
                <a:latin typeface="Arial" charset="0"/>
              </a:rPr>
            </a:br>
            <a:r>
              <a:rPr lang="en-US" sz="3200" b="1" dirty="0" err="1" smtClean="0">
                <a:latin typeface="Arial" charset="0"/>
              </a:rPr>
              <a:t>Bistatic</a:t>
            </a:r>
            <a:r>
              <a:rPr lang="en-US" sz="3200" b="1" dirty="0" smtClean="0">
                <a:latin typeface="Arial" charset="0"/>
              </a:rPr>
              <a:t> vs. </a:t>
            </a:r>
            <a:r>
              <a:rPr lang="en-US" sz="3200" b="1" dirty="0" err="1" smtClean="0">
                <a:latin typeface="Arial" charset="0"/>
              </a:rPr>
              <a:t>Monostatic</a:t>
            </a:r>
            <a:endParaRPr lang="en-US" sz="3200" b="1" dirty="0" smtClean="0">
              <a:latin typeface="Arial" charset="0"/>
            </a:endParaRPr>
          </a:p>
        </p:txBody>
      </p:sp>
      <p:sp>
        <p:nvSpPr>
          <p:cNvPr id="5123" name="Symbol zastępczy zawartości 2"/>
          <p:cNvSpPr>
            <a:spLocks noGrp="1"/>
          </p:cNvSpPr>
          <p:nvPr>
            <p:ph idx="1"/>
          </p:nvPr>
        </p:nvSpPr>
        <p:spPr>
          <a:xfrm>
            <a:off x="500063" y="1643063"/>
            <a:ext cx="8358187" cy="4114800"/>
          </a:xfrm>
        </p:spPr>
        <p:txBody>
          <a:bodyPr/>
          <a:lstStyle/>
          <a:p>
            <a:r>
              <a:rPr lang="pl-PL" sz="2400" smtClean="0">
                <a:latin typeface="Arial" charset="0"/>
                <a:cs typeface="Arial" charset="0"/>
              </a:rPr>
              <a:t>W konfiguracji „b</a:t>
            </a:r>
            <a:r>
              <a:rPr lang="en-US" sz="2400" smtClean="0">
                <a:latin typeface="Arial" charset="0"/>
                <a:cs typeface="Arial" charset="0"/>
              </a:rPr>
              <a:t>istatic</a:t>
            </a:r>
            <a:r>
              <a:rPr lang="pl-PL" sz="2400" smtClean="0">
                <a:latin typeface="Arial" charset="0"/>
                <a:cs typeface="Arial" charset="0"/>
              </a:rPr>
              <a:t>”</a:t>
            </a:r>
            <a:r>
              <a:rPr lang="en-US" sz="2400" smtClean="0">
                <a:latin typeface="Arial" charset="0"/>
                <a:cs typeface="Arial" charset="0"/>
              </a:rPr>
              <a:t> </a:t>
            </a:r>
            <a:r>
              <a:rPr lang="pl-PL" sz="2400" smtClean="0">
                <a:latin typeface="Arial" charset="0"/>
                <a:cs typeface="Arial" charset="0"/>
              </a:rPr>
              <a:t>nadajnik (laser) i odbiornik umieszczone są w innych lokalizacjach.  Wymaga to jednak synchronizacji lasera z detektorem co może być pewnym problemem technicznym.</a:t>
            </a:r>
          </a:p>
          <a:p>
            <a:r>
              <a:rPr lang="pl-PL" sz="2400" smtClean="0">
                <a:latin typeface="Arial" charset="0"/>
                <a:cs typeface="Arial" charset="0"/>
              </a:rPr>
              <a:t>W konfiguracji „m</a:t>
            </a:r>
            <a:r>
              <a:rPr lang="en-US" sz="2400" smtClean="0">
                <a:latin typeface="Arial" charset="0"/>
                <a:cs typeface="Arial" charset="0"/>
              </a:rPr>
              <a:t>onostatic</a:t>
            </a:r>
            <a:r>
              <a:rPr lang="pl-PL" sz="2400" smtClean="0">
                <a:latin typeface="Arial" charset="0"/>
                <a:cs typeface="Arial" charset="0"/>
              </a:rPr>
              <a:t>” zarówno laser jak i odbiornik znajdują się w tym samym miejscu.  Układ taki jest prostszy. W przypadku tej konfiguracji systemy budowane są z tak zwaną optyką </a:t>
            </a:r>
            <a:r>
              <a:rPr lang="en-US" sz="2400" smtClean="0">
                <a:latin typeface="Arial" charset="0"/>
                <a:cs typeface="Arial" charset="0"/>
              </a:rPr>
              <a:t> coaxial </a:t>
            </a:r>
            <a:r>
              <a:rPr lang="pl-PL" sz="2400" smtClean="0">
                <a:latin typeface="Arial" charset="0"/>
                <a:cs typeface="Arial" charset="0"/>
              </a:rPr>
              <a:t>lub </a:t>
            </a:r>
            <a:r>
              <a:rPr lang="en-US" sz="2400" smtClean="0">
                <a:latin typeface="Arial" charset="0"/>
                <a:cs typeface="Arial" charset="0"/>
              </a:rPr>
              <a:t>biaxial</a:t>
            </a:r>
            <a:endParaRPr lang="pl-PL" sz="2400" smtClean="0">
              <a:latin typeface="Arial" charset="0"/>
              <a:cs typeface="Arial" charset="0"/>
            </a:endParaRPr>
          </a:p>
        </p:txBody>
      </p:sp>
      <p:sp>
        <p:nvSpPr>
          <p:cNvPr id="512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04AEAE2-D0C0-4DC4-BF3D-69CFE0E0DC69}" type="slidenum">
              <a:rPr lang="en-US" sz="1400" smtClean="0"/>
              <a:pPr/>
              <a:t>3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2613518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65C79D9-1934-4945-813F-D63F9ECFB526}" type="slidenum">
              <a:rPr lang="en-US" sz="1400" smtClean="0"/>
              <a:pPr/>
              <a:t>30</a:t>
            </a:fld>
            <a:endParaRPr lang="en-US" sz="1400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88913"/>
            <a:ext cx="8424862" cy="1368425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Współczynnik rozpraszania wstecznego wyraża się wzorem:</a:t>
            </a:r>
          </a:p>
          <a:p>
            <a:endParaRPr lang="pl-PL" sz="2400" smtClean="0">
              <a:latin typeface="Arial" charset="0"/>
            </a:endParaRPr>
          </a:p>
        </p:txBody>
      </p:sp>
      <p:graphicFrame>
        <p:nvGraphicFramePr>
          <p:cNvPr id="32772" name="Object 3"/>
          <p:cNvGraphicFramePr>
            <a:graphicFrameLocks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75497231"/>
              </p:ext>
            </p:extLst>
          </p:nvPr>
        </p:nvGraphicFramePr>
        <p:xfrm>
          <a:off x="684213" y="981075"/>
          <a:ext cx="568801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3" name="Równanie" r:id="rId3" imgW="2984500" imgH="393700" progId="Equation.3">
                  <p:embed/>
                </p:oleObj>
              </mc:Choice>
              <mc:Fallback>
                <p:oleObj name="Równanie" r:id="rId3" imgW="2984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981075"/>
                        <a:ext cx="5688012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4"/>
          <p:cNvGraphicFramePr>
            <a:graphicFrameLocks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410861091"/>
              </p:ext>
            </p:extLst>
          </p:nvPr>
        </p:nvGraphicFramePr>
        <p:xfrm>
          <a:off x="2500313" y="3214688"/>
          <a:ext cx="61198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4" name="Równanie" r:id="rId5" imgW="2463800" imgH="215900" progId="Equation.3">
                  <p:embed/>
                </p:oleObj>
              </mc:Choice>
              <mc:Fallback>
                <p:oleObj name="Równanie" r:id="rId5" imgW="2463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3214688"/>
                        <a:ext cx="61198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250825" y="1989138"/>
            <a:ext cx="86423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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Ms</a:t>
            </a:r>
            <a:r>
              <a:rPr lang="pl-PL">
                <a:latin typeface="Arial" charset="0"/>
                <a:sym typeface="Symbol" pitchFamily="18" charset="2"/>
              </a:rPr>
              <a:t> jest współ. rozpraszania na molekułach, zaś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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Ms</a:t>
            </a:r>
            <a:r>
              <a:rPr lang="pl-PL">
                <a:latin typeface="Arial" charset="0"/>
                <a:sym typeface="Symbol" pitchFamily="18" charset="2"/>
              </a:rPr>
              <a:t> jest współ. rozpraszania na aerozolu.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P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M </a:t>
            </a:r>
            <a:r>
              <a:rPr lang="pl-PL">
                <a:latin typeface="Arial" charset="0"/>
                <a:sym typeface="Symbol" pitchFamily="18" charset="2"/>
              </a:rPr>
              <a:t>oraz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P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A</a:t>
            </a:r>
            <a:r>
              <a:rPr lang="pl-PL">
                <a:latin typeface="Arial" charset="0"/>
                <a:sym typeface="Symbol" pitchFamily="18" charset="2"/>
              </a:rPr>
              <a:t> oznaczają funkcje fazowa dla rozpraszana wstecznego dla molekuł i aerozoli. </a:t>
            </a:r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395288" y="3860800"/>
            <a:ext cx="8424862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Rozwiązanie równania wymaga dodatkowego założenia o własnościach optycznych aerozoli.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Klett (1981) założył, że istnieje związek pomiędzy współ. rozpraszania do tyłu a ekstynkcja w postaci:</a:t>
            </a:r>
          </a:p>
        </p:txBody>
      </p:sp>
      <p:graphicFrame>
        <p:nvGraphicFramePr>
          <p:cNvPr id="3277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988670"/>
              </p:ext>
            </p:extLst>
          </p:nvPr>
        </p:nvGraphicFramePr>
        <p:xfrm>
          <a:off x="6732588" y="5300663"/>
          <a:ext cx="18875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5" name="Równanie" r:id="rId7" imgW="990600" imgH="228600" progId="Equation.3">
                  <p:embed/>
                </p:oleObj>
              </mc:Choice>
              <mc:Fallback>
                <p:oleObj name="Równanie" r:id="rId7" imgW="990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5300663"/>
                        <a:ext cx="188753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Text Box 8"/>
          <p:cNvSpPr txBox="1">
            <a:spLocks noChangeArrowheads="1"/>
          </p:cNvSpPr>
          <p:nvPr/>
        </p:nvSpPr>
        <p:spPr bwMode="auto">
          <a:xfrm>
            <a:off x="250825" y="5805488"/>
            <a:ext cx="8353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>
                <a:latin typeface="Arial" charset="0"/>
              </a:rPr>
              <a:t> oraz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k</a:t>
            </a:r>
            <a:r>
              <a:rPr lang="pl-PL">
                <a:latin typeface="Arial" charset="0"/>
              </a:rPr>
              <a:t> zależą od typu aerozolu zaś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k</a:t>
            </a:r>
            <a:r>
              <a:rPr lang="pl-PL">
                <a:latin typeface="Arial" charset="0"/>
              </a:rPr>
              <a:t> mienia się w przedziale 0.67 do 1</a:t>
            </a:r>
          </a:p>
        </p:txBody>
      </p:sp>
    </p:spTree>
    <p:extLst>
      <p:ext uri="{BB962C8B-B14F-4D97-AF65-F5344CB8AC3E}">
        <p14:creationId xmlns:p14="http://schemas.microsoft.com/office/powerpoint/2010/main" val="3163931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DEF1AFF-B357-442B-9CCE-036C6F1F4E5C}" type="slidenum">
              <a:rPr lang="en-US" sz="1400" smtClean="0"/>
              <a:pPr/>
              <a:t>31</a:t>
            </a:fld>
            <a:endParaRPr lang="en-US" sz="1400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229600" cy="3455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Pomimo, że równanie </a:t>
            </a:r>
            <a:r>
              <a:rPr lang="pl-PL" sz="2400" dirty="0" err="1" smtClean="0">
                <a:latin typeface="Arial" charset="0"/>
              </a:rPr>
              <a:t>lidarowe</a:t>
            </a:r>
            <a:r>
              <a:rPr lang="pl-PL" sz="2400" dirty="0" smtClean="0">
                <a:latin typeface="Arial" charset="0"/>
              </a:rPr>
              <a:t> w tym przypadku sprowadza się do równania na jedną niewiadomą to jednak musimy założyć własności optyczne aerozolu aby obliczyć stałe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sz="2400" dirty="0" smtClean="0">
                <a:latin typeface="Arial" charset="0"/>
              </a:rPr>
              <a:t> oraz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k</a:t>
            </a:r>
            <a:r>
              <a:rPr lang="pl-PL" sz="2400" dirty="0" smtClean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Związku z tym pomiary </a:t>
            </a:r>
            <a:r>
              <a:rPr lang="pl-PL" sz="2400" dirty="0" err="1" smtClean="0">
                <a:latin typeface="Arial" charset="0"/>
              </a:rPr>
              <a:t>lidarowe</a:t>
            </a:r>
            <a:r>
              <a:rPr lang="pl-PL" sz="2400" dirty="0" smtClean="0">
                <a:latin typeface="Arial" charset="0"/>
              </a:rPr>
              <a:t> powinny być połączone z innymi pomiarami aerozolowymi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400" dirty="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latin typeface="Arial" charset="0"/>
              </a:rPr>
              <a:t>Metoda </a:t>
            </a:r>
            <a:r>
              <a:rPr lang="pl-PL" sz="2400" dirty="0" err="1" smtClean="0">
                <a:latin typeface="Arial" charset="0"/>
              </a:rPr>
              <a:t>Kletta</a:t>
            </a:r>
            <a:endParaRPr lang="pl-PL" sz="2400" dirty="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latin typeface="Arial" charset="0"/>
              </a:rPr>
              <a:t>Oznaczmy jako: 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400" dirty="0" smtClean="0">
              <a:latin typeface="Arial" charset="0"/>
            </a:endParaRPr>
          </a:p>
        </p:txBody>
      </p:sp>
      <p:graphicFrame>
        <p:nvGraphicFramePr>
          <p:cNvPr id="3379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453304"/>
              </p:ext>
            </p:extLst>
          </p:nvPr>
        </p:nvGraphicFramePr>
        <p:xfrm>
          <a:off x="755650" y="3644900"/>
          <a:ext cx="1512888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7" name="Równanie" r:id="rId3" imgW="952087" imgH="431613" progId="Equation.3">
                  <p:embed/>
                </p:oleObj>
              </mc:Choice>
              <mc:Fallback>
                <p:oleObj name="Równanie" r:id="rId3" imgW="95208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644900"/>
                        <a:ext cx="1512888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189502"/>
              </p:ext>
            </p:extLst>
          </p:nvPr>
        </p:nvGraphicFramePr>
        <p:xfrm>
          <a:off x="3232150" y="3644900"/>
          <a:ext cx="1754188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8" name="Równanie" r:id="rId5" imgW="1104900" imgH="431800" progId="Equation.3">
                  <p:embed/>
                </p:oleObj>
              </mc:Choice>
              <mc:Fallback>
                <p:oleObj name="Równanie" r:id="rId5" imgW="1104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3644900"/>
                        <a:ext cx="1754188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323850" y="4652963"/>
            <a:ext cx="475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Iloraz lidarowy (lidar ratio): 1/R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A</a:t>
            </a:r>
            <a:endParaRPr lang="pl-PL">
              <a:solidFill>
                <a:schemeClr val="folHlink"/>
              </a:solidFill>
              <a:latin typeface="Arial" charset="0"/>
            </a:endParaRPr>
          </a:p>
        </p:txBody>
      </p:sp>
      <p:graphicFrame>
        <p:nvGraphicFramePr>
          <p:cNvPr id="337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532317"/>
              </p:ext>
            </p:extLst>
          </p:nvPr>
        </p:nvGraphicFramePr>
        <p:xfrm>
          <a:off x="539750" y="5373688"/>
          <a:ext cx="2681288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9" name="Równanie" r:id="rId7" imgW="1688367" imgH="431613" progId="Equation.3">
                  <p:embed/>
                </p:oleObj>
              </mc:Choice>
              <mc:Fallback>
                <p:oleObj name="Równanie" r:id="rId7" imgW="168836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373688"/>
                        <a:ext cx="2681288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5026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18FCC57-4437-43C4-8D3C-064C8009C5CE}" type="slidenum">
              <a:rPr lang="en-US" sz="1400" smtClean="0"/>
              <a:pPr/>
              <a:t>32</a:t>
            </a:fld>
            <a:endParaRPr lang="en-US" sz="1400" smtClean="0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4820" name="Object 3"/>
          <p:cNvGraphicFramePr>
            <a:graphicFrameLocks noChangeAspect="1"/>
          </p:cNvGraphicFramePr>
          <p:nvPr/>
        </p:nvGraphicFramePr>
        <p:xfrm>
          <a:off x="395288" y="1844675"/>
          <a:ext cx="80645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5" name="Równanie" r:id="rId3" imgW="4254500" imgH="508000" progId="Equation.3">
                  <p:embed/>
                </p:oleObj>
              </mc:Choice>
              <mc:Fallback>
                <p:oleObj name="Równanie" r:id="rId3" imgW="42545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844675"/>
                        <a:ext cx="8064500" cy="9572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4822" name="Object 5"/>
          <p:cNvGraphicFramePr>
            <a:graphicFrameLocks noChangeAspect="1"/>
          </p:cNvGraphicFramePr>
          <p:nvPr/>
        </p:nvGraphicFramePr>
        <p:xfrm>
          <a:off x="395288" y="2997200"/>
          <a:ext cx="432911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6" name="Równanie" r:id="rId5" imgW="1955800" imgH="241300" progId="Equation.3">
                  <p:embed/>
                </p:oleObj>
              </mc:Choice>
              <mc:Fallback>
                <p:oleObj name="Równanie" r:id="rId5" imgW="1955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997200"/>
                        <a:ext cx="4329112" cy="5270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4824" name="Object 7"/>
          <p:cNvGraphicFramePr>
            <a:graphicFrameLocks noChangeAspect="1"/>
          </p:cNvGraphicFramePr>
          <p:nvPr/>
        </p:nvGraphicFramePr>
        <p:xfrm>
          <a:off x="3348038" y="3716338"/>
          <a:ext cx="347980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7" name="Równanie" r:id="rId7" imgW="1854200" imgH="393700" progId="Equation.3">
                  <p:embed/>
                </p:oleObj>
              </mc:Choice>
              <mc:Fallback>
                <p:oleObj name="Równanie" r:id="rId7" imgW="1854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3716338"/>
                        <a:ext cx="3479800" cy="7350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4826" name="Object 9"/>
          <p:cNvGraphicFramePr>
            <a:graphicFrameLocks noChangeAspect="1"/>
          </p:cNvGraphicFramePr>
          <p:nvPr/>
        </p:nvGraphicFramePr>
        <p:xfrm>
          <a:off x="3635375" y="4724400"/>
          <a:ext cx="475297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8" name="Równanie" r:id="rId9" imgW="2679700" imgH="508000" progId="Equation.3">
                  <p:embed/>
                </p:oleObj>
              </mc:Choice>
              <mc:Fallback>
                <p:oleObj name="Równanie" r:id="rId9" imgW="2679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724400"/>
                        <a:ext cx="4752975" cy="8937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4828" name="Object 11"/>
          <p:cNvGraphicFramePr>
            <a:graphicFrameLocks noChangeAspect="1"/>
          </p:cNvGraphicFramePr>
          <p:nvPr/>
        </p:nvGraphicFramePr>
        <p:xfrm>
          <a:off x="1187450" y="5876925"/>
          <a:ext cx="43783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9" name="Równanie" r:id="rId11" imgW="2552700" imgH="469900" progId="Equation.3">
                  <p:embed/>
                </p:oleObj>
              </mc:Choice>
              <mc:Fallback>
                <p:oleObj name="Równanie" r:id="rId11" imgW="2552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876925"/>
                        <a:ext cx="4378325" cy="8016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0" y="0"/>
            <a:ext cx="88931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Założenie stałego stosunku lidarowego z wysokością jest często trudne do zaakceptowania w rzeczywistej atmosferze. Jest ono równoznaczne z przyjęciem założenia braku zmian składu i wielkości cząstek z wysokością. Podstawiając ta zależność do równania lidarowgo dostajemy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323850" y="3860800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Zauważmy, że</a:t>
            </a: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0" y="4581525"/>
            <a:ext cx="435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Podstawiamy za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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A</a:t>
            </a:r>
            <a:endParaRPr lang="pl-PL">
              <a:solidFill>
                <a:schemeClr val="folHlink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00422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DCA7A8F-02A9-4D31-94F4-00B387CE8CEE}" type="slidenum">
              <a:rPr lang="en-US" sz="1400" smtClean="0"/>
              <a:pPr/>
              <a:t>33</a:t>
            </a:fld>
            <a:endParaRPr lang="en-US" sz="1400" smtClean="0"/>
          </a:p>
        </p:txBody>
      </p:sp>
      <p:graphicFrame>
        <p:nvGraphicFramePr>
          <p:cNvPr id="35843" name="Object 2"/>
          <p:cNvGraphicFramePr>
            <a:graphicFrameLocks noChangeAspect="1"/>
          </p:cNvGraphicFramePr>
          <p:nvPr>
            <p:ph idx="1"/>
          </p:nvPr>
        </p:nvGraphicFramePr>
        <p:xfrm>
          <a:off x="250825" y="188913"/>
          <a:ext cx="432117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9" name="Równanie" r:id="rId3" imgW="2552700" imgH="469900" progId="Equation.3">
                  <p:embed/>
                </p:oleObj>
              </mc:Choice>
              <mc:Fallback>
                <p:oleObj name="Równanie" r:id="rId3" imgW="2552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88913"/>
                        <a:ext cx="4321175" cy="7953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5845" name="Object 4"/>
          <p:cNvGraphicFramePr>
            <a:graphicFrameLocks noChangeAspect="1"/>
          </p:cNvGraphicFramePr>
          <p:nvPr/>
        </p:nvGraphicFramePr>
        <p:xfrm>
          <a:off x="323850" y="1844675"/>
          <a:ext cx="3240088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0" name="Równanie" r:id="rId5" imgW="1866900" imgH="469900" progId="Equation.3">
                  <p:embed/>
                </p:oleObj>
              </mc:Choice>
              <mc:Fallback>
                <p:oleObj name="Równanie" r:id="rId5" imgW="18669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844675"/>
                        <a:ext cx="3240088" cy="8080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5847" name="Object 6"/>
          <p:cNvGraphicFramePr>
            <a:graphicFrameLocks noChangeAspect="1"/>
          </p:cNvGraphicFramePr>
          <p:nvPr/>
        </p:nvGraphicFramePr>
        <p:xfrm>
          <a:off x="323850" y="2708275"/>
          <a:ext cx="35544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1" name="Równanie" r:id="rId7" imgW="1905000" imgH="508000" progId="Equation.3">
                  <p:embed/>
                </p:oleObj>
              </mc:Choice>
              <mc:Fallback>
                <p:oleObj name="Równanie" r:id="rId7" imgW="19050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708275"/>
                        <a:ext cx="3554413" cy="939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5849" name="Object 8"/>
          <p:cNvGraphicFramePr>
            <a:graphicFrameLocks noChangeAspect="1"/>
          </p:cNvGraphicFramePr>
          <p:nvPr/>
        </p:nvGraphicFramePr>
        <p:xfrm>
          <a:off x="3276600" y="4149725"/>
          <a:ext cx="467677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2" name="Równanie" r:id="rId9" imgW="2527300" imgH="508000" progId="Equation.3">
                  <p:embed/>
                </p:oleObj>
              </mc:Choice>
              <mc:Fallback>
                <p:oleObj name="Równanie" r:id="rId9" imgW="2527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49725"/>
                        <a:ext cx="4676775" cy="9318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0" name="Rectangle 9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5851" name="Object 10"/>
          <p:cNvGraphicFramePr>
            <a:graphicFrameLocks noChangeAspect="1"/>
          </p:cNvGraphicFramePr>
          <p:nvPr/>
        </p:nvGraphicFramePr>
        <p:xfrm>
          <a:off x="484188" y="5373688"/>
          <a:ext cx="8234362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3" name="Równanie" r:id="rId11" imgW="4686300" imgH="533400" progId="Equation.3">
                  <p:embed/>
                </p:oleObj>
              </mc:Choice>
              <mc:Fallback>
                <p:oleObj name="Równanie" r:id="rId11" imgW="46863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5373688"/>
                        <a:ext cx="8234362" cy="9382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2" name="Rectangle 11"/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35853" name="Text Box 12"/>
          <p:cNvSpPr txBox="1">
            <a:spLocks noChangeArrowheads="1"/>
          </p:cNvSpPr>
          <p:nvPr/>
        </p:nvSpPr>
        <p:spPr bwMode="auto">
          <a:xfrm>
            <a:off x="250825" y="1052513"/>
            <a:ext cx="8642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Jest równanie Bernoulliego, które rozwiązujemy najpierw w postaci równania jednorodnego.</a:t>
            </a:r>
          </a:p>
        </p:txBody>
      </p:sp>
      <p:sp>
        <p:nvSpPr>
          <p:cNvPr id="35854" name="Text Box 13"/>
          <p:cNvSpPr txBox="1">
            <a:spLocks noChangeArrowheads="1"/>
          </p:cNvSpPr>
          <p:nvPr/>
        </p:nvSpPr>
        <p:spPr bwMode="auto">
          <a:xfrm>
            <a:off x="250825" y="3573463"/>
            <a:ext cx="8569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Uzmienniamy stałą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>
                <a:latin typeface="Arial" charset="0"/>
              </a:rPr>
              <a:t> i podstawiamy do równania Bernoulliego</a:t>
            </a:r>
          </a:p>
        </p:txBody>
      </p:sp>
    </p:spTree>
    <p:extLst>
      <p:ext uri="{BB962C8B-B14F-4D97-AF65-F5344CB8AC3E}">
        <p14:creationId xmlns:p14="http://schemas.microsoft.com/office/powerpoint/2010/main" val="4146673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129932-84B8-4389-A9A3-B2BE25B7A856}" type="slidenum">
              <a:rPr lang="en-US" sz="1400" smtClean="0"/>
              <a:pPr/>
              <a:t>34</a:t>
            </a:fld>
            <a:endParaRPr lang="en-US" sz="1400" smtClean="0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686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108187"/>
              </p:ext>
            </p:extLst>
          </p:nvPr>
        </p:nvGraphicFramePr>
        <p:xfrm>
          <a:off x="250825" y="549275"/>
          <a:ext cx="4965700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9" name="Równanie" r:id="rId3" imgW="2616200" imgH="685800" progId="Equation.3">
                  <p:embed/>
                </p:oleObj>
              </mc:Choice>
              <mc:Fallback>
                <p:oleObj name="Równanie" r:id="rId3" imgW="2616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49275"/>
                        <a:ext cx="4965700" cy="129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687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34736"/>
              </p:ext>
            </p:extLst>
          </p:nvPr>
        </p:nvGraphicFramePr>
        <p:xfrm>
          <a:off x="6877050" y="692150"/>
          <a:ext cx="108743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0" name="Równanie" r:id="rId5" imgW="495085" imgH="431613" progId="Equation.3">
                  <p:embed/>
                </p:oleObj>
              </mc:Choice>
              <mc:Fallback>
                <p:oleObj name="Równanie" r:id="rId5" imgW="495085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692150"/>
                        <a:ext cx="1087438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687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490053"/>
              </p:ext>
            </p:extLst>
          </p:nvPr>
        </p:nvGraphicFramePr>
        <p:xfrm>
          <a:off x="3087688" y="5661025"/>
          <a:ext cx="4338637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1" name="Równanie" r:id="rId7" imgW="2184400" imgH="495300" progId="Equation.3">
                  <p:embed/>
                </p:oleObj>
              </mc:Choice>
              <mc:Fallback>
                <p:oleObj name="Równanie" r:id="rId7" imgW="21844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5661025"/>
                        <a:ext cx="4338637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0" y="0"/>
            <a:ext cx="889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Podstawiając do równania lidarowego za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(z)</a:t>
            </a:r>
            <a:r>
              <a:rPr lang="pl-PL">
                <a:latin typeface="Arial" charset="0"/>
              </a:rPr>
              <a:t> mamy</a:t>
            </a:r>
          </a:p>
        </p:txBody>
      </p:sp>
      <p:sp>
        <p:nvSpPr>
          <p:cNvPr id="36875" name="Text Box 10"/>
          <p:cNvSpPr txBox="1">
            <a:spLocks noChangeArrowheads="1"/>
          </p:cNvSpPr>
          <p:nvPr/>
        </p:nvSpPr>
        <p:spPr bwMode="auto">
          <a:xfrm>
            <a:off x="179388" y="1989138"/>
            <a:ext cx="8424862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Zauważmy, że powyższe rozwiązanie równania lidarowego zawiera dwie niewiadome: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>
                <a:latin typeface="Arial" charset="0"/>
              </a:rPr>
              <a:t> oraz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>
                <a:latin typeface="Arial" charset="0"/>
              </a:rPr>
              <a:t> zaś funkcje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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M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(z)</a:t>
            </a:r>
            <a:r>
              <a:rPr lang="pl-PL">
                <a:latin typeface="Arial" charset="0"/>
                <a:sym typeface="Symbol" pitchFamily="18" charset="2"/>
              </a:rPr>
              <a:t> oraz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T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M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(z)</a:t>
            </a:r>
            <a:r>
              <a:rPr lang="pl-PL">
                <a:latin typeface="Arial" charset="0"/>
                <a:sym typeface="Symbol" pitchFamily="18" charset="2"/>
              </a:rPr>
              <a:t> mogą być wyznaczone na podstawie pionowego profilu temperatury i ciśnienia. 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  <a:sym typeface="Symbol" pitchFamily="18" charset="2"/>
              </a:rPr>
              <a:t>Stała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C</a:t>
            </a:r>
            <a:r>
              <a:rPr lang="pl-PL">
                <a:latin typeface="Arial" charset="0"/>
                <a:sym typeface="Symbol" pitchFamily="18" charset="2"/>
              </a:rPr>
              <a:t> możemy łatwo wyznaczyć znając grubość optyczna aerozolu określoną na podstawie pomiarów fotometrycznych. Jeśli scałkujemy równanie lidarowe w obszarze atmosfery Rayleighowskiej (pozbawionej aerozolu) mamy</a:t>
            </a:r>
          </a:p>
        </p:txBody>
      </p:sp>
    </p:spTree>
    <p:extLst>
      <p:ext uri="{BB962C8B-B14F-4D97-AF65-F5344CB8AC3E}">
        <p14:creationId xmlns:p14="http://schemas.microsoft.com/office/powerpoint/2010/main" val="446338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A8CD7A2-1C3C-46B6-8DCE-2AA7EF7F6883}" type="slidenum">
              <a:rPr lang="en-US" sz="1400" smtClean="0"/>
              <a:pPr/>
              <a:t>35</a:t>
            </a:fld>
            <a:endParaRPr lang="en-US" sz="1400" smtClean="0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789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935580"/>
              </p:ext>
            </p:extLst>
          </p:nvPr>
        </p:nvGraphicFramePr>
        <p:xfrm>
          <a:off x="611188" y="4365625"/>
          <a:ext cx="2447925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6" name="Równanie" r:id="rId3" imgW="1524000" imgH="965200" progId="Equation.3">
                  <p:embed/>
                </p:oleObj>
              </mc:Choice>
              <mc:Fallback>
                <p:oleObj name="Równanie" r:id="rId3" imgW="15240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365625"/>
                        <a:ext cx="2447925" cy="155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4"/>
          <p:cNvGraphicFramePr>
            <a:graphicFrameLocks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531795"/>
              </p:ext>
            </p:extLst>
          </p:nvPr>
        </p:nvGraphicFramePr>
        <p:xfrm>
          <a:off x="611188" y="3357563"/>
          <a:ext cx="3671887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7" name="Równanie" r:id="rId5" imgW="1993900" imgH="495300" progId="Equation.3">
                  <p:embed/>
                </p:oleObj>
              </mc:Choice>
              <mc:Fallback>
                <p:oleObj name="Równanie" r:id="rId5" imgW="19939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357563"/>
                        <a:ext cx="3671887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8424863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z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>
                <a:latin typeface="Arial" charset="0"/>
              </a:rPr>
              <a:t> oraz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z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m</a:t>
            </a:r>
            <a:r>
              <a:rPr lang="pl-PL">
                <a:latin typeface="Arial" charset="0"/>
              </a:rPr>
              <a:t> s</a:t>
            </a:r>
            <a:r>
              <a:rPr lang="pl-PL">
                <a:latin typeface="Arial" charset="0"/>
                <a:sym typeface="Symbol" pitchFamily="18" charset="2"/>
              </a:rPr>
              <a:t>ą</a:t>
            </a:r>
            <a:r>
              <a:rPr lang="pl-PL">
                <a:latin typeface="Arial" charset="0"/>
              </a:rPr>
              <a:t> zasięgiem całkowania w obrębie pozbawionej aerozolu atmosferze. Praktycznie całkowanie to możemy wykonać pomiędzy 5-8 km. Całkowanie na wyższej wysokości często jest niemożliwe ze względu na ograniczony zasięg działania lidaru. 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Tak więc w obszarze pozbawionym aerozolu mamy: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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A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(z)=0</a:t>
            </a:r>
            <a:r>
              <a:rPr lang="pl-PL">
                <a:latin typeface="Arial" charset="0"/>
                <a:sym typeface="Symbol" pitchFamily="18" charset="2"/>
              </a:rPr>
              <a:t> zaś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T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A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=const</a:t>
            </a:r>
            <a:r>
              <a:rPr lang="pl-PL">
                <a:latin typeface="Arial" charset="0"/>
                <a:sym typeface="Symbol" pitchFamily="18" charset="2"/>
              </a:rPr>
              <a:t>. Stąd</a:t>
            </a:r>
          </a:p>
        </p:txBody>
      </p:sp>
    </p:spTree>
    <p:extLst>
      <p:ext uri="{BB962C8B-B14F-4D97-AF65-F5344CB8AC3E}">
        <p14:creationId xmlns:p14="http://schemas.microsoft.com/office/powerpoint/2010/main" val="3625905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F59434C-56E9-4C3A-9490-D10677FB6141}" type="slidenum">
              <a:rPr lang="en-US" sz="1400" smtClean="0"/>
              <a:pPr/>
              <a:t>36</a:t>
            </a:fld>
            <a:endParaRPr lang="en-US" sz="140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534400" cy="1757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smtClean="0">
                <a:latin typeface="Arial" charset="0"/>
              </a:rPr>
              <a:t>Inna metoda wyeliminowania stałej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sz="2400" smtClean="0">
                <a:latin typeface="Arial" charset="0"/>
              </a:rPr>
              <a:t> wykorzystywana jest w wstecznym algorytmie Kletta. Zakładamy w nim, że istnieje wysokość na której brak aerozolu i rozwiązujemy równanie w kierunku powierzchni ziemi. Zapiszmy rozwi</a:t>
            </a:r>
            <a:r>
              <a:rPr lang="pl-PL" sz="2400" smtClean="0">
                <a:latin typeface="Arial" charset="0"/>
                <a:sym typeface="Symbol" pitchFamily="18" charset="2"/>
              </a:rPr>
              <a:t>ąza</a:t>
            </a:r>
            <a:r>
              <a:rPr lang="pl-PL" sz="2400" smtClean="0">
                <a:latin typeface="Arial" charset="0"/>
              </a:rPr>
              <a:t>nie na dwóch wysokościach: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z</a:t>
            </a:r>
            <a:r>
              <a:rPr lang="pl-PL" sz="2400" smtClean="0">
                <a:latin typeface="Arial" charset="0"/>
              </a:rPr>
              <a:t> oraz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z-1</a:t>
            </a: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0" y="2459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8917" name="Object 4"/>
          <p:cNvGraphicFramePr>
            <a:graphicFrameLocks noChangeAspect="1"/>
          </p:cNvGraphicFramePr>
          <p:nvPr/>
        </p:nvGraphicFramePr>
        <p:xfrm>
          <a:off x="468313" y="2060575"/>
          <a:ext cx="468153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7" name="Równanie" r:id="rId3" imgW="2616200" imgH="685800" progId="Equation.3">
                  <p:embed/>
                </p:oleObj>
              </mc:Choice>
              <mc:Fallback>
                <p:oleObj name="Równanie" r:id="rId3" imgW="2616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060575"/>
                        <a:ext cx="4681537" cy="1219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5"/>
          <p:cNvGraphicFramePr>
            <a:graphicFrameLocks noChangeAspect="1"/>
          </p:cNvGraphicFramePr>
          <p:nvPr/>
        </p:nvGraphicFramePr>
        <p:xfrm>
          <a:off x="468313" y="3500438"/>
          <a:ext cx="4897437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8" name="Równanie" r:id="rId5" imgW="2997200" imgH="685800" progId="Equation.3">
                  <p:embed/>
                </p:oleObj>
              </mc:Choice>
              <mc:Fallback>
                <p:oleObj name="Równanie" r:id="rId5" imgW="2997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500438"/>
                        <a:ext cx="4897437" cy="1117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8920" name="Object 7"/>
          <p:cNvGraphicFramePr>
            <a:graphicFrameLocks noChangeAspect="1"/>
          </p:cNvGraphicFramePr>
          <p:nvPr/>
        </p:nvGraphicFramePr>
        <p:xfrm>
          <a:off x="468313" y="5229225"/>
          <a:ext cx="6408737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9" name="Równanie" r:id="rId7" imgW="3797300" imgH="685800" progId="Equation.3">
                  <p:embed/>
                </p:oleObj>
              </mc:Choice>
              <mc:Fallback>
                <p:oleObj name="Równanie" r:id="rId7" imgW="37973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229225"/>
                        <a:ext cx="6408737" cy="11525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Text Box 8"/>
          <p:cNvSpPr txBox="1">
            <a:spLocks noChangeArrowheads="1"/>
          </p:cNvSpPr>
          <p:nvPr/>
        </p:nvSpPr>
        <p:spPr bwMode="auto">
          <a:xfrm>
            <a:off x="323850" y="4724400"/>
            <a:ext cx="691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Po wyeliminowaniu stałej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>
                <a:latin typeface="Arial" charset="0"/>
              </a:rPr>
              <a:t> mamy</a:t>
            </a:r>
          </a:p>
        </p:txBody>
      </p:sp>
    </p:spTree>
    <p:extLst>
      <p:ext uri="{BB962C8B-B14F-4D97-AF65-F5344CB8AC3E}">
        <p14:creationId xmlns:p14="http://schemas.microsoft.com/office/powerpoint/2010/main" val="739145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CFDA670-6A94-4996-9A30-A79ABA0507E2}" type="slidenum">
              <a:rPr lang="en-US" sz="1400" smtClean="0"/>
              <a:pPr/>
              <a:t>37</a:t>
            </a:fld>
            <a:endParaRPr lang="en-US" sz="140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719137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Przybliżamy całki używając reguły trapezu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9941" name="Object 4"/>
          <p:cNvGraphicFramePr>
            <a:graphicFrameLocks noChangeAspect="1"/>
          </p:cNvGraphicFramePr>
          <p:nvPr/>
        </p:nvGraphicFramePr>
        <p:xfrm>
          <a:off x="611188" y="908050"/>
          <a:ext cx="7056437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1" name="Równanie" r:id="rId3" imgW="3733800" imgH="469900" progId="Equation.3">
                  <p:embed/>
                </p:oleObj>
              </mc:Choice>
              <mc:Fallback>
                <p:oleObj name="Równanie" r:id="rId3" imgW="3733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908050"/>
                        <a:ext cx="7056437" cy="8810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0" y="2501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9943" name="Object 6"/>
          <p:cNvGraphicFramePr>
            <a:graphicFrameLocks noChangeAspect="1"/>
          </p:cNvGraphicFramePr>
          <p:nvPr/>
        </p:nvGraphicFramePr>
        <p:xfrm>
          <a:off x="422275" y="2351088"/>
          <a:ext cx="6932613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2" name="Równanie" r:id="rId5" imgW="4127500" imgH="622300" progId="Equation.3">
                  <p:embed/>
                </p:oleObj>
              </mc:Choice>
              <mc:Fallback>
                <p:oleObj name="Równanie" r:id="rId5" imgW="41275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2351088"/>
                        <a:ext cx="6932613" cy="10382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7"/>
          <p:cNvGraphicFramePr>
            <a:graphicFrameLocks noChangeAspect="1"/>
          </p:cNvGraphicFramePr>
          <p:nvPr/>
        </p:nvGraphicFramePr>
        <p:xfrm>
          <a:off x="2195513" y="3644900"/>
          <a:ext cx="58674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3" name="Równanie" r:id="rId7" imgW="3136900" imgH="508000" progId="Equation.3">
                  <p:embed/>
                </p:oleObj>
              </mc:Choice>
              <mc:Fallback>
                <p:oleObj name="Równanie" r:id="rId7" imgW="31369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644900"/>
                        <a:ext cx="5867400" cy="9445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5" name="Text Box 8"/>
          <p:cNvSpPr txBox="1">
            <a:spLocks noChangeArrowheads="1"/>
          </p:cNvSpPr>
          <p:nvPr/>
        </p:nvSpPr>
        <p:spPr bwMode="auto">
          <a:xfrm>
            <a:off x="468313" y="3789363"/>
            <a:ext cx="3240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</a:t>
            </a:r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250825" y="4797425"/>
            <a:ext cx="82819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Na wysokości startowej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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A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(z)=0</a:t>
            </a:r>
            <a:r>
              <a:rPr lang="pl-PL">
                <a:latin typeface="Arial" charset="0"/>
                <a:sym typeface="Symbol" pitchFamily="18" charset="2"/>
              </a:rPr>
              <a:t> wi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ę</a:t>
            </a:r>
            <a:r>
              <a:rPr lang="pl-PL">
                <a:latin typeface="Arial" charset="0"/>
                <a:sym typeface="Symbol" pitchFamily="18" charset="2"/>
              </a:rPr>
              <a:t>c przy założeniu wartości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R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A</a:t>
            </a:r>
            <a:r>
              <a:rPr lang="pl-PL">
                <a:latin typeface="Arial" charset="0"/>
                <a:sym typeface="Symbol" pitchFamily="18" charset="2"/>
              </a:rPr>
              <a:t> jesteśmy wstanie wyznaczyć współ. rozpraszania wstecznego na wysokości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z-1</a:t>
            </a:r>
            <a:r>
              <a:rPr lang="pl-PL">
                <a:latin typeface="Arial" charset="0"/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  <a:sym typeface="Symbol" pitchFamily="18" charset="2"/>
              </a:rPr>
              <a:t>Jak wartość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R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A</a:t>
            </a:r>
            <a:r>
              <a:rPr lang="pl-PL" baseline="-25000">
                <a:latin typeface="Arial" charset="0"/>
                <a:sym typeface="Symbol" pitchFamily="18" charset="2"/>
              </a:rPr>
              <a:t> </a:t>
            </a:r>
            <a:r>
              <a:rPr lang="pl-PL">
                <a:latin typeface="Arial" charset="0"/>
                <a:sym typeface="Symbol" pitchFamily="18" charset="2"/>
              </a:rPr>
              <a:t>należy założyć aby moc to zrobić?</a:t>
            </a:r>
          </a:p>
        </p:txBody>
      </p:sp>
    </p:spTree>
    <p:extLst>
      <p:ext uri="{BB962C8B-B14F-4D97-AF65-F5344CB8AC3E}">
        <p14:creationId xmlns:p14="http://schemas.microsoft.com/office/powerpoint/2010/main" val="1151666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A5F91FC-41DB-4C35-B155-C3209D6B356E}" type="slidenum">
              <a:rPr lang="en-US" sz="1400" smtClean="0"/>
              <a:pPr/>
              <a:t>38</a:t>
            </a:fld>
            <a:endParaRPr lang="en-US" sz="1400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2350" cy="4525962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Znając całkowitą grubość optyczna aerozolu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A</a:t>
            </a:r>
            <a:r>
              <a:rPr lang="pl-PL" sz="2400" smtClean="0">
                <a:latin typeface="Arial" charset="0"/>
                <a:sym typeface="Symbol" pitchFamily="18" charset="2"/>
              </a:rPr>
              <a:t> </a:t>
            </a:r>
            <a:r>
              <a:rPr lang="pl-PL" sz="2400" smtClean="0">
                <a:latin typeface="Arial" charset="0"/>
              </a:rPr>
              <a:t>stosunek lidarowy może być wyznaczony z ograniczenia na profil ekstynkcji jaki daje nam grubość optyczna</a:t>
            </a: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4096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246725"/>
              </p:ext>
            </p:extLst>
          </p:nvPr>
        </p:nvGraphicFramePr>
        <p:xfrm>
          <a:off x="684213" y="2420938"/>
          <a:ext cx="19621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8" name="Równanie" r:id="rId3" imgW="990600" imgH="508000" progId="Equation.3">
                  <p:embed/>
                </p:oleObj>
              </mc:Choice>
              <mc:Fallback>
                <p:oleObj name="Równanie" r:id="rId3" imgW="9906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420938"/>
                        <a:ext cx="196215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309522"/>
              </p:ext>
            </p:extLst>
          </p:nvPr>
        </p:nvGraphicFramePr>
        <p:xfrm>
          <a:off x="684213" y="1412875"/>
          <a:ext cx="424815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9" name="Równanie" r:id="rId5" imgW="1905000" imgH="431800" progId="Equation.3">
                  <p:embed/>
                </p:oleObj>
              </mc:Choice>
              <mc:Fallback>
                <p:oleObj name="Równanie" r:id="rId5" imgW="1905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12875"/>
                        <a:ext cx="4248150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0" y="3357563"/>
            <a:ext cx="88931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W pierwszej iteracji zgadujemy wartość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>
                <a:latin typeface="Arial" charset="0"/>
              </a:rPr>
              <a:t> obliczmy profil współ. rozpraszania do tyłu a następnie poprawiamy wartość ilorazu lidarowego zgodnie z powyższym wzorem. Obliczenia kontynuujemy do momentu uzyskania stabilnego rozwiązania</a:t>
            </a:r>
          </a:p>
        </p:txBody>
      </p:sp>
    </p:spTree>
    <p:extLst>
      <p:ext uri="{BB962C8B-B14F-4D97-AF65-F5344CB8AC3E}">
        <p14:creationId xmlns:p14="http://schemas.microsoft.com/office/powerpoint/2010/main" val="1396165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B57AB4D-0D7D-45A3-9A05-1F1083D91422}" type="slidenum">
              <a:rPr lang="en-US" sz="1400" smtClean="0"/>
              <a:pPr/>
              <a:t>39</a:t>
            </a:fld>
            <a:endParaRPr lang="en-US" sz="140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41988" name="Picture 3" descr="06Sep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92725" cy="3967163"/>
          </a:xfrm>
          <a:noFill/>
        </p:spPr>
      </p:pic>
      <p:pic>
        <p:nvPicPr>
          <p:cNvPr id="41989" name="Picture 4" descr="lidar06092004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2944813"/>
            <a:ext cx="5219700" cy="3913187"/>
          </a:xfrm>
          <a:noFill/>
        </p:spPr>
      </p:pic>
    </p:spTree>
    <p:extLst>
      <p:ext uri="{BB962C8B-B14F-4D97-AF65-F5344CB8AC3E}">
        <p14:creationId xmlns:p14="http://schemas.microsoft.com/office/powerpoint/2010/main" val="22855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614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EC72202-199A-48E6-AB50-12F863A580FB}" type="slidenum">
              <a:rPr lang="en-US" sz="1400" smtClean="0"/>
              <a:pPr/>
              <a:t>4</a:t>
            </a:fld>
            <a:endParaRPr lang="en-US" sz="1400" smtClean="0"/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0350" cy="735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0570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ytuł 1"/>
          <p:cNvSpPr>
            <a:spLocks noGrp="1"/>
          </p:cNvSpPr>
          <p:nvPr>
            <p:ph type="title"/>
          </p:nvPr>
        </p:nvSpPr>
        <p:spPr>
          <a:xfrm>
            <a:off x="642938" y="142875"/>
            <a:ext cx="7772400" cy="1143000"/>
          </a:xfrm>
        </p:spPr>
        <p:txBody>
          <a:bodyPr/>
          <a:lstStyle/>
          <a:p>
            <a:r>
              <a:rPr lang="pl-PL" sz="3200" smtClean="0">
                <a:latin typeface="Arial" charset="0"/>
                <a:cs typeface="Arial" charset="0"/>
              </a:rPr>
              <a:t>Zmienność stosunku lidarowego</a:t>
            </a:r>
          </a:p>
        </p:txBody>
      </p:sp>
      <p:sp>
        <p:nvSpPr>
          <p:cNvPr id="43011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3012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3013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49E164A-1EDD-4AE4-B406-073B6A247DA2}" type="slidenum">
              <a:rPr lang="en-US" sz="1400" smtClean="0"/>
              <a:pPr/>
              <a:t>40</a:t>
            </a:fld>
            <a:endParaRPr lang="en-US" sz="1400" smtClean="0"/>
          </a:p>
        </p:txBody>
      </p:sp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290638"/>
            <a:ext cx="80200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5657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ytuł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l-PL" sz="3200" smtClean="0">
                <a:latin typeface="Arial" charset="0"/>
                <a:cs typeface="Arial" charset="0"/>
              </a:rPr>
              <a:t>Rozpraszanie Rayleigha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44035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4036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4037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F532C24-BCC8-4834-9D30-4E3982F87FD1}" type="slidenum">
              <a:rPr lang="en-US" sz="1400" smtClean="0"/>
              <a:pPr/>
              <a:t>41</a:t>
            </a:fld>
            <a:endParaRPr lang="en-US" sz="1400" smtClean="0"/>
          </a:p>
        </p:txBody>
      </p:sp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357313"/>
            <a:ext cx="8715375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40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143375"/>
            <a:ext cx="61245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7920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ytuł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l-PL" sz="3200" smtClean="0">
                <a:latin typeface="Arial" charset="0"/>
                <a:cs typeface="Arial" charset="0"/>
              </a:rPr>
              <a:t>Pomiary depolaryzacji 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45059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0063" y="1071563"/>
            <a:ext cx="8101012" cy="4114800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W pomiarach lidarowych podobnie jak w radarowych wykorzystuje się pomiary polaryzacji promieniowania. W przypadku lidarów mówimy o depolaryzacji definiowanej najczęściej stosunkiem promieniowania rozproszonego w kierunku lidaru dla promieniowania spolaryzowanego prostopadle do emitowanej wiązki. Współczynnik depolaryzacji dla rozpraszania molekularnego wynosi około 0.03. Dla cząstek sferycznych wynosi zero i rośnie silnie we wzrostem koncentracji cząstek niesferycznych.</a:t>
            </a:r>
          </a:p>
          <a:p>
            <a:endParaRPr lang="en-US" smtClean="0"/>
          </a:p>
        </p:txBody>
      </p:sp>
      <p:sp>
        <p:nvSpPr>
          <p:cNvPr id="45060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34BD27-0744-49C4-AA6C-7D3EC12C4F29}" type="slidenum">
              <a:rPr lang="en-US" sz="1400" smtClean="0"/>
              <a:pPr/>
              <a:t>42</a:t>
            </a:fld>
            <a:endParaRPr lang="en-US" sz="1400" smtClean="0"/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5000625"/>
            <a:ext cx="38957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50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5643563"/>
            <a:ext cx="10096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8224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1143000"/>
          </a:xfrm>
        </p:spPr>
        <p:txBody>
          <a:bodyPr/>
          <a:lstStyle/>
          <a:p>
            <a:r>
              <a:rPr lang="pl-PL" sz="3200" smtClean="0">
                <a:latin typeface="Arial" charset="0"/>
                <a:cs typeface="Arial" charset="0"/>
              </a:rPr>
              <a:t>Wyznaczanie depolaryzacji dla cząstek aerozolu lub chmur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4608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28625" y="1428750"/>
            <a:ext cx="8286750" cy="3143250"/>
          </a:xfrm>
        </p:spPr>
        <p:txBody>
          <a:bodyPr>
            <a:normAutofit fontScale="85000" lnSpcReduction="10000"/>
          </a:bodyPr>
          <a:lstStyle/>
          <a:p>
            <a:r>
              <a:rPr lang="pl-PL" sz="2400" smtClean="0">
                <a:latin typeface="Arial" charset="0"/>
                <a:cs typeface="Arial" charset="0"/>
              </a:rPr>
              <a:t>Pomiary przy użyciu lidaru pozwalają określić całkowitą depolaryzację </a:t>
            </a:r>
            <a:r>
              <a:rPr lang="pl-PL" sz="2400" smtClean="0">
                <a:latin typeface="Arial" charset="0"/>
                <a:cs typeface="Arial" charset="0"/>
                <a:sym typeface="Symbol" pitchFamily="18" charset="2"/>
              </a:rPr>
              <a:t></a:t>
            </a:r>
            <a:r>
              <a:rPr lang="pl-PL" sz="2400" baseline="-25000" smtClean="0"/>
              <a:t>tot</a:t>
            </a:r>
            <a:endParaRPr lang="pl-PL" sz="2400" smtClean="0">
              <a:latin typeface="Arial" charset="0"/>
              <a:cs typeface="Arial" charset="0"/>
              <a:sym typeface="Symbol" pitchFamily="18" charset="2"/>
            </a:endParaRPr>
          </a:p>
          <a:p>
            <a:r>
              <a:rPr lang="pl-PL" sz="2400" smtClean="0">
                <a:latin typeface="Arial" charset="0"/>
                <a:cs typeface="Arial" charset="0"/>
                <a:sym typeface="Symbol" pitchFamily="18" charset="2"/>
              </a:rPr>
              <a:t>Wyznaczanie depolaryzacji cząstek wymaga uwzględnienia depolaryzacji niesferycznych molekuł powietrza zgodnie ze wzorem</a:t>
            </a:r>
            <a:r>
              <a:rPr lang="pl-PL" sz="2400" smtClean="0">
                <a:latin typeface="Arial" charset="0"/>
                <a:cs typeface="Arial" charset="0"/>
              </a:rPr>
              <a:t> </a:t>
            </a:r>
          </a:p>
          <a:p>
            <a:endParaRPr lang="pl-PL" sz="2400" smtClean="0">
              <a:latin typeface="Arial" charset="0"/>
              <a:cs typeface="Arial" charset="0"/>
            </a:endParaRPr>
          </a:p>
          <a:p>
            <a:endParaRPr lang="pl-PL" sz="2400" smtClean="0">
              <a:latin typeface="Arial" charset="0"/>
              <a:cs typeface="Arial" charset="0"/>
            </a:endParaRPr>
          </a:p>
          <a:p>
            <a:endParaRPr lang="pl-PL" sz="240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pl-PL" sz="2400" smtClean="0">
                <a:latin typeface="Arial" charset="0"/>
                <a:cs typeface="Arial" charset="0"/>
              </a:rPr>
              <a:t>	gdzie B jest stosunkiem całkowitego współczynnika rozpraszania wstecznego do współczynnika rozpraszania wstecznego dla molekuł powietrza, </a:t>
            </a:r>
            <a:r>
              <a:rPr lang="pl-PL" sz="2400" smtClean="0">
                <a:latin typeface="Arial" charset="0"/>
                <a:cs typeface="Arial" charset="0"/>
                <a:sym typeface="Symbol" pitchFamily="18" charset="2"/>
              </a:rPr>
              <a:t></a:t>
            </a:r>
            <a:r>
              <a:rPr lang="pl-PL" sz="2400" baseline="-25000" smtClean="0"/>
              <a:t>ray</a:t>
            </a:r>
            <a:r>
              <a:rPr lang="pl-PL" sz="2400" smtClean="0">
                <a:latin typeface="Arial" charset="0"/>
                <a:cs typeface="Arial" charset="0"/>
                <a:sym typeface="Symbol" pitchFamily="18" charset="2"/>
              </a:rPr>
              <a:t> określa depolaryzację molekuł powietrza.</a:t>
            </a:r>
            <a:r>
              <a:rPr lang="pl-PL" sz="2400" smtClean="0">
                <a:latin typeface="Arial" charset="0"/>
                <a:cs typeface="Arial" charset="0"/>
              </a:rPr>
              <a:t> </a:t>
            </a: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46084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6CD0FEF-0A46-4331-B862-A49DFC3801EB}" type="slidenum">
              <a:rPr lang="en-US" sz="1400" smtClean="0"/>
              <a:pPr/>
              <a:t>43</a:t>
            </a:fld>
            <a:endParaRPr lang="en-US" sz="1400" smtClean="0"/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500438"/>
            <a:ext cx="39814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4381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ytuł 1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r>
              <a:rPr lang="pl-PL" sz="3200" smtClean="0">
                <a:latin typeface="Arial" charset="0"/>
                <a:cs typeface="Arial" charset="0"/>
              </a:rPr>
              <a:t>Przykładowe pomiary depolaryzacji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47107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2875" y="5143500"/>
            <a:ext cx="8358188" cy="1309688"/>
          </a:xfrm>
        </p:spPr>
        <p:txBody>
          <a:bodyPr/>
          <a:lstStyle/>
          <a:p>
            <a:r>
              <a:rPr lang="pl-PL" sz="2400" smtClean="0">
                <a:latin typeface="Arial" charset="0"/>
                <a:cs typeface="Arial" charset="0"/>
              </a:rPr>
              <a:t>Pomiar depolaryzacji jest obecnie najlepszą techniką lidarową do detekcji nieferycznych aerozoli oraz kryształów lodu w chmurach. </a:t>
            </a: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47108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DCB546-D782-4CDF-8B65-B9B8E9867A41}" type="slidenum">
              <a:rPr lang="en-US" sz="1400" smtClean="0"/>
              <a:pPr/>
              <a:t>44</a:t>
            </a:fld>
            <a:endParaRPr lang="en-US" sz="1400" smtClean="0"/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071563"/>
            <a:ext cx="25066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7110" name="Picture 4" descr="http://www-lidar.nies.go.jp/AD-Net/rsltko00/T000409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071563"/>
            <a:ext cx="43719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6034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18497C1-C3B7-43A2-B509-143097CA0E34}" type="slidenum">
              <a:rPr lang="en-US" sz="1400" smtClean="0"/>
              <a:pPr/>
              <a:t>45</a:t>
            </a:fld>
            <a:endParaRPr lang="en-US" sz="1400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633413"/>
          </a:xfrm>
        </p:spPr>
        <p:txBody>
          <a:bodyPr/>
          <a:lstStyle/>
          <a:p>
            <a:r>
              <a:rPr lang="pl-PL" sz="3200" smtClean="0">
                <a:latin typeface="Arial" charset="0"/>
              </a:rPr>
              <a:t>Pomiary lidarowe chmur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5688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smtClean="0">
                <a:latin typeface="Arial" charset="0"/>
              </a:rPr>
              <a:t>W przypadku ośrodków optycznie gęstych (np. chmury) równanie lidarowe w przedstawionej formie przestaje obowiązywać. Z powodu dużych grubości optycznych fotony emitowane przez laser są wielokrotnie rozpraszane podczas gdy równanie lidarowe opisuje przypadek pojedynczego rozpraszania. </a:t>
            </a:r>
          </a:p>
          <a:p>
            <a:pPr>
              <a:lnSpc>
                <a:spcPct val="90000"/>
              </a:lnSpc>
            </a:pPr>
            <a:r>
              <a:rPr lang="pl-PL" sz="2400" smtClean="0">
                <a:latin typeface="Arial" charset="0"/>
              </a:rPr>
              <a:t>Ponadto na podstawie różnicy czasu pomiędzy emitowana i rejestrowaną wiązką światła nie możemy wyznaczyć jednoznacznie wysokości na jakiej foton został rozproszony a jedynie całkowita drogą jaką pokonał w atmosferze. </a:t>
            </a:r>
          </a:p>
          <a:p>
            <a:pPr>
              <a:lnSpc>
                <a:spcPct val="90000"/>
              </a:lnSpc>
            </a:pPr>
            <a:endParaRPr lang="pl-PL" sz="24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120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900A73-CFDB-4B0D-8534-F96BCAB0A46D}" type="slidenum">
              <a:rPr lang="en-US" sz="1400" smtClean="0"/>
              <a:pPr/>
              <a:t>46</a:t>
            </a:fld>
            <a:endParaRPr lang="en-US" sz="1400" smtClean="0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285875" y="642938"/>
            <a:ext cx="655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sz="3200" b="1">
                <a:solidFill>
                  <a:schemeClr val="folHlink"/>
                </a:solidFill>
                <a:latin typeface="Arial" charset="0"/>
              </a:rPr>
              <a:t>Dyffiusion Theory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57188" y="1785938"/>
            <a:ext cx="84963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Opisuje ona rozkład promieniowania laserowego po czasie gdy foton „traci” informację o pierwotnym kierunku propagacji. 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Analogiczną sytuację mamy wewnątrz chmury, w której gdy się znajdziemy nie wiem w którym kierunku znajduje się główne źródło promieniowania (np. Słonce).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Czas po którym to następuje jest w przybliżeniu równy czasowi dwóch dróg swobodnych fotonu</a:t>
            </a:r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462685"/>
              </p:ext>
            </p:extLst>
          </p:nvPr>
        </p:nvGraphicFramePr>
        <p:xfrm>
          <a:off x="2714625" y="5143500"/>
          <a:ext cx="309562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Równanie" r:id="rId3" imgW="1320227" imgH="418918" progId="Equation.3">
                  <p:embed/>
                </p:oleObj>
              </mc:Choice>
              <mc:Fallback>
                <p:oleObj name="Równanie" r:id="rId3" imgW="132022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5143500"/>
                        <a:ext cx="3095625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64733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4E97928-745E-4160-BF58-B936F61BC012}" type="slidenum">
              <a:rPr lang="en-US" sz="1400" smtClean="0"/>
              <a:pPr/>
              <a:t>47</a:t>
            </a:fld>
            <a:endParaRPr lang="en-US" sz="1400" smtClean="0"/>
          </a:p>
        </p:txBody>
      </p:sp>
      <p:graphicFrame>
        <p:nvGraphicFramePr>
          <p:cNvPr id="50179" name="Object 2"/>
          <p:cNvGraphicFramePr>
            <a:graphicFrameLocks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39186"/>
              </p:ext>
            </p:extLst>
          </p:nvPr>
        </p:nvGraphicFramePr>
        <p:xfrm>
          <a:off x="4843463" y="3119438"/>
          <a:ext cx="938212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3" name="Równanie" r:id="rId3" imgW="469696" imgH="444307" progId="Equation.3">
                  <p:embed/>
                </p:oleObj>
              </mc:Choice>
              <mc:Fallback>
                <p:oleObj name="Równanie" r:id="rId3" imgW="469696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463" y="3119438"/>
                        <a:ext cx="938212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250825" y="188913"/>
            <a:ext cx="835342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W zasadzie już na odległości jednej drogi swobodnej kierunkowe promieniowanie laser</a:t>
            </a:r>
            <a:r>
              <a:rPr lang="pl-PL">
                <a:latin typeface="Arial" charset="0"/>
                <a:sym typeface="Symbol" pitchFamily="18" charset="2"/>
              </a:rPr>
              <a:t>ó</a:t>
            </a:r>
            <a:r>
              <a:rPr lang="pl-PL">
                <a:latin typeface="Arial" charset="0"/>
              </a:rPr>
              <a:t>w staje się w przybliżeniu izotropowe.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Dla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=60 1/km, g=0.86 i =1.0</a:t>
            </a:r>
            <a:r>
              <a:rPr lang="pl-PL">
                <a:latin typeface="Arial" charset="0"/>
                <a:sym typeface="Symbol" pitchFamily="18" charset="2"/>
              </a:rPr>
              <a:t> droga ta wynosi około 140 m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  <a:sym typeface="Symbol" pitchFamily="18" charset="2"/>
              </a:rPr>
              <a:t>Powracający sygnał lidarowy może być w tym przypadku przybliżony przez radiancję o rozkładzie Gaussa z odchyleniem standardowym </a:t>
            </a: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323850" y="3933825"/>
            <a:ext cx="6192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Oznaczmy przez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f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d</a:t>
            </a:r>
            <a:r>
              <a:rPr lang="pl-PL">
                <a:latin typeface="Arial" charset="0"/>
              </a:rPr>
              <a:t> cześć energii jako</a:t>
            </a:r>
          </a:p>
        </p:txBody>
      </p:sp>
      <p:graphicFrame>
        <p:nvGraphicFramePr>
          <p:cNvPr id="5018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577659"/>
              </p:ext>
            </p:extLst>
          </p:nvPr>
        </p:nvGraphicFramePr>
        <p:xfrm>
          <a:off x="6659563" y="3716338"/>
          <a:ext cx="206851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4" name="Równanie" r:id="rId5" imgW="977476" imgH="444307" progId="Equation.3">
                  <p:embed/>
                </p:oleObj>
              </mc:Choice>
              <mc:Fallback>
                <p:oleObj name="Równanie" r:id="rId5" imgW="977476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716338"/>
                        <a:ext cx="2068512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250825" y="4652963"/>
            <a:ext cx="85693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E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d</a:t>
            </a:r>
            <a:r>
              <a:rPr lang="pl-PL">
                <a:latin typeface="Arial" charset="0"/>
              </a:rPr>
              <a:t> - energia rejestrowana przez detektor,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E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pl-PL">
                <a:latin typeface="Arial" charset="0"/>
              </a:rPr>
              <a:t>- energia emitowana,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>
                <a:latin typeface="Arial" charset="0"/>
              </a:rPr>
              <a:t> – powierzchnia detektora,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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d</a:t>
            </a:r>
            <a:r>
              <a:rPr lang="pl-PL">
                <a:latin typeface="Arial" charset="0"/>
                <a:sym typeface="Symbol" pitchFamily="18" charset="2"/>
              </a:rPr>
              <a:t> – kąt bryłowy detektora oraz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t</a:t>
            </a:r>
            <a:r>
              <a:rPr lang="pl-PL">
                <a:latin typeface="Arial" charset="0"/>
                <a:sym typeface="Symbol" pitchFamily="18" charset="2"/>
              </a:rPr>
              <a:t> jednostka czasu. Zgodnie z tą teorią:</a:t>
            </a:r>
          </a:p>
        </p:txBody>
      </p:sp>
      <p:graphicFrame>
        <p:nvGraphicFramePr>
          <p:cNvPr id="5018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437166"/>
              </p:ext>
            </p:extLst>
          </p:nvPr>
        </p:nvGraphicFramePr>
        <p:xfrm>
          <a:off x="611188" y="5864225"/>
          <a:ext cx="46482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5" name="Równanie" r:id="rId7" imgW="2197100" imgH="469900" progId="Equation.3">
                  <p:embed/>
                </p:oleObj>
              </mc:Choice>
              <mc:Fallback>
                <p:oleObj name="Równanie" r:id="rId7" imgW="2197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864225"/>
                        <a:ext cx="464820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52068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A835E97-209F-47D2-A0E3-B1F0C168CFF6}" type="slidenum">
              <a:rPr lang="en-US" sz="1400" smtClean="0"/>
              <a:pPr/>
              <a:t>48</a:t>
            </a:fld>
            <a:endParaRPr lang="en-US" sz="1400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549275"/>
            <a:ext cx="8229600" cy="3167063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Dla albeda pojedynczego rozpraszania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=1</a:t>
            </a:r>
            <a:r>
              <a:rPr lang="pl-PL" sz="2400" smtClean="0">
                <a:latin typeface="Arial" charset="0"/>
                <a:sym typeface="Symbol" pitchFamily="18" charset="2"/>
              </a:rPr>
              <a:t> wzór upraszcza się jednak dalej zależy od czasu. </a:t>
            </a:r>
          </a:p>
          <a:p>
            <a:r>
              <a:rPr lang="pl-PL" sz="2400" smtClean="0">
                <a:latin typeface="Arial" charset="0"/>
                <a:sym typeface="Symbol" pitchFamily="18" charset="2"/>
              </a:rPr>
              <a:t>Dla chmur wodnych można założyć, iż g zmienia się w przedziale 0.84-0.87 i na tej podstawie szacować ekstynkcje.</a:t>
            </a:r>
          </a:p>
          <a:p>
            <a:r>
              <a:rPr lang="pl-PL" sz="2400" smtClean="0">
                <a:latin typeface="Arial" charset="0"/>
                <a:sym typeface="Symbol" pitchFamily="18" charset="2"/>
              </a:rPr>
              <a:t>Jest to jednak zadanie bardzo trudne i obarczone dużymi niepewnościami.  </a:t>
            </a:r>
          </a:p>
        </p:txBody>
      </p:sp>
    </p:spTree>
    <p:extLst>
      <p:ext uri="{BB962C8B-B14F-4D97-AF65-F5344CB8AC3E}">
        <p14:creationId xmlns:p14="http://schemas.microsoft.com/office/powerpoint/2010/main" val="26513588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C0F523-4E31-4C4D-8109-E6E976D0A61B}" type="slidenum">
              <a:rPr lang="en-US" sz="1400" smtClean="0"/>
              <a:pPr/>
              <a:t>49</a:t>
            </a:fld>
            <a:endParaRPr lang="en-US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561975"/>
          </a:xfrm>
        </p:spPr>
        <p:txBody>
          <a:bodyPr/>
          <a:lstStyle/>
          <a:p>
            <a:r>
              <a:rPr lang="pl-PL" sz="2800" b="1" dirty="0" err="1" smtClean="0">
                <a:latin typeface="Arial" charset="0"/>
              </a:rPr>
              <a:t>Lidar</a:t>
            </a:r>
            <a:r>
              <a:rPr lang="pl-PL" sz="2800" b="1" dirty="0" smtClean="0">
                <a:latin typeface="Arial" charset="0"/>
              </a:rPr>
              <a:t> </a:t>
            </a:r>
            <a:r>
              <a:rPr lang="pl-PL" sz="2800" b="1" dirty="0" err="1" smtClean="0">
                <a:latin typeface="Arial" charset="0"/>
              </a:rPr>
              <a:t>Ramanowski</a:t>
            </a:r>
            <a:endParaRPr lang="pl-PL" sz="2800" b="1" dirty="0" smtClean="0">
              <a:latin typeface="Arial" charset="0"/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3197225"/>
          </a:xfrm>
        </p:spPr>
        <p:txBody>
          <a:bodyPr/>
          <a:lstStyle/>
          <a:p>
            <a:r>
              <a:rPr lang="pl-PL" sz="2400" dirty="0" smtClean="0">
                <a:latin typeface="Arial" charset="0"/>
              </a:rPr>
              <a:t>W </a:t>
            </a:r>
            <a:r>
              <a:rPr lang="pl-PL" sz="2400" dirty="0" err="1" smtClean="0">
                <a:latin typeface="Arial" charset="0"/>
              </a:rPr>
              <a:t>lidarach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ramanowskich</a:t>
            </a:r>
            <a:r>
              <a:rPr lang="pl-PL" sz="2400" dirty="0" smtClean="0">
                <a:latin typeface="Arial" charset="0"/>
              </a:rPr>
              <a:t> wykorzystywane jest zjawisko rozpraszania nieelastycznego na molekułach powietrza. Natężenie promieniowania rozpraszanego </a:t>
            </a:r>
            <a:r>
              <a:rPr lang="pl-PL" sz="2400" dirty="0" err="1" smtClean="0">
                <a:latin typeface="Arial" charset="0"/>
              </a:rPr>
              <a:t>ramanowsko</a:t>
            </a:r>
            <a:r>
              <a:rPr lang="pl-PL" sz="2400" dirty="0" smtClean="0">
                <a:latin typeface="Arial" charset="0"/>
              </a:rPr>
              <a:t> jest bardzo słabe co mocno ogranicza zasięg </a:t>
            </a:r>
            <a:r>
              <a:rPr lang="pl-PL" sz="2400" dirty="0" err="1" smtClean="0">
                <a:latin typeface="Arial" charset="0"/>
              </a:rPr>
              <a:t>lidaru</a:t>
            </a:r>
            <a:r>
              <a:rPr lang="pl-PL" sz="2400" dirty="0" smtClean="0">
                <a:latin typeface="Arial" charset="0"/>
              </a:rPr>
              <a:t> oraz komplikuje układ detekcyjny. Pomimo tego pomiary </a:t>
            </a:r>
            <a:r>
              <a:rPr lang="pl-PL" sz="2400" dirty="0" err="1" smtClean="0">
                <a:latin typeface="Arial" charset="0"/>
              </a:rPr>
              <a:t>ramanowskiej</a:t>
            </a:r>
            <a:r>
              <a:rPr lang="pl-PL" sz="2400" dirty="0" smtClean="0">
                <a:latin typeface="Arial" charset="0"/>
              </a:rPr>
              <a:t> pozwalają jednoznacznie wyznaczyć profil ekstynkcji</a:t>
            </a:r>
          </a:p>
          <a:p>
            <a:r>
              <a:rPr lang="pl-PL" sz="2400" dirty="0" smtClean="0">
                <a:latin typeface="Arial" charset="0"/>
              </a:rPr>
              <a:t>Równanie </a:t>
            </a:r>
            <a:r>
              <a:rPr lang="pl-PL" sz="2400" dirty="0" err="1" smtClean="0">
                <a:latin typeface="Arial" charset="0"/>
              </a:rPr>
              <a:t>lidaru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ramanowskiego</a:t>
            </a:r>
            <a:r>
              <a:rPr lang="pl-PL" sz="2400" dirty="0" smtClean="0">
                <a:latin typeface="Arial" charset="0"/>
              </a:rPr>
              <a:t> ma postać:</a:t>
            </a:r>
          </a:p>
        </p:txBody>
      </p:sp>
      <p:graphicFrame>
        <p:nvGraphicFramePr>
          <p:cNvPr id="522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687773"/>
              </p:ext>
            </p:extLst>
          </p:nvPr>
        </p:nvGraphicFramePr>
        <p:xfrm>
          <a:off x="539750" y="4149725"/>
          <a:ext cx="799306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3" name="Równanie" r:id="rId3" imgW="4102100" imgH="508000" progId="Equation.3">
                  <p:embed/>
                </p:oleObj>
              </mc:Choice>
              <mc:Fallback>
                <p:oleObj name="Równanie" r:id="rId3" imgW="41021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149725"/>
                        <a:ext cx="7993063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Text Box 5"/>
          <p:cNvSpPr txBox="1">
            <a:spLocks noChangeArrowheads="1"/>
          </p:cNvSpPr>
          <p:nvPr/>
        </p:nvSpPr>
        <p:spPr bwMode="auto">
          <a:xfrm>
            <a:off x="323850" y="5084763"/>
            <a:ext cx="864076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2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</a:t>
            </a:r>
            <a:r>
              <a:rPr lang="pl-PL" sz="2000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R</a:t>
            </a:r>
            <a:r>
              <a:rPr lang="pl-PL" sz="2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(</a:t>
            </a:r>
            <a:r>
              <a:rPr lang="pl-PL" sz="2000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o</a:t>
            </a:r>
            <a:r>
              <a:rPr lang="pl-PL" sz="2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,z)</a:t>
            </a:r>
            <a:r>
              <a:rPr lang="pl-PL" sz="2000">
                <a:latin typeface="Arial" charset="0"/>
                <a:sym typeface="Symbol" pitchFamily="18" charset="2"/>
              </a:rPr>
              <a:t> – współ. rozpraszania Ramana na molekułach powietrza</a:t>
            </a:r>
          </a:p>
          <a:p>
            <a:pPr eaLnBrk="1" hangingPunct="1">
              <a:spcBef>
                <a:spcPct val="50000"/>
              </a:spcBef>
            </a:pPr>
            <a:r>
              <a:rPr lang="pl-PL" sz="2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(</a:t>
            </a:r>
            <a:r>
              <a:rPr lang="pl-PL" sz="2000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o</a:t>
            </a:r>
            <a:r>
              <a:rPr lang="pl-PL" sz="2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,z)</a:t>
            </a:r>
            <a:r>
              <a:rPr lang="pl-PL" sz="2000">
                <a:latin typeface="Arial" charset="0"/>
                <a:sym typeface="Symbol" pitchFamily="18" charset="2"/>
              </a:rPr>
              <a:t> – sumaryczna ekstynkcja aerozolu i Rayleigha dla długości fali </a:t>
            </a:r>
            <a:r>
              <a:rPr lang="pl-PL" sz="18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sz="1800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o</a:t>
            </a:r>
            <a:endParaRPr lang="pl-PL" sz="2000">
              <a:solidFill>
                <a:schemeClr val="folHlink"/>
              </a:solidFill>
              <a:latin typeface="Arial" charset="0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pl-PL" sz="2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(</a:t>
            </a:r>
            <a:r>
              <a:rPr lang="pl-PL" sz="2000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R</a:t>
            </a:r>
            <a:r>
              <a:rPr lang="pl-PL" sz="2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,z)</a:t>
            </a:r>
            <a:r>
              <a:rPr lang="pl-PL" sz="2000">
                <a:latin typeface="Arial" charset="0"/>
                <a:sym typeface="Symbol" pitchFamily="18" charset="2"/>
              </a:rPr>
              <a:t> - sumaryczna ekstynkcja aerozolu i Rayleigha dla długości fali </a:t>
            </a:r>
            <a:r>
              <a:rPr lang="pl-PL" sz="18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sz="1800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R</a:t>
            </a:r>
            <a:endParaRPr lang="pl-PL" sz="2000">
              <a:solidFill>
                <a:schemeClr val="folHlink"/>
              </a:solidFill>
              <a:latin typeface="Arial" charset="0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</a:pPr>
            <a:endParaRPr lang="pl-PL" sz="2000"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8765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latin typeface="+mn-lt"/>
                <a:ea typeface="+mn-ea"/>
                <a:cs typeface="+mn-cs"/>
              </a:rPr>
              <a:t>Coaxial vs. Biaxial </a:t>
            </a:r>
            <a:endParaRPr lang="en-US" sz="3200" dirty="0" smtClean="0"/>
          </a:p>
        </p:txBody>
      </p:sp>
      <p:sp>
        <p:nvSpPr>
          <p:cNvPr id="7171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071563"/>
            <a:ext cx="7772400" cy="5024437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>
                <a:latin typeface="Arial" charset="0"/>
                <a:cs typeface="Arial" charset="0"/>
              </a:rPr>
              <a:t>Układ w systemie </a:t>
            </a:r>
            <a:r>
              <a:rPr lang="en-US" sz="2400" dirty="0" smtClean="0">
                <a:latin typeface="Arial" charset="0"/>
                <a:cs typeface="Arial" charset="0"/>
              </a:rPr>
              <a:t>coaxial </a:t>
            </a:r>
            <a:r>
              <a:rPr lang="pl-PL" sz="2400" dirty="0" smtClean="0">
                <a:latin typeface="Arial" charset="0"/>
                <a:cs typeface="Arial" charset="0"/>
              </a:rPr>
              <a:t>posiada jedną oś optyczną na której znajduje się wiązka laserowa oraz układ detekcyjny. 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W układzie </a:t>
            </a:r>
            <a:r>
              <a:rPr lang="en-US" sz="2400" dirty="0" smtClean="0">
                <a:latin typeface="Arial" charset="0"/>
                <a:cs typeface="Arial" charset="0"/>
              </a:rPr>
              <a:t>biaxial </a:t>
            </a:r>
            <a:r>
              <a:rPr lang="pl-PL" sz="2400" dirty="0" smtClean="0">
                <a:latin typeface="Arial" charset="0"/>
                <a:cs typeface="Arial" charset="0"/>
              </a:rPr>
              <a:t>wiązka laserowa umieszczona przesunięta jest od osi optycznej systemu detekcyjnego. Wiązka laserowa wchodzi w zasięg widzenia teleskopu na pewnej wysokości. 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pl-PL" sz="2400" dirty="0" smtClean="0">
                <a:latin typeface="Arial" charset="0"/>
                <a:cs typeface="Arial" charset="0"/>
              </a:rPr>
              <a:t>Rozwiązanie to pozwala uniknąć silnego rozpraszania wstecznego pochodzącego od niskich wysokości, które nasyca układy detekcyjne. </a:t>
            </a:r>
          </a:p>
          <a:p>
            <a:pPr>
              <a:buFontTx/>
              <a:buNone/>
            </a:pPr>
            <a:endParaRPr lang="pl-PL" sz="24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pl-PL" sz="2400" dirty="0" smtClean="0">
                <a:latin typeface="Arial" charset="0"/>
                <a:cs typeface="Arial" charset="0"/>
              </a:rPr>
              <a:t>	Problem ten w układach </a:t>
            </a:r>
            <a:r>
              <a:rPr lang="pl-PL" sz="2400" dirty="0" err="1" smtClean="0">
                <a:latin typeface="Arial" charset="0"/>
                <a:cs typeface="Arial" charset="0"/>
              </a:rPr>
              <a:t>coaxal</a:t>
            </a:r>
            <a:r>
              <a:rPr lang="pl-PL" sz="2400" dirty="0" smtClean="0">
                <a:latin typeface="Arial" charset="0"/>
                <a:cs typeface="Arial" charset="0"/>
              </a:rPr>
              <a:t>  likwiduje się przez stosowanie szybkich migawek, które otwierają lub zamykają  dostęp promieniowania do detektorów.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2103586-396A-4C98-A3B6-CBBD0E8DF422}" type="slidenum">
              <a:rPr lang="en-US" sz="1400" smtClean="0"/>
              <a:pPr/>
              <a:t>5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22090134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27CA42D-53E0-4C0D-8AF4-F99AA3D349BA}" type="slidenum">
              <a:rPr lang="en-US" sz="1400" smtClean="0"/>
              <a:pPr/>
              <a:t>50</a:t>
            </a:fld>
            <a:endParaRPr lang="en-US" sz="1400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8913"/>
            <a:ext cx="8362950" cy="2044700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Równanie lidarowe w tym przypadku ma tylko jedna niewiadoma (funkcje ekstynkcji), gdyż współczynnik rozpraszania do tylu dotyczy tylko rozpraszania Ramana na molekułach i zależy od ciśnienia atmosferycznego. </a:t>
            </a:r>
          </a:p>
          <a:p>
            <a:r>
              <a:rPr lang="pl-PL" sz="2400" smtClean="0">
                <a:latin typeface="Arial" charset="0"/>
              </a:rPr>
              <a:t>Równanie w formie różniczkowej ma postać: </a:t>
            </a:r>
          </a:p>
        </p:txBody>
      </p:sp>
      <p:graphicFrame>
        <p:nvGraphicFramePr>
          <p:cNvPr id="53252" name="Object 3"/>
          <p:cNvGraphicFramePr>
            <a:graphicFrameLocks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2782630"/>
              </p:ext>
            </p:extLst>
          </p:nvPr>
        </p:nvGraphicFramePr>
        <p:xfrm>
          <a:off x="696913" y="2595563"/>
          <a:ext cx="70739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4" name="Równanie" r:id="rId3" imgW="3505200" imgH="393700" progId="Equation.3">
                  <p:embed/>
                </p:oleObj>
              </mc:Choice>
              <mc:Fallback>
                <p:oleObj name="Równanie" r:id="rId3" imgW="3505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2595563"/>
                        <a:ext cx="70739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395288" y="3429000"/>
            <a:ext cx="8137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Zakładamy, że rozpraszanie na aerozolu można przybliżyć prawem Angstroma:</a:t>
            </a:r>
          </a:p>
        </p:txBody>
      </p:sp>
      <p:graphicFrame>
        <p:nvGraphicFramePr>
          <p:cNvPr id="5325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404260"/>
              </p:ext>
            </p:extLst>
          </p:nvPr>
        </p:nvGraphicFramePr>
        <p:xfrm>
          <a:off x="3995738" y="3933825"/>
          <a:ext cx="11938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5" name="Równanie" r:id="rId5" imgW="558558" imgH="241195" progId="Equation.3">
                  <p:embed/>
                </p:oleObj>
              </mc:Choice>
              <mc:Fallback>
                <p:oleObj name="Równanie" r:id="rId5" imgW="558558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933825"/>
                        <a:ext cx="119380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5" name="Text Box 6"/>
          <p:cNvSpPr txBox="1">
            <a:spLocks noChangeArrowheads="1"/>
          </p:cNvSpPr>
          <p:nvPr/>
        </p:nvSpPr>
        <p:spPr bwMode="auto">
          <a:xfrm>
            <a:off x="468313" y="4581525"/>
            <a:ext cx="84248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Założenie to jest często bardzo dobrze spełnione gdyż różnica długości fal: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o</a:t>
            </a:r>
            <a:r>
              <a:rPr lang="pl-PL">
                <a:latin typeface="Arial" charset="0"/>
                <a:sym typeface="Symbol" pitchFamily="18" charset="2"/>
              </a:rPr>
              <a:t> oraz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R</a:t>
            </a:r>
            <a:r>
              <a:rPr lang="pl-PL">
                <a:latin typeface="Arial" charset="0"/>
                <a:sym typeface="Symbol" pitchFamily="18" charset="2"/>
              </a:rPr>
              <a:t> jest stosunkowo niewielka.  </a:t>
            </a:r>
          </a:p>
        </p:txBody>
      </p:sp>
    </p:spTree>
    <p:extLst>
      <p:ext uri="{BB962C8B-B14F-4D97-AF65-F5344CB8AC3E}">
        <p14:creationId xmlns:p14="http://schemas.microsoft.com/office/powerpoint/2010/main" val="26149535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A6A91A3-33D3-4170-B033-F749CC0B0433}" type="slidenum">
              <a:rPr lang="en-US" sz="1400" smtClean="0"/>
              <a:pPr/>
              <a:t>51</a:t>
            </a:fld>
            <a:endParaRPr lang="en-US" sz="1400" smtClean="0"/>
          </a:p>
        </p:txBody>
      </p:sp>
      <p:graphicFrame>
        <p:nvGraphicFramePr>
          <p:cNvPr id="54275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323850" y="188913"/>
          <a:ext cx="446405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9" name="Równanie" r:id="rId3" imgW="2146300" imgH="228600" progId="Equation.3">
                  <p:embed/>
                </p:oleObj>
              </mc:Choice>
              <mc:Fallback>
                <p:oleObj name="Równanie" r:id="rId3" imgW="2146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88913"/>
                        <a:ext cx="4464050" cy="4746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3"/>
          <p:cNvGraphicFramePr>
            <a:graphicFrameLocks noChangeAspect="1"/>
          </p:cNvGraphicFramePr>
          <p:nvPr/>
        </p:nvGraphicFramePr>
        <p:xfrm>
          <a:off x="323850" y="765175"/>
          <a:ext cx="521811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0" name="Równanie" r:id="rId5" imgW="2247900" imgH="215900" progId="Equation.3">
                  <p:embed/>
                </p:oleObj>
              </mc:Choice>
              <mc:Fallback>
                <p:oleObj name="Równanie" r:id="rId5" imgW="2247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765175"/>
                        <a:ext cx="5218113" cy="5000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4"/>
          <p:cNvGraphicFramePr>
            <a:graphicFrameLocks noChangeAspect="1"/>
          </p:cNvGraphicFramePr>
          <p:nvPr/>
        </p:nvGraphicFramePr>
        <p:xfrm>
          <a:off x="323850" y="1412875"/>
          <a:ext cx="4568825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1" name="Równanie" r:id="rId7" imgW="1968500" imgH="508000" progId="Equation.3">
                  <p:embed/>
                </p:oleObj>
              </mc:Choice>
              <mc:Fallback>
                <p:oleObj name="Równanie" r:id="rId7" imgW="19685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412875"/>
                        <a:ext cx="4568825" cy="11747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8" name="Text Box 5"/>
          <p:cNvSpPr txBox="1">
            <a:spLocks noChangeArrowheads="1"/>
          </p:cNvSpPr>
          <p:nvPr/>
        </p:nvSpPr>
        <p:spPr bwMode="auto">
          <a:xfrm>
            <a:off x="323850" y="2636838"/>
            <a:ext cx="777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Podstawiając do równania lidarowego mamy:</a:t>
            </a:r>
          </a:p>
        </p:txBody>
      </p:sp>
      <p:graphicFrame>
        <p:nvGraphicFramePr>
          <p:cNvPr id="54279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323850" y="3213100"/>
          <a:ext cx="864235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2" name="Równanie" r:id="rId9" imgW="4521200" imgH="558800" progId="Equation.3">
                  <p:embed/>
                </p:oleObj>
              </mc:Choice>
              <mc:Fallback>
                <p:oleObj name="Równanie" r:id="rId9" imgW="4521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213100"/>
                        <a:ext cx="8642350" cy="10683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7"/>
          <p:cNvGraphicFramePr>
            <a:graphicFrameLocks noChangeAspect="1"/>
          </p:cNvGraphicFramePr>
          <p:nvPr/>
        </p:nvGraphicFramePr>
        <p:xfrm>
          <a:off x="323850" y="4508500"/>
          <a:ext cx="8470900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3" name="Równanie" r:id="rId11" imgW="4432300" imgH="723900" progId="Equation.3">
                  <p:embed/>
                </p:oleObj>
              </mc:Choice>
              <mc:Fallback>
                <p:oleObj name="Równanie" r:id="rId11" imgW="4432300" imgH="723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508500"/>
                        <a:ext cx="8470900" cy="13827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15825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31C1653-443C-4502-91E4-4E977E1D5383}" type="slidenum">
              <a:rPr lang="en-US" sz="1400" smtClean="0"/>
              <a:pPr/>
              <a:t>52</a:t>
            </a:fld>
            <a:endParaRPr lang="en-US" sz="1400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88913"/>
            <a:ext cx="8229600" cy="6480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Powyższe równanie pozwala wyznaczyć współczynnik ekstynkcji aerozolu przy założeniu tylko wykładnika Angstroma. Zauważmy jednak ze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=|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o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- 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R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|</a:t>
            </a:r>
            <a:r>
              <a:rPr lang="pl-PL" sz="2400" smtClean="0">
                <a:latin typeface="Arial" charset="0"/>
                <a:sym typeface="Symbol" pitchFamily="18" charset="2"/>
              </a:rPr>
              <a:t> wynosi zwykle kilkadziesiąt nm. Stąd, błąd założenia wykładnika Angstroma ma na ogół drugorzędne znaczenia na dokładność metody. 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  <a:sym typeface="Symbol" pitchFamily="18" charset="2"/>
              </a:rPr>
              <a:t>Rozpraszanie Ramana związane jest ze zmianą stanu oscylacyjno-rotacyjnego.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  <a:sym typeface="Symbol" pitchFamily="18" charset="2"/>
              </a:rPr>
              <a:t>Mamy dwa typy rozpraszania: 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  <a:sym typeface="Symbol" pitchFamily="18" charset="2"/>
              </a:rPr>
              <a:t>rozpraszanie stokesowskie w którym cząstki wzbudzane s</a:t>
            </a:r>
            <a:r>
              <a:rPr lang="en-US" sz="2400" smtClean="0">
                <a:latin typeface="Arial" charset="0"/>
                <a:cs typeface="Arial" charset="0"/>
                <a:sym typeface="Symbol" pitchFamily="18" charset="2"/>
              </a:rPr>
              <a:t>ą</a:t>
            </a:r>
            <a:r>
              <a:rPr lang="pl-PL" sz="2400" smtClean="0">
                <a:latin typeface="Arial" charset="0"/>
                <a:sym typeface="Symbol" pitchFamily="18" charset="2"/>
              </a:rPr>
              <a:t> do poziomu wirtualnego i emitując foton przechodzą do stanu poziomu o większej energii niż energia stanu podstawowego. Stąd emitowane fotony mają mniejszą energię niż fotony padające na molekułę.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  <a:sym typeface="Symbol" pitchFamily="18" charset="2"/>
              </a:rPr>
              <a:t>Rozpraszanie antystokesowskie gdy stan końcowy jest niższy od stanu początkowego. Jednak początkowy stan jest stanem wzbudzonym</a:t>
            </a:r>
          </a:p>
          <a:p>
            <a:pPr>
              <a:lnSpc>
                <a:spcPct val="80000"/>
              </a:lnSpc>
            </a:pPr>
            <a:endParaRPr lang="pl-PL" sz="2400" smtClean="0"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776165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3CF3527-CE6C-44F2-9869-EE2D33EC63DB}" type="slidenum">
              <a:rPr lang="en-US" sz="1400" smtClean="0"/>
              <a:pPr/>
              <a:t>53</a:t>
            </a:fld>
            <a:endParaRPr lang="en-US" sz="1400" smtClean="0"/>
          </a:p>
        </p:txBody>
      </p:sp>
      <p:grpSp>
        <p:nvGrpSpPr>
          <p:cNvPr id="56323" name="Group 2"/>
          <p:cNvGrpSpPr>
            <a:grpSpLocks/>
          </p:cNvGrpSpPr>
          <p:nvPr/>
        </p:nvGrpSpPr>
        <p:grpSpPr bwMode="auto">
          <a:xfrm>
            <a:off x="539750" y="260350"/>
            <a:ext cx="3763963" cy="4278313"/>
            <a:chOff x="2006" y="663"/>
            <a:chExt cx="2371" cy="2695"/>
          </a:xfrm>
        </p:grpSpPr>
        <p:sp>
          <p:nvSpPr>
            <p:cNvPr id="56339" name="Line 3"/>
            <p:cNvSpPr>
              <a:spLocks noChangeShapeType="1"/>
            </p:cNvSpPr>
            <p:nvPr/>
          </p:nvSpPr>
          <p:spPr bwMode="auto">
            <a:xfrm>
              <a:off x="2154" y="2387"/>
              <a:ext cx="1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6340" name="Line 4"/>
            <p:cNvSpPr>
              <a:spLocks noChangeShapeType="1"/>
            </p:cNvSpPr>
            <p:nvPr/>
          </p:nvSpPr>
          <p:spPr bwMode="auto">
            <a:xfrm>
              <a:off x="2109" y="1026"/>
              <a:ext cx="1089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6341" name="Line 5"/>
            <p:cNvSpPr>
              <a:spLocks noChangeShapeType="1"/>
            </p:cNvSpPr>
            <p:nvPr/>
          </p:nvSpPr>
          <p:spPr bwMode="auto">
            <a:xfrm flipV="1">
              <a:off x="2426" y="1026"/>
              <a:ext cx="0" cy="13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6342" name="Line 6"/>
            <p:cNvSpPr>
              <a:spLocks noChangeShapeType="1"/>
            </p:cNvSpPr>
            <p:nvPr/>
          </p:nvSpPr>
          <p:spPr bwMode="auto">
            <a:xfrm>
              <a:off x="3198" y="216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6343" name="Line 7"/>
            <p:cNvSpPr>
              <a:spLocks noChangeShapeType="1"/>
            </p:cNvSpPr>
            <p:nvPr/>
          </p:nvSpPr>
          <p:spPr bwMode="auto">
            <a:xfrm>
              <a:off x="3198" y="1389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6344" name="Line 8"/>
            <p:cNvSpPr>
              <a:spLocks noChangeShapeType="1"/>
            </p:cNvSpPr>
            <p:nvPr/>
          </p:nvSpPr>
          <p:spPr bwMode="auto">
            <a:xfrm>
              <a:off x="3198" y="111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6345" name="Text Box 9"/>
            <p:cNvSpPr txBox="1">
              <a:spLocks noChangeArrowheads="1"/>
            </p:cNvSpPr>
            <p:nvPr/>
          </p:nvSpPr>
          <p:spPr bwMode="auto">
            <a:xfrm>
              <a:off x="2006" y="1535"/>
              <a:ext cx="27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sz="1800">
                  <a:latin typeface="Arial" charset="0"/>
                </a:rPr>
                <a:t>h</a:t>
              </a:r>
              <a:r>
                <a:rPr lang="pl-PL" sz="1800">
                  <a:latin typeface="Arial" charset="0"/>
                  <a:sym typeface="Symbol" pitchFamily="18" charset="2"/>
                </a:rPr>
                <a:t></a:t>
              </a:r>
            </a:p>
          </p:txBody>
        </p:sp>
        <p:sp>
          <p:nvSpPr>
            <p:cNvPr id="56346" name="Line 10"/>
            <p:cNvSpPr>
              <a:spLocks noChangeShapeType="1"/>
            </p:cNvSpPr>
            <p:nvPr/>
          </p:nvSpPr>
          <p:spPr bwMode="auto">
            <a:xfrm>
              <a:off x="2789" y="1026"/>
              <a:ext cx="635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6347" name="Text Box 11"/>
            <p:cNvSpPr txBox="1">
              <a:spLocks noChangeArrowheads="1"/>
            </p:cNvSpPr>
            <p:nvPr/>
          </p:nvSpPr>
          <p:spPr bwMode="auto">
            <a:xfrm>
              <a:off x="3243" y="1570"/>
              <a:ext cx="30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sz="1800">
                  <a:latin typeface="Arial" charset="0"/>
                </a:rPr>
                <a:t>h</a:t>
              </a:r>
              <a:r>
                <a:rPr lang="pl-PL" sz="1800">
                  <a:latin typeface="Arial" charset="0"/>
                  <a:sym typeface="Symbol" pitchFamily="18" charset="2"/>
                </a:rPr>
                <a:t>’</a:t>
              </a:r>
            </a:p>
          </p:txBody>
        </p:sp>
        <p:sp>
          <p:nvSpPr>
            <p:cNvPr id="56348" name="Text Box 12"/>
            <p:cNvSpPr txBox="1">
              <a:spLocks noChangeArrowheads="1"/>
            </p:cNvSpPr>
            <p:nvPr/>
          </p:nvSpPr>
          <p:spPr bwMode="auto">
            <a:xfrm>
              <a:off x="3593" y="1855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sz="1800">
                  <a:latin typeface="Arial" charset="0"/>
                </a:rPr>
                <a:t>E</a:t>
              </a:r>
              <a:r>
                <a:rPr lang="pl-PL" sz="1800" baseline="-25000">
                  <a:latin typeface="Arial" charset="0"/>
                </a:rPr>
                <a:t>wzbudzony</a:t>
              </a:r>
              <a:endParaRPr lang="pl-PL" sz="1800">
                <a:latin typeface="Arial" charset="0"/>
              </a:endParaRPr>
            </a:p>
          </p:txBody>
        </p:sp>
        <p:sp>
          <p:nvSpPr>
            <p:cNvPr id="56349" name="Text Box 13"/>
            <p:cNvSpPr txBox="1">
              <a:spLocks noChangeArrowheads="1"/>
            </p:cNvSpPr>
            <p:nvPr/>
          </p:nvSpPr>
          <p:spPr bwMode="auto">
            <a:xfrm>
              <a:off x="2290" y="2478"/>
              <a:ext cx="7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sz="1800">
                  <a:latin typeface="Arial" charset="0"/>
                </a:rPr>
                <a:t>E</a:t>
              </a:r>
              <a:r>
                <a:rPr lang="pl-PL" sz="1800" baseline="-25000">
                  <a:latin typeface="Arial" charset="0"/>
                </a:rPr>
                <a:t>podstawowy</a:t>
              </a:r>
              <a:endParaRPr lang="pl-PL" sz="1800">
                <a:latin typeface="Arial" charset="0"/>
              </a:endParaRPr>
            </a:p>
          </p:txBody>
        </p:sp>
        <p:sp>
          <p:nvSpPr>
            <p:cNvPr id="56350" name="Text Box 14"/>
            <p:cNvSpPr txBox="1">
              <a:spLocks noChangeArrowheads="1"/>
            </p:cNvSpPr>
            <p:nvPr/>
          </p:nvSpPr>
          <p:spPr bwMode="auto">
            <a:xfrm>
              <a:off x="2200" y="663"/>
              <a:ext cx="59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sz="1800">
                  <a:latin typeface="Arial" charset="0"/>
                </a:rPr>
                <a:t>E</a:t>
              </a:r>
              <a:r>
                <a:rPr lang="pl-PL" sz="1800" baseline="-25000">
                  <a:latin typeface="Arial" charset="0"/>
                </a:rPr>
                <a:t>wirtualny</a:t>
              </a:r>
              <a:endParaRPr lang="pl-PL" sz="1800">
                <a:latin typeface="Arial" charset="0"/>
              </a:endParaRPr>
            </a:p>
          </p:txBody>
        </p:sp>
        <p:sp>
          <p:nvSpPr>
            <p:cNvPr id="56351" name="Text Box 15"/>
            <p:cNvSpPr txBox="1">
              <a:spLocks noChangeArrowheads="1"/>
            </p:cNvSpPr>
            <p:nvPr/>
          </p:nvSpPr>
          <p:spPr bwMode="auto">
            <a:xfrm>
              <a:off x="2154" y="2840"/>
              <a:ext cx="222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>
                  <a:solidFill>
                    <a:schemeClr val="folHlink"/>
                  </a:solidFill>
                  <a:latin typeface="Arial" charset="0"/>
                </a:rPr>
                <a:t>rozpraszanie stokesowskie</a:t>
              </a:r>
            </a:p>
          </p:txBody>
        </p:sp>
      </p:grpSp>
      <p:grpSp>
        <p:nvGrpSpPr>
          <p:cNvPr id="56324" name="Group 16"/>
          <p:cNvGrpSpPr>
            <a:grpSpLocks/>
          </p:cNvGrpSpPr>
          <p:nvPr/>
        </p:nvGrpSpPr>
        <p:grpSpPr bwMode="auto">
          <a:xfrm>
            <a:off x="4716463" y="260350"/>
            <a:ext cx="3763962" cy="4278313"/>
            <a:chOff x="3004" y="708"/>
            <a:chExt cx="2371" cy="2695"/>
          </a:xfrm>
        </p:grpSpPr>
        <p:sp>
          <p:nvSpPr>
            <p:cNvPr id="56326" name="Line 17"/>
            <p:cNvSpPr>
              <a:spLocks noChangeShapeType="1"/>
            </p:cNvSpPr>
            <p:nvPr/>
          </p:nvSpPr>
          <p:spPr bwMode="auto">
            <a:xfrm>
              <a:off x="3107" y="1979"/>
              <a:ext cx="10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6327" name="Line 18"/>
            <p:cNvSpPr>
              <a:spLocks noChangeShapeType="1"/>
            </p:cNvSpPr>
            <p:nvPr/>
          </p:nvSpPr>
          <p:spPr bwMode="auto">
            <a:xfrm>
              <a:off x="3107" y="1071"/>
              <a:ext cx="1089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6328" name="Line 19"/>
            <p:cNvSpPr>
              <a:spLocks noChangeShapeType="1"/>
            </p:cNvSpPr>
            <p:nvPr/>
          </p:nvSpPr>
          <p:spPr bwMode="auto">
            <a:xfrm flipV="1">
              <a:off x="3412" y="1071"/>
              <a:ext cx="12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6329" name="Line 20"/>
            <p:cNvSpPr>
              <a:spLocks noChangeShapeType="1"/>
            </p:cNvSpPr>
            <p:nvPr/>
          </p:nvSpPr>
          <p:spPr bwMode="auto">
            <a:xfrm>
              <a:off x="4196" y="2205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6330" name="Line 21"/>
            <p:cNvSpPr>
              <a:spLocks noChangeShapeType="1"/>
            </p:cNvSpPr>
            <p:nvPr/>
          </p:nvSpPr>
          <p:spPr bwMode="auto">
            <a:xfrm>
              <a:off x="4196" y="143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6331" name="Line 22"/>
            <p:cNvSpPr>
              <a:spLocks noChangeShapeType="1"/>
            </p:cNvSpPr>
            <p:nvPr/>
          </p:nvSpPr>
          <p:spPr bwMode="auto">
            <a:xfrm>
              <a:off x="4196" y="116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6332" name="Text Box 23"/>
            <p:cNvSpPr txBox="1">
              <a:spLocks noChangeArrowheads="1"/>
            </p:cNvSpPr>
            <p:nvPr/>
          </p:nvSpPr>
          <p:spPr bwMode="auto">
            <a:xfrm>
              <a:off x="3004" y="1580"/>
              <a:ext cx="27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sz="1800">
                  <a:latin typeface="Arial" charset="0"/>
                </a:rPr>
                <a:t>h</a:t>
              </a:r>
              <a:r>
                <a:rPr lang="pl-PL" sz="1800">
                  <a:latin typeface="Arial" charset="0"/>
                  <a:sym typeface="Symbol" pitchFamily="18" charset="2"/>
                </a:rPr>
                <a:t></a:t>
              </a:r>
            </a:p>
          </p:txBody>
        </p:sp>
        <p:sp>
          <p:nvSpPr>
            <p:cNvPr id="56333" name="Line 24"/>
            <p:cNvSpPr>
              <a:spLocks noChangeShapeType="1"/>
            </p:cNvSpPr>
            <p:nvPr/>
          </p:nvSpPr>
          <p:spPr bwMode="auto">
            <a:xfrm>
              <a:off x="3787" y="1071"/>
              <a:ext cx="635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6334" name="Text Box 25"/>
            <p:cNvSpPr txBox="1">
              <a:spLocks noChangeArrowheads="1"/>
            </p:cNvSpPr>
            <p:nvPr/>
          </p:nvSpPr>
          <p:spPr bwMode="auto">
            <a:xfrm>
              <a:off x="4241" y="1615"/>
              <a:ext cx="30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sz="1800">
                  <a:latin typeface="Arial" charset="0"/>
                </a:rPr>
                <a:t>h</a:t>
              </a:r>
              <a:r>
                <a:rPr lang="pl-PL" sz="1800">
                  <a:latin typeface="Arial" charset="0"/>
                  <a:sym typeface="Symbol" pitchFamily="18" charset="2"/>
                </a:rPr>
                <a:t>’</a:t>
              </a:r>
            </a:p>
          </p:txBody>
        </p:sp>
        <p:sp>
          <p:nvSpPr>
            <p:cNvPr id="56335" name="Text Box 26"/>
            <p:cNvSpPr txBox="1">
              <a:spLocks noChangeArrowheads="1"/>
            </p:cNvSpPr>
            <p:nvPr/>
          </p:nvSpPr>
          <p:spPr bwMode="auto">
            <a:xfrm>
              <a:off x="4591" y="1900"/>
              <a:ext cx="7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sz="1800">
                  <a:latin typeface="Arial" charset="0"/>
                </a:rPr>
                <a:t>E</a:t>
              </a:r>
              <a:r>
                <a:rPr lang="pl-PL" sz="1800" baseline="-25000">
                  <a:latin typeface="Arial" charset="0"/>
                </a:rPr>
                <a:t>podstawowy</a:t>
              </a:r>
              <a:endParaRPr lang="pl-PL" sz="1800">
                <a:latin typeface="Arial" charset="0"/>
              </a:endParaRPr>
            </a:p>
          </p:txBody>
        </p:sp>
        <p:sp>
          <p:nvSpPr>
            <p:cNvPr id="56336" name="Text Box 27"/>
            <p:cNvSpPr txBox="1">
              <a:spLocks noChangeArrowheads="1"/>
            </p:cNvSpPr>
            <p:nvPr/>
          </p:nvSpPr>
          <p:spPr bwMode="auto">
            <a:xfrm>
              <a:off x="3198" y="2069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sz="1800">
                  <a:latin typeface="Arial" charset="0"/>
                </a:rPr>
                <a:t>E</a:t>
              </a:r>
              <a:r>
                <a:rPr lang="pl-PL" sz="1800" baseline="-25000">
                  <a:latin typeface="Arial" charset="0"/>
                </a:rPr>
                <a:t>wzbudzony</a:t>
              </a:r>
              <a:endParaRPr lang="pl-PL" sz="1800">
                <a:latin typeface="Arial" charset="0"/>
              </a:endParaRPr>
            </a:p>
          </p:txBody>
        </p:sp>
        <p:sp>
          <p:nvSpPr>
            <p:cNvPr id="56337" name="Text Box 28"/>
            <p:cNvSpPr txBox="1">
              <a:spLocks noChangeArrowheads="1"/>
            </p:cNvSpPr>
            <p:nvPr/>
          </p:nvSpPr>
          <p:spPr bwMode="auto">
            <a:xfrm>
              <a:off x="3198" y="708"/>
              <a:ext cx="59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sz="1800">
                  <a:latin typeface="Arial" charset="0"/>
                </a:rPr>
                <a:t>E</a:t>
              </a:r>
              <a:r>
                <a:rPr lang="pl-PL" sz="1800" baseline="-25000">
                  <a:latin typeface="Arial" charset="0"/>
                </a:rPr>
                <a:t>wirtualny</a:t>
              </a:r>
              <a:endParaRPr lang="pl-PL" sz="1800">
                <a:latin typeface="Arial" charset="0"/>
              </a:endParaRPr>
            </a:p>
          </p:txBody>
        </p:sp>
        <p:sp>
          <p:nvSpPr>
            <p:cNvPr id="56338" name="Text Box 29"/>
            <p:cNvSpPr txBox="1">
              <a:spLocks noChangeArrowheads="1"/>
            </p:cNvSpPr>
            <p:nvPr/>
          </p:nvSpPr>
          <p:spPr bwMode="auto">
            <a:xfrm>
              <a:off x="3152" y="2885"/>
              <a:ext cx="222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>
                  <a:solidFill>
                    <a:schemeClr val="folHlink"/>
                  </a:solidFill>
                  <a:latin typeface="Arial" charset="0"/>
                </a:rPr>
                <a:t>rozpraszanie antystokesowskie</a:t>
              </a:r>
            </a:p>
          </p:txBody>
        </p:sp>
      </p:grpSp>
      <p:sp>
        <p:nvSpPr>
          <p:cNvPr id="56325" name="Text Box 30"/>
          <p:cNvSpPr txBox="1">
            <a:spLocks noChangeArrowheads="1"/>
          </p:cNvSpPr>
          <p:nvPr/>
        </p:nvSpPr>
        <p:spPr bwMode="auto">
          <a:xfrm>
            <a:off x="395288" y="4941888"/>
            <a:ext cx="82089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Np. dla czastek azotu: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o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=266 nm 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stok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=284 nm 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anyst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=251 nm</a:t>
            </a:r>
            <a:r>
              <a:rPr lang="pl-PL">
                <a:latin typeface="Arial" charset="0"/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o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=532 nm 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stok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=608 nm 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antyst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=474 nm</a:t>
            </a:r>
            <a:r>
              <a:rPr lang="pl-PL">
                <a:latin typeface="Arial" charset="0"/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878066D-0CC4-4301-BA14-071C975A8096}" type="slidenum">
              <a:rPr lang="en-US" sz="1400" smtClean="0"/>
              <a:pPr/>
              <a:t>54</a:t>
            </a:fld>
            <a:endParaRPr lang="en-US" sz="1400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692150"/>
            <a:ext cx="7772400" cy="4114800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Głównym problemem lidarow ramanowskich jest niskie natężenie promieniowania rozproszonego.</a:t>
            </a:r>
          </a:p>
          <a:p>
            <a:r>
              <a:rPr lang="pl-PL" sz="2400" smtClean="0">
                <a:latin typeface="Arial" charset="0"/>
              </a:rPr>
              <a:t>Dodatkowo, wzór na profil ekstynkcji zawiera pochodne sygnału po wysokości co zasadniczo zwiększa poziom szumów i wymaga stosowania znacznego uśredniania w czasie.</a:t>
            </a:r>
          </a:p>
          <a:p>
            <a:r>
              <a:rPr lang="pl-PL" sz="2400" smtClean="0">
                <a:latin typeface="Arial" charset="0"/>
              </a:rPr>
              <a:t>Mimo tego lidary tego typu stosuje się często w badaniach atmosferycznych. </a:t>
            </a:r>
          </a:p>
        </p:txBody>
      </p:sp>
    </p:spTree>
    <p:extLst>
      <p:ext uri="{BB962C8B-B14F-4D97-AF65-F5344CB8AC3E}">
        <p14:creationId xmlns:p14="http://schemas.microsoft.com/office/powerpoint/2010/main" val="42874381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ytuł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l-PL" sz="3200" smtClean="0">
                <a:latin typeface="Arial" charset="0"/>
                <a:cs typeface="Arial" charset="0"/>
              </a:rPr>
              <a:t>Metoda dwu-strumieniowa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58371" name="Symbol zastępczy zawartości 2"/>
          <p:cNvSpPr>
            <a:spLocks noGrp="1"/>
          </p:cNvSpPr>
          <p:nvPr>
            <p:ph idx="1"/>
          </p:nvPr>
        </p:nvSpPr>
        <p:spPr>
          <a:xfrm>
            <a:off x="571500" y="1143000"/>
            <a:ext cx="7772400" cy="2571750"/>
          </a:xfrm>
        </p:spPr>
        <p:txBody>
          <a:bodyPr/>
          <a:lstStyle/>
          <a:p>
            <a:r>
              <a:rPr lang="pl-PL" sz="2400" smtClean="0">
                <a:latin typeface="Arial" charset="0"/>
                <a:cs typeface="Arial" charset="0"/>
              </a:rPr>
              <a:t>Wykorzystuje sygnały obserwacji lidarowych prowadzonych z powierzchni Ziemi i samolotu lub satelity. Lidary w obu przypadkach mierzą promieniowanie rozproszone z tej samej warstwy  powietrza z rożnych kierunków. Sygnały lidarowe w obu przypadkach mają postać: </a:t>
            </a:r>
          </a:p>
        </p:txBody>
      </p:sp>
      <p:sp>
        <p:nvSpPr>
          <p:cNvPr id="5837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C0B1C4-2A48-4A93-95FD-2D1D46613CBD}" type="slidenum">
              <a:rPr lang="en-US" sz="1400" smtClean="0"/>
              <a:pPr/>
              <a:t>55</a:t>
            </a:fld>
            <a:endParaRPr lang="en-US" sz="1400" smtClean="0"/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500438"/>
            <a:ext cx="5500687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5929313"/>
            <a:ext cx="40576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8375" name="pole tekstowe 6"/>
          <p:cNvSpPr txBox="1">
            <a:spLocks noChangeArrowheads="1"/>
          </p:cNvSpPr>
          <p:nvPr/>
        </p:nvSpPr>
        <p:spPr bwMode="auto">
          <a:xfrm>
            <a:off x="428625" y="4500563"/>
            <a:ext cx="87153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>
                <a:latin typeface="Arial" charset="0"/>
                <a:cs typeface="Arial" charset="0"/>
              </a:rPr>
              <a:t>h</a:t>
            </a:r>
            <a:r>
              <a:rPr lang="pl-PL" baseline="-25000">
                <a:latin typeface="Arial" charset="0"/>
                <a:cs typeface="Arial" charset="0"/>
              </a:rPr>
              <a:t>f</a:t>
            </a:r>
            <a:r>
              <a:rPr lang="pl-PL">
                <a:latin typeface="Arial" charset="0"/>
                <a:cs typeface="Arial" charset="0"/>
              </a:rPr>
              <a:t> wysokość drugiego, C</a:t>
            </a:r>
            <a:r>
              <a:rPr lang="pl-PL" baseline="-25000">
                <a:latin typeface="Arial" charset="0"/>
                <a:cs typeface="Arial" charset="0"/>
              </a:rPr>
              <a:t>k</a:t>
            </a:r>
            <a:r>
              <a:rPr lang="pl-PL">
                <a:latin typeface="Arial" charset="0"/>
                <a:cs typeface="Arial" charset="0"/>
              </a:rPr>
              <a:t> i C</a:t>
            </a:r>
            <a:r>
              <a:rPr lang="pl-PL" baseline="-25000">
                <a:latin typeface="Arial" charset="0"/>
                <a:cs typeface="Arial" charset="0"/>
              </a:rPr>
              <a:t>a</a:t>
            </a:r>
            <a:r>
              <a:rPr lang="pl-PL">
                <a:latin typeface="Arial" charset="0"/>
                <a:cs typeface="Arial" charset="0"/>
              </a:rPr>
              <a:t> stale lidarowe. Dzieląc równania stronami następnie logarytmując i różniczkując po wysokość h. Otrzymujemy równanie na współczynnik ekstynkcji</a:t>
            </a: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94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ytuł 1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r>
              <a:rPr lang="pl-PL" sz="3200" smtClean="0">
                <a:latin typeface="Arial" charset="0"/>
                <a:cs typeface="Arial" charset="0"/>
              </a:rPr>
              <a:t>Zalety i wady metody 2-strumieniowej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59395" name="Symbol zastępczy zawartości 2"/>
          <p:cNvSpPr>
            <a:spLocks noGrp="1"/>
          </p:cNvSpPr>
          <p:nvPr>
            <p:ph idx="1"/>
          </p:nvPr>
        </p:nvSpPr>
        <p:spPr>
          <a:xfrm>
            <a:off x="571500" y="1357313"/>
            <a:ext cx="7772400" cy="4114800"/>
          </a:xfrm>
        </p:spPr>
        <p:txBody>
          <a:bodyPr/>
          <a:lstStyle/>
          <a:p>
            <a:r>
              <a:rPr lang="pl-PL" sz="2400" smtClean="0">
                <a:latin typeface="Arial" charset="0"/>
                <a:cs typeface="Arial" charset="0"/>
              </a:rPr>
              <a:t>Metoda pozawala wyznaczyć współczynnik ekstynkcji bez dodatkowych założeń o własnościach optycznych atmosfery. </a:t>
            </a:r>
          </a:p>
          <a:p>
            <a:r>
              <a:rPr lang="pl-PL" sz="2400" smtClean="0">
                <a:latin typeface="Arial" charset="0"/>
                <a:cs typeface="Arial" charset="0"/>
              </a:rPr>
              <a:t>Potrzeba synchronizacji położenia lidaru w samolocie lub na orbicie w celu obserwowania tej samej kolumny powietrza. </a:t>
            </a:r>
          </a:p>
          <a:p>
            <a:r>
              <a:rPr lang="pl-PL" sz="2400" smtClean="0">
                <a:latin typeface="Arial" charset="0"/>
                <a:cs typeface="Arial" charset="0"/>
              </a:rPr>
              <a:t>Metoda ta może być wykorzystywana tylko w sporadycznych przypadkach ze względu trudności w pomiarach samolotowych. </a:t>
            </a: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DD047A-99E0-46C7-ADE1-46969488EB0D}" type="slidenum">
              <a:rPr lang="en-US" sz="1400" smtClean="0"/>
              <a:pPr/>
              <a:t>56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36519961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60419" name="Symbol zastępczy zawartości 2"/>
          <p:cNvSpPr>
            <a:spLocks noGrp="1"/>
          </p:cNvSpPr>
          <p:nvPr>
            <p:ph idx="1"/>
          </p:nvPr>
        </p:nvSpPr>
        <p:spPr>
          <a:xfrm>
            <a:off x="428625" y="5624513"/>
            <a:ext cx="7772400" cy="1233487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smtClean="0"/>
              <a:t>Stachlewska et al., 2009</a:t>
            </a:r>
            <a:endParaRPr lang="en-US" sz="2400" smtClean="0"/>
          </a:p>
        </p:txBody>
      </p:sp>
      <p:sp>
        <p:nvSpPr>
          <p:cNvPr id="6042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2C62B43-F881-454D-9D99-E0DF75DBF2DB}" type="slidenum">
              <a:rPr lang="en-US" sz="1400" smtClean="0"/>
              <a:pPr/>
              <a:t>57</a:t>
            </a:fld>
            <a:endParaRPr lang="en-US" sz="1400" smtClean="0"/>
          </a:p>
        </p:txBody>
      </p:sp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4338"/>
            <a:ext cx="6786563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0492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ytuł 1"/>
          <p:cNvSpPr>
            <a:spLocks noGrp="1"/>
          </p:cNvSpPr>
          <p:nvPr>
            <p:ph type="title"/>
          </p:nvPr>
        </p:nvSpPr>
        <p:spPr>
          <a:xfrm>
            <a:off x="571500" y="0"/>
            <a:ext cx="7772400" cy="857250"/>
          </a:xfrm>
        </p:spPr>
        <p:txBody>
          <a:bodyPr/>
          <a:lstStyle/>
          <a:p>
            <a:r>
              <a:rPr lang="pl-PL" sz="3200" smtClean="0">
                <a:latin typeface="Arial" charset="0"/>
                <a:cs typeface="Arial" charset="0"/>
              </a:rPr>
              <a:t>Metoda Portera (Porter et al., 2000)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61443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214438"/>
            <a:ext cx="7772400" cy="2214562"/>
          </a:xfrm>
        </p:spPr>
        <p:txBody>
          <a:bodyPr/>
          <a:lstStyle/>
          <a:p>
            <a:r>
              <a:rPr lang="pl-PL" sz="2400" smtClean="0">
                <a:latin typeface="Arial" charset="0"/>
                <a:cs typeface="Arial" charset="0"/>
              </a:rPr>
              <a:t>Pozwala wyznaczać profil współczynnika ekstynkcji i rozpraszania wstecznego gdy mamy jednorodną warstwę powietrza.</a:t>
            </a:r>
          </a:p>
          <a:p>
            <a:r>
              <a:rPr lang="pl-PL" sz="2400" smtClean="0">
                <a:latin typeface="Arial" charset="0"/>
                <a:cs typeface="Arial" charset="0"/>
              </a:rPr>
              <a:t>W metodzie rozwiązywane jest równanie lidarowe do przodu przy użyciu przyrostów skończonych. </a:t>
            </a:r>
          </a:p>
          <a:p>
            <a:pPr>
              <a:buFontTx/>
              <a:buNone/>
            </a:pPr>
            <a:endParaRPr lang="pl-PL" sz="2400" smtClean="0">
              <a:latin typeface="Arial" charset="0"/>
              <a:cs typeface="Arial" charset="0"/>
            </a:endParaRPr>
          </a:p>
        </p:txBody>
      </p:sp>
      <p:sp>
        <p:nvSpPr>
          <p:cNvPr id="6144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D051E2E-1AA2-4C7A-BF33-47D597E83019}" type="slidenum">
              <a:rPr lang="en-US" sz="1400" smtClean="0"/>
              <a:pPr/>
              <a:t>58</a:t>
            </a:fld>
            <a:endParaRPr lang="en-US" sz="1400" smtClean="0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500438"/>
            <a:ext cx="578643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5919788"/>
            <a:ext cx="4484687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1447" name="pole tekstowe 6"/>
          <p:cNvSpPr txBox="1">
            <a:spLocks noChangeArrowheads="1"/>
          </p:cNvSpPr>
          <p:nvPr/>
        </p:nvSpPr>
        <p:spPr bwMode="auto">
          <a:xfrm>
            <a:off x="357188" y="4714875"/>
            <a:ext cx="84296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>
                <a:latin typeface="Arial" charset="0"/>
                <a:cs typeface="Arial" charset="0"/>
              </a:rPr>
              <a:t>n(r) jest sygnałem lidarowym, T</a:t>
            </a:r>
            <a:r>
              <a:rPr lang="pl-PL" baseline="-25000">
                <a:latin typeface="Arial" charset="0"/>
                <a:cs typeface="Arial" charset="0"/>
              </a:rPr>
              <a:t>m</a:t>
            </a:r>
            <a:r>
              <a:rPr lang="pl-PL">
                <a:latin typeface="Arial" charset="0"/>
                <a:cs typeface="Arial" charset="0"/>
              </a:rPr>
              <a:t>, T</a:t>
            </a:r>
            <a:r>
              <a:rPr lang="pl-PL" baseline="-25000">
                <a:latin typeface="Arial" charset="0"/>
                <a:cs typeface="Arial" charset="0"/>
              </a:rPr>
              <a:t>a</a:t>
            </a:r>
            <a:r>
              <a:rPr lang="pl-PL">
                <a:latin typeface="Arial" charset="0"/>
                <a:cs typeface="Arial" charset="0"/>
              </a:rPr>
              <a:t> to transmisje molekularna i aerozolowa, P</a:t>
            </a:r>
            <a:r>
              <a:rPr lang="pl-PL" baseline="-25000">
                <a:latin typeface="Arial" charset="0"/>
                <a:cs typeface="Arial" charset="0"/>
              </a:rPr>
              <a:t>m</a:t>
            </a:r>
            <a:r>
              <a:rPr lang="pl-PL">
                <a:latin typeface="Arial" charset="0"/>
                <a:cs typeface="Arial" charset="0"/>
              </a:rPr>
              <a:t> i P</a:t>
            </a:r>
            <a:r>
              <a:rPr lang="pl-PL" baseline="-25000">
                <a:latin typeface="Arial" charset="0"/>
                <a:cs typeface="Arial" charset="0"/>
              </a:rPr>
              <a:t>a</a:t>
            </a:r>
            <a:r>
              <a:rPr lang="pl-PL">
                <a:latin typeface="Arial" charset="0"/>
                <a:cs typeface="Arial" charset="0"/>
              </a:rPr>
              <a:t> są funkcjami fazowymi związanymi z rozpraszaniem na molekułach i aerozolach</a:t>
            </a:r>
            <a:r>
              <a:rPr lang="pl-PL"/>
              <a:t>.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375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zawartości 2"/>
          <p:cNvSpPr>
            <a:spLocks noGrp="1"/>
          </p:cNvSpPr>
          <p:nvPr>
            <p:ph idx="1"/>
          </p:nvPr>
        </p:nvSpPr>
        <p:spPr>
          <a:xfrm>
            <a:off x="500063" y="428625"/>
            <a:ext cx="7772400" cy="4114800"/>
          </a:xfrm>
        </p:spPr>
        <p:txBody>
          <a:bodyPr/>
          <a:lstStyle/>
          <a:p>
            <a:r>
              <a:rPr lang="pl-PL" sz="2400" smtClean="0">
                <a:latin typeface="Arial" charset="0"/>
                <a:cs typeface="Arial" charset="0"/>
              </a:rPr>
              <a:t>Metoda wymaga określenia stałej lidarowej C. </a:t>
            </a:r>
          </a:p>
          <a:p>
            <a:r>
              <a:rPr lang="pl-PL" sz="2400" smtClean="0">
                <a:latin typeface="Arial" charset="0"/>
                <a:cs typeface="Arial" charset="0"/>
              </a:rPr>
              <a:t>Może być ona wyznaczona na podstawie pomiarów horyzontalnych w ten sposób aby wyznaczony metodą Portera współczynnik ekstynkcji nie zmieniał się z odległością. </a:t>
            </a:r>
          </a:p>
          <a:p>
            <a:r>
              <a:rPr lang="pl-PL" sz="2400" smtClean="0">
                <a:latin typeface="Arial" charset="0"/>
                <a:cs typeface="Arial" charset="0"/>
              </a:rPr>
              <a:t>Wymaga ona również określenia funkcji fazowej oraz współczynnika rozpraszani wstecznego na wysokości lidaru. </a:t>
            </a: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62467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2A3BC3A-8320-4C0D-A41E-3F456228E061}" type="slidenum">
              <a:rPr lang="en-US" sz="1400" smtClean="0"/>
              <a:pPr/>
              <a:t>59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2190225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819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819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2C8F43-0610-4A1F-8CAC-2EAA41940C97}" type="slidenum">
              <a:rPr lang="en-US" sz="1400" smtClean="0"/>
              <a:pPr/>
              <a:t>6</a:t>
            </a:fld>
            <a:endParaRPr lang="en-US" sz="1400" smtClean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8286750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0160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zawartości 2"/>
          <p:cNvSpPr>
            <a:spLocks noGrp="1"/>
          </p:cNvSpPr>
          <p:nvPr>
            <p:ph idx="1"/>
          </p:nvPr>
        </p:nvSpPr>
        <p:spPr>
          <a:xfrm>
            <a:off x="285750" y="0"/>
            <a:ext cx="7772400" cy="857250"/>
          </a:xfrm>
        </p:spPr>
        <p:txBody>
          <a:bodyPr/>
          <a:lstStyle/>
          <a:p>
            <a:r>
              <a:rPr lang="pl-PL" sz="2400" smtClean="0">
                <a:latin typeface="Arial" charset="0"/>
                <a:cs typeface="Arial" charset="0"/>
              </a:rPr>
              <a:t>Wyznaczanie stałej lidarowej dla pomiarów horyzontalnych. </a:t>
            </a: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63491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04C4161-D8EE-406D-B1C5-90BFD914C234}" type="slidenum">
              <a:rPr lang="en-US" sz="1400" smtClean="0"/>
              <a:pPr/>
              <a:t>60</a:t>
            </a:fld>
            <a:endParaRPr lang="en-US" sz="1400" smtClean="0"/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650"/>
            <a:ext cx="600075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4326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6451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6451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CEDB50-5BA3-444E-8606-9FCAE0D7EF65}" type="slidenum">
              <a:rPr lang="en-US" sz="1400" smtClean="0"/>
              <a:pPr/>
              <a:t>61</a:t>
            </a:fld>
            <a:endParaRPr lang="en-US" sz="1400" smtClean="0"/>
          </a:p>
        </p:txBody>
      </p:sp>
      <p:pic>
        <p:nvPicPr>
          <p:cNvPr id="645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7938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6067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ytuł 1"/>
          <p:cNvSpPr>
            <a:spLocks noGrp="1"/>
          </p:cNvSpPr>
          <p:nvPr>
            <p:ph type="title"/>
          </p:nvPr>
        </p:nvSpPr>
        <p:spPr>
          <a:xfrm>
            <a:off x="0" y="214313"/>
            <a:ext cx="8929688" cy="1143000"/>
          </a:xfrm>
        </p:spPr>
        <p:txBody>
          <a:bodyPr>
            <a:normAutofit fontScale="90000"/>
          </a:bodyPr>
          <a:lstStyle/>
          <a:p>
            <a:r>
              <a:rPr lang="pl-PL" sz="3200" smtClean="0">
                <a:latin typeface="Arial" charset="0"/>
                <a:cs typeface="Arial" charset="0"/>
              </a:rPr>
              <a:t>Synergia pomiarów lidarowych z innymi pomiarami optycznymi aerozoli atmosferycznych.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65539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714500"/>
            <a:ext cx="8501062" cy="41148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pl-PL" sz="2400" smtClean="0">
                <a:latin typeface="Arial" charset="0"/>
                <a:cs typeface="Arial" charset="0"/>
              </a:rPr>
              <a:t>Pomiary fotometryczne grubości optycznej</a:t>
            </a:r>
          </a:p>
          <a:p>
            <a:pPr marL="457200" indent="-457200">
              <a:buFontTx/>
              <a:buAutoNum type="arabicPeriod"/>
            </a:pPr>
            <a:r>
              <a:rPr lang="pl-PL" sz="2400" smtClean="0">
                <a:latin typeface="Arial" charset="0"/>
                <a:cs typeface="Arial" charset="0"/>
              </a:rPr>
              <a:t>Pomiary współczynników rozpraszania (nephelometr) oraz absorpcji (aethalometer). </a:t>
            </a:r>
          </a:p>
          <a:p>
            <a:pPr marL="457200" indent="-457200">
              <a:buFontTx/>
              <a:buNone/>
            </a:pPr>
            <a:r>
              <a:rPr lang="pl-PL" sz="2400" smtClean="0">
                <a:latin typeface="Arial" charset="0"/>
                <a:cs typeface="Arial" charset="0"/>
              </a:rPr>
              <a:t>Pozwalają one na określenie np. stosunku lidarowego czy wartości współczynników rozpraszania warstw atmosfery blisko lidaru.  </a:t>
            </a:r>
          </a:p>
          <a:p>
            <a:pPr marL="457200" indent="-457200">
              <a:buFontTx/>
              <a:buNone/>
            </a:pPr>
            <a:r>
              <a:rPr lang="pl-PL" sz="2400" smtClean="0">
                <a:latin typeface="Arial" charset="0"/>
                <a:cs typeface="Arial" charset="0"/>
              </a:rPr>
              <a:t>Metoda 2 jest użyteczna w przypadku pomiarów ceilometrem którego zasięg pomiarów aerozolu jest najczęściej ograniczony do warstwy granicznej. </a:t>
            </a:r>
            <a:endParaRPr lang="en-US" smtClean="0"/>
          </a:p>
        </p:txBody>
      </p:sp>
      <p:sp>
        <p:nvSpPr>
          <p:cNvPr id="6554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B79C42-783A-4DCB-AEDF-93ED1B7D9802}" type="slidenum">
              <a:rPr lang="en-US" sz="1400" smtClean="0"/>
              <a:pPr/>
              <a:t>62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6180448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ytuł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643937" cy="1143000"/>
          </a:xfrm>
        </p:spPr>
        <p:txBody>
          <a:bodyPr/>
          <a:lstStyle/>
          <a:p>
            <a:r>
              <a:rPr lang="pl-PL" sz="3200" smtClean="0">
                <a:latin typeface="Arial" charset="0"/>
                <a:cs typeface="Arial" charset="0"/>
              </a:rPr>
              <a:t>Wykorzystanie danych z nephelometru oraz aethelometru (Markowicz et al., 2008)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6656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smtClean="0">
                <a:latin typeface="Arial" charset="0"/>
                <a:cs typeface="Arial" charset="0"/>
              </a:rPr>
              <a:t>Celem metody jest określenie własności optycznych aerozolu blisko lidaru i wykorzystanie ich do rozwiązania równania lidarowego. </a:t>
            </a:r>
          </a:p>
          <a:p>
            <a:r>
              <a:rPr lang="pl-PL" sz="2400" smtClean="0">
                <a:latin typeface="Arial" charset="0"/>
                <a:cs typeface="Arial" charset="0"/>
              </a:rPr>
              <a:t>W tym celu minimalizowana jest funkcja kosztu </a:t>
            </a:r>
          </a:p>
          <a:p>
            <a:endParaRPr lang="pl-PL" sz="2400" smtClean="0">
              <a:latin typeface="Arial" charset="0"/>
              <a:cs typeface="Arial" charset="0"/>
            </a:endParaRPr>
          </a:p>
          <a:p>
            <a:endParaRPr lang="pl-PL" sz="2400" smtClean="0">
              <a:latin typeface="Arial" charset="0"/>
              <a:cs typeface="Arial" charset="0"/>
            </a:endParaRPr>
          </a:p>
          <a:p>
            <a:r>
              <a:rPr lang="pl-PL" sz="2400" smtClean="0">
                <a:latin typeface="Arial" charset="0"/>
                <a:cs typeface="Arial" charset="0"/>
              </a:rPr>
              <a:t>gdzie y – jest wektorom obserwacji (współczynniki rozpraszania, absorpcji i rozpraszania wstecznego), x jest wektorem stanu (parametry rozkładu wielkości aerozolu), F model do przodu, x</a:t>
            </a:r>
            <a:r>
              <a:rPr lang="pl-PL" sz="2400" baseline="-25000" smtClean="0">
                <a:latin typeface="Arial" charset="0"/>
                <a:cs typeface="Arial" charset="0"/>
              </a:rPr>
              <a:t>a</a:t>
            </a:r>
            <a:r>
              <a:rPr lang="pl-PL" sz="2400" smtClean="0">
                <a:latin typeface="Arial" charset="0"/>
                <a:cs typeface="Arial" charset="0"/>
              </a:rPr>
              <a:t> wektor informacji a priori.  </a:t>
            </a: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6656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4E12E2A-426E-438A-9FC6-CD36AF4916BF}" type="slidenum">
              <a:rPr lang="en-US" sz="1400" smtClean="0"/>
              <a:pPr/>
              <a:t>63</a:t>
            </a:fld>
            <a:endParaRPr lang="en-US" sz="1400" smtClean="0"/>
          </a:p>
        </p:txBody>
      </p:sp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595688"/>
            <a:ext cx="6726237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1358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0"/>
            <a:ext cx="8281988" cy="1773238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Pozwala to wyznaczyć rozkład wielkości a następnie stosunek lidarowy</a:t>
            </a:r>
          </a:p>
        </p:txBody>
      </p:sp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441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75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708275"/>
            <a:ext cx="1287462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758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716338"/>
            <a:ext cx="2259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759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814513"/>
            <a:ext cx="4635500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759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08500"/>
            <a:ext cx="37353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7840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53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5121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50800"/>
            <a:ext cx="7659687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7298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ytuł 1"/>
          <p:cNvSpPr>
            <a:spLocks noGrp="1"/>
          </p:cNvSpPr>
          <p:nvPr>
            <p:ph type="title"/>
          </p:nvPr>
        </p:nvSpPr>
        <p:spPr>
          <a:xfrm>
            <a:off x="827088" y="0"/>
            <a:ext cx="7772400" cy="1143000"/>
          </a:xfrm>
        </p:spPr>
        <p:txBody>
          <a:bodyPr/>
          <a:lstStyle/>
          <a:p>
            <a:r>
              <a:rPr lang="pl-PL" sz="3200" smtClean="0">
                <a:latin typeface="Arial" charset="0"/>
                <a:cs typeface="Arial" charset="0"/>
              </a:rPr>
              <a:t>Wyznaczanie rozkładu wielkości aerozolu na podstawie pomiarów lidarowych. 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70659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6AE2EB1-D3CE-48E1-B16F-445B88112DC7}" type="slidenum">
              <a:rPr lang="en-US" sz="1400" smtClean="0"/>
              <a:pPr/>
              <a:t>67</a:t>
            </a:fld>
            <a:endParaRPr lang="en-US" sz="1400" smtClean="0"/>
          </a:p>
        </p:txBody>
      </p:sp>
      <p:pic>
        <p:nvPicPr>
          <p:cNvPr id="706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060575"/>
            <a:ext cx="50419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0661" name="Text Box 7"/>
          <p:cNvSpPr txBox="1">
            <a:spLocks noChangeArrowheads="1"/>
          </p:cNvSpPr>
          <p:nvPr/>
        </p:nvSpPr>
        <p:spPr bwMode="auto">
          <a:xfrm>
            <a:off x="468313" y="1412875"/>
            <a:ext cx="828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>
                <a:latin typeface="Arial" charset="0"/>
              </a:rPr>
              <a:t>Jedna z metod polega na minimalizacji funkcjonału: </a:t>
            </a:r>
          </a:p>
        </p:txBody>
      </p:sp>
      <p:pic>
        <p:nvPicPr>
          <p:cNvPr id="7066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30663"/>
            <a:ext cx="424973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4791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smtClean="0">
                <a:latin typeface="Arial" charset="0"/>
              </a:rPr>
              <a:t>Rozkład wielkości aerozolu uzyskany przy użyciu lidaru na 3 długościach fali (Jagodnicka et al.. 2009)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492375"/>
            <a:ext cx="58324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805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9D890DA-D7A9-4101-BAFA-C11234B298DE}" type="slidenum">
              <a:rPr lang="en-US" sz="1400" smtClean="0"/>
              <a:pPr/>
              <a:t>69</a:t>
            </a:fld>
            <a:endParaRPr lang="en-US" sz="1400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706438"/>
          </a:xfrm>
        </p:spPr>
        <p:txBody>
          <a:bodyPr/>
          <a:lstStyle/>
          <a:p>
            <a:r>
              <a:rPr lang="pl-PL" sz="3200" b="1" dirty="0" err="1" smtClean="0"/>
              <a:t>Lidar</a:t>
            </a:r>
            <a:r>
              <a:rPr lang="pl-PL" sz="3200" b="1" dirty="0" smtClean="0"/>
              <a:t> absorpcji różnicowej- DIAL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229600" cy="38163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Używany jest do detekcji gazów śladowych znajdujących się w atmosferze.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W lidarach DIAL’owskich do atmosfery wysyłane s</a:t>
            </a:r>
            <a:r>
              <a:rPr lang="en-US" sz="2400" smtClean="0">
                <a:latin typeface="Arial" charset="0"/>
                <a:cs typeface="Arial" charset="0"/>
              </a:rPr>
              <a:t>ą</a:t>
            </a:r>
            <a:r>
              <a:rPr lang="pl-PL" sz="2400" smtClean="0">
                <a:latin typeface="Arial" charset="0"/>
              </a:rPr>
              <a:t> dwie wiązki promieniowania w ten sposób, </a:t>
            </a:r>
            <a:r>
              <a:rPr lang="pl-PL" sz="2400" smtClean="0">
                <a:latin typeface="Arial" charset="0"/>
                <a:sym typeface="Symbol" pitchFamily="18" charset="2"/>
              </a:rPr>
              <a:t>ż</a:t>
            </a:r>
            <a:r>
              <a:rPr lang="pl-PL" sz="2400" smtClean="0">
                <a:latin typeface="Arial" charset="0"/>
              </a:rPr>
              <a:t>e jedna z nich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on</a:t>
            </a:r>
            <a:r>
              <a:rPr lang="pl-PL" sz="2400" smtClean="0">
                <a:latin typeface="Arial" charset="0"/>
                <a:sym typeface="Symbol" pitchFamily="18" charset="2"/>
              </a:rPr>
              <a:t> </a:t>
            </a:r>
            <a:r>
              <a:rPr lang="pl-PL" sz="2400" smtClean="0">
                <a:latin typeface="Arial" charset="0"/>
              </a:rPr>
              <a:t>dostrojona jest do linii absorpcyjnej badanego gazu zaś druga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off</a:t>
            </a:r>
            <a:r>
              <a:rPr lang="pl-PL" sz="2400" smtClean="0">
                <a:latin typeface="Arial" charset="0"/>
                <a:sym typeface="Symbol" pitchFamily="18" charset="2"/>
              </a:rPr>
              <a:t> </a:t>
            </a:r>
            <a:r>
              <a:rPr lang="pl-PL" sz="2400" smtClean="0">
                <a:latin typeface="Arial" charset="0"/>
              </a:rPr>
              <a:t>jest niewiele oddalona od pierwszej jednak już w obszarze bardzo słabej absorpcji. 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Jeśli wiec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</a:t>
            </a:r>
            <a:r>
              <a:rPr lang="pl-PL" sz="2400" smtClean="0">
                <a:latin typeface="Arial" charset="0"/>
                <a:sym typeface="Symbol" pitchFamily="18" charset="2"/>
              </a:rPr>
              <a:t> wynosi kilka (kilkanaście nanometr</a:t>
            </a:r>
            <a:r>
              <a:rPr lang="pl-PL" sz="2400" smtClean="0">
                <a:latin typeface="Arial" charset="0"/>
              </a:rPr>
              <a:t>ó</a:t>
            </a:r>
            <a:r>
              <a:rPr lang="pl-PL" sz="2400" smtClean="0">
                <a:latin typeface="Arial" charset="0"/>
                <a:sym typeface="Symbol" pitchFamily="18" charset="2"/>
              </a:rPr>
              <a:t>w) to różnica w rozpraszaniu molekularnych czy na aerozolu atmosferycznym może być zaniedbana (poza obszarem UV)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 Równanie lidarowe dla obu długości fal ma postać:</a:t>
            </a:r>
          </a:p>
        </p:txBody>
      </p:sp>
      <p:graphicFrame>
        <p:nvGraphicFramePr>
          <p:cNvPr id="72709" name="Object 4"/>
          <p:cNvGraphicFramePr>
            <a:graphicFrameLocks noChangeAspect="1"/>
          </p:cNvGraphicFramePr>
          <p:nvPr/>
        </p:nvGraphicFramePr>
        <p:xfrm>
          <a:off x="611188" y="4724400"/>
          <a:ext cx="782002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2" name="Równanie" r:id="rId3" imgW="3467100" imgH="393700" progId="Equation.3">
                  <p:embed/>
                </p:oleObj>
              </mc:Choice>
              <mc:Fallback>
                <p:oleObj name="Równanie" r:id="rId3" imgW="3467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724400"/>
                        <a:ext cx="7820025" cy="9318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0" name="Object 5"/>
          <p:cNvGraphicFramePr>
            <a:graphicFrameLocks noChangeAspect="1"/>
          </p:cNvGraphicFramePr>
          <p:nvPr/>
        </p:nvGraphicFramePr>
        <p:xfrm>
          <a:off x="611188" y="5734050"/>
          <a:ext cx="7907337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3" name="Równanie" r:id="rId5" imgW="3505200" imgH="393700" progId="Equation.3">
                  <p:embed/>
                </p:oleObj>
              </mc:Choice>
              <mc:Fallback>
                <p:oleObj name="Równanie" r:id="rId5" imgW="3505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734050"/>
                        <a:ext cx="7907337" cy="9318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258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921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922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030B8BD-0FC7-4327-A308-E4E73E0CF9A5}" type="slidenum">
              <a:rPr lang="en-US" sz="1400" smtClean="0"/>
              <a:pPr/>
              <a:t>7</a:t>
            </a:fld>
            <a:endParaRPr lang="en-US" sz="1400" smtClean="0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5237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1C9F82-1405-4EB3-A178-F3C2D6A41135}" type="slidenum">
              <a:rPr lang="en-US" sz="1400" smtClean="0"/>
              <a:pPr/>
              <a:t>70</a:t>
            </a:fld>
            <a:endParaRPr lang="en-US" sz="1400" smtClean="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8913"/>
            <a:ext cx="8362950" cy="676275"/>
          </a:xfrm>
        </p:spPr>
        <p:txBody>
          <a:bodyPr>
            <a:normAutofit fontScale="92500" lnSpcReduction="20000"/>
          </a:bodyPr>
          <a:lstStyle/>
          <a:p>
            <a:r>
              <a:rPr lang="pl-PL" sz="2400" smtClean="0">
                <a:latin typeface="Arial" charset="0"/>
              </a:rPr>
              <a:t>Dzieląc równania stronami a następnie logarytmując otrzymujemy:</a:t>
            </a:r>
          </a:p>
        </p:txBody>
      </p:sp>
      <p:graphicFrame>
        <p:nvGraphicFramePr>
          <p:cNvPr id="73732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611188" y="1138238"/>
          <a:ext cx="792162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0" name="Równanie" r:id="rId3" imgW="4432300" imgH="457200" progId="Equation.3">
                  <p:embed/>
                </p:oleObj>
              </mc:Choice>
              <mc:Fallback>
                <p:oleObj name="Równanie" r:id="rId3" imgW="4432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138238"/>
                        <a:ext cx="7921625" cy="8175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3" name="Text Box 4"/>
          <p:cNvSpPr txBox="1">
            <a:spLocks noChangeArrowheads="1"/>
          </p:cNvSpPr>
          <p:nvPr/>
        </p:nvSpPr>
        <p:spPr bwMode="auto">
          <a:xfrm>
            <a:off x="395288" y="2205038"/>
            <a:ext cx="6481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Różniczkując otrzymujemy:</a:t>
            </a:r>
          </a:p>
        </p:txBody>
      </p:sp>
      <p:graphicFrame>
        <p:nvGraphicFramePr>
          <p:cNvPr id="73734" name="Object 5"/>
          <p:cNvGraphicFramePr>
            <a:graphicFrameLocks noChangeAspect="1"/>
          </p:cNvGraphicFramePr>
          <p:nvPr/>
        </p:nvGraphicFramePr>
        <p:xfrm>
          <a:off x="44450" y="2781300"/>
          <a:ext cx="862488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1" name="Równanie" r:id="rId5" imgW="4673600" imgH="457200" progId="Equation.3">
                  <p:embed/>
                </p:oleObj>
              </mc:Choice>
              <mc:Fallback>
                <p:oleObj name="Równanie" r:id="rId5" imgW="4673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" y="2781300"/>
                        <a:ext cx="8624888" cy="8429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Object 6"/>
          <p:cNvGraphicFramePr>
            <a:graphicFrameLocks noChangeAspect="1"/>
          </p:cNvGraphicFramePr>
          <p:nvPr/>
        </p:nvGraphicFramePr>
        <p:xfrm>
          <a:off x="179388" y="4076700"/>
          <a:ext cx="8902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2" name="Równanie" r:id="rId7" imgW="5168900" imgH="457200" progId="Equation.3">
                  <p:embed/>
                </p:oleObj>
              </mc:Choice>
              <mc:Fallback>
                <p:oleObj name="Równanie" r:id="rId7" imgW="5168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076700"/>
                        <a:ext cx="8902700" cy="787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6" name="Text Box 7"/>
          <p:cNvSpPr txBox="1">
            <a:spLocks noChangeArrowheads="1"/>
          </p:cNvSpPr>
          <p:nvPr/>
        </p:nvSpPr>
        <p:spPr bwMode="auto">
          <a:xfrm>
            <a:off x="250825" y="5013325"/>
            <a:ext cx="6408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Zakładając, że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on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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off</a:t>
            </a:r>
          </a:p>
        </p:txBody>
      </p:sp>
      <p:graphicFrame>
        <p:nvGraphicFramePr>
          <p:cNvPr id="73737" name="Object 8"/>
          <p:cNvGraphicFramePr>
            <a:graphicFrameLocks noChangeAspect="1"/>
          </p:cNvGraphicFramePr>
          <p:nvPr/>
        </p:nvGraphicFramePr>
        <p:xfrm>
          <a:off x="684213" y="5734050"/>
          <a:ext cx="240665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3" name="Równanie" r:id="rId9" imgW="1397000" imgH="431800" progId="Equation.3">
                  <p:embed/>
                </p:oleObj>
              </mc:Choice>
              <mc:Fallback>
                <p:oleObj name="Równanie" r:id="rId9" imgW="1397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734050"/>
                        <a:ext cx="2406650" cy="7445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77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913A562-352A-4801-A6D8-8DCDC07C85A0}" type="slidenum">
              <a:rPr lang="en-US" sz="1400" smtClean="0"/>
              <a:pPr/>
              <a:t>71</a:t>
            </a:fld>
            <a:endParaRPr lang="en-US" sz="1400" smtClean="0"/>
          </a:p>
        </p:txBody>
      </p:sp>
      <p:graphicFrame>
        <p:nvGraphicFramePr>
          <p:cNvPr id="74755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2484438" y="1196975"/>
          <a:ext cx="18002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0" name="Równanie" r:id="rId3" imgW="774364" imgH="215806" progId="Equation.3">
                  <p:embed/>
                </p:oleObj>
              </mc:Choice>
              <mc:Fallback>
                <p:oleObj name="Równanie" r:id="rId3" imgW="774364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196975"/>
                        <a:ext cx="1800225" cy="5016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6" name="Text Box 3"/>
          <p:cNvSpPr txBox="1">
            <a:spLocks noChangeArrowheads="1"/>
          </p:cNvSpPr>
          <p:nvPr/>
        </p:nvSpPr>
        <p:spPr bwMode="auto">
          <a:xfrm>
            <a:off x="179388" y="188913"/>
            <a:ext cx="84963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Różnica w absorpcji (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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G</a:t>
            </a:r>
            <a:r>
              <a:rPr lang="pl-PL">
                <a:latin typeface="Arial" charset="0"/>
                <a:sym typeface="Symbol" pitchFamily="18" charset="2"/>
              </a:rPr>
              <a:t> </a:t>
            </a:r>
            <a:r>
              <a:rPr lang="pl-PL">
                <a:latin typeface="Arial" charset="0"/>
              </a:rPr>
              <a:t>) jest proporcjonalna do koncentracji gazu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N</a:t>
            </a:r>
            <a:r>
              <a:rPr lang="pl-PL">
                <a:latin typeface="Arial" charset="0"/>
              </a:rPr>
              <a:t> oraz różnicy w przekroju czynnym na absorpcje </a:t>
            </a:r>
            <a:r>
              <a:rPr lang="pl-PL" sz="18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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C</a:t>
            </a:r>
          </a:p>
        </p:txBody>
      </p:sp>
      <p:graphicFrame>
        <p:nvGraphicFramePr>
          <p:cNvPr id="74757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27050" y="1974850"/>
          <a:ext cx="276066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1" name="Równanie" r:id="rId5" imgW="1459866" imgH="431613" progId="Equation.3">
                  <p:embed/>
                </p:oleObj>
              </mc:Choice>
              <mc:Fallback>
                <p:oleObj name="Równanie" r:id="rId5" imgW="145986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1974850"/>
                        <a:ext cx="2760663" cy="8159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8" name="Text Box 5"/>
          <p:cNvSpPr txBox="1">
            <a:spLocks noChangeArrowheads="1"/>
          </p:cNvSpPr>
          <p:nvPr/>
        </p:nvSpPr>
        <p:spPr bwMode="auto">
          <a:xfrm>
            <a:off x="250825" y="3068638"/>
            <a:ext cx="8569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Błędy metody: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pl-PL">
                <a:latin typeface="Arial" charset="0"/>
              </a:rPr>
              <a:t>Błędy systematyczne wynikające z przekrywania się widm absorpcyjnych różnych substancji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pl-PL">
                <a:latin typeface="Arial" charset="0"/>
              </a:rPr>
              <a:t>Błędy systematyczne wynikające z pominięcia członów w uproszczonym równaniu lidarowym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pl-PL">
                <a:latin typeface="Arial" charset="0"/>
              </a:rPr>
              <a:t>Błędy aparaturowe oraz szumy i zakłócenia detekcyjne. 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Lidary typu DIAL są najczęściej używane do wyznaczania koncentracji H</a:t>
            </a:r>
            <a:r>
              <a:rPr lang="pl-PL" baseline="-25000">
                <a:latin typeface="Arial" charset="0"/>
              </a:rPr>
              <a:t>2</a:t>
            </a:r>
            <a:r>
              <a:rPr lang="pl-PL">
                <a:latin typeface="Arial" charset="0"/>
              </a:rPr>
              <a:t>O, NO</a:t>
            </a:r>
            <a:r>
              <a:rPr lang="pl-PL" baseline="-25000">
                <a:latin typeface="Arial" charset="0"/>
              </a:rPr>
              <a:t>2</a:t>
            </a:r>
            <a:r>
              <a:rPr lang="pl-PL">
                <a:latin typeface="Arial" charset="0"/>
              </a:rPr>
              <a:t>, SO</a:t>
            </a:r>
            <a:r>
              <a:rPr lang="pl-PL" baseline="-25000">
                <a:latin typeface="Arial" charset="0"/>
              </a:rPr>
              <a:t>2</a:t>
            </a:r>
            <a:r>
              <a:rPr lang="pl-PL">
                <a:latin typeface="Arial" charset="0"/>
              </a:rPr>
              <a:t>, O</a:t>
            </a:r>
            <a:r>
              <a:rPr lang="pl-PL" baseline="-25000">
                <a:latin typeface="Arial" charset="0"/>
              </a:rPr>
              <a:t>3</a:t>
            </a:r>
            <a:r>
              <a:rPr lang="pl-PL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11627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D98B872-C5F5-4050-A30C-0E57CB09C813}" type="slidenum">
              <a:rPr lang="en-US" sz="1400" smtClean="0"/>
              <a:pPr/>
              <a:t>72</a:t>
            </a:fld>
            <a:endParaRPr lang="en-US" sz="1400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7772400" cy="490537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Projekt </a:t>
            </a:r>
            <a:r>
              <a:rPr lang="pl-PL" sz="4000" b="1" dirty="0" err="1" smtClean="0"/>
              <a:t>Calipso</a:t>
            </a:r>
            <a:endParaRPr lang="pl-PL" sz="4000" b="1" dirty="0" smtClean="0"/>
          </a:p>
        </p:txBody>
      </p:sp>
      <p:pic>
        <p:nvPicPr>
          <p:cNvPr id="75780" name="Picture 3" descr="Afternoon satellite constellation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836613"/>
            <a:ext cx="5003800" cy="3316287"/>
          </a:xfrm>
          <a:noFill/>
        </p:spPr>
      </p:pic>
      <p:pic>
        <p:nvPicPr>
          <p:cNvPr id="75781" name="Picture 4" descr="img1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79750"/>
            <a:ext cx="5508625" cy="3778250"/>
          </a:xfrm>
          <a:noFill/>
        </p:spPr>
      </p:pic>
    </p:spTree>
    <p:extLst>
      <p:ext uri="{BB962C8B-B14F-4D97-AF65-F5344CB8AC3E}">
        <p14:creationId xmlns:p14="http://schemas.microsoft.com/office/powerpoint/2010/main" val="4370097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15AC9DD-C4B2-4FD3-9365-BD583BC7831B}" type="slidenum">
              <a:rPr lang="en-US" sz="1400" smtClean="0"/>
              <a:pPr/>
              <a:t>73</a:t>
            </a:fld>
            <a:endParaRPr lang="en-US" sz="1400" smtClean="0"/>
          </a:p>
        </p:txBody>
      </p:sp>
      <p:graphicFrame>
        <p:nvGraphicFramePr>
          <p:cNvPr id="438405" name="Group 13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4"/>
        </p:xfrm>
        <a:graphic>
          <a:graphicData uri="http://schemas.openxmlformats.org/drawingml/2006/table">
            <a:tbl>
              <a:tblPr/>
              <a:tblGrid>
                <a:gridCol w="2082800"/>
                <a:gridCol w="3630613"/>
                <a:gridCol w="1062037"/>
                <a:gridCol w="2368550"/>
              </a:tblGrid>
              <a:tr h="5556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Science Objective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 rowSpan="5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Direct aerosol forcing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Aerosol vertical distribution and extinction profiles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CALIOP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3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Aerosol optical depth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CALIOP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Aqua-MODIS, PARASOL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1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Aerosol type information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CALIOP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Aqua-MODIS, PARASOL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3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Aerosol absorption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Aura-OMI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3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Broadband radiances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Aqua-CERES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3538">
                <a:tc rowSpan="3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Indirect aerosol forcing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Aerosol and cloud vertical distributions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CALIOP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361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Cloud reflectance and droplet size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Aqua-MODIS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Broadband radiances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Aqua-CERES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684213">
                <a:tc rowSpan="5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Longwave surface and atmospheric fluxes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Cloud height and thickness, multilayering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CALIOP (thin cloud)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CloudSat-CPR (thick cloud)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Cloud ice/water phase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CALIOP (profiles)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PARASOL, Aqua-MODIS (cloud-top only)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4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Cirrus emissivity and particle size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CALIOP + IIR + WFC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Aqua-MODIS, AIRS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88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Other cloud properties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CloudSat, PARASOL, Aqua-MODIS, AIRS, AMSR/E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3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Broadband radiances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Aqua-CERES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Cloud radiative feedbacks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 elements of longwave surface and atmospheric fluxes plus: Cloud optical depth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CALIOP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Aqua-MODIS, PARASOL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76854" name="Text Box 129"/>
          <p:cNvSpPr txBox="1">
            <a:spLocks noChangeArrowheads="1"/>
          </p:cNvSpPr>
          <p:nvPr/>
        </p:nvSpPr>
        <p:spPr bwMode="auto">
          <a:xfrm>
            <a:off x="971550" y="0"/>
            <a:ext cx="727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/>
              <a:t>MEASUREMENT OBJECTIVES </a:t>
            </a:r>
          </a:p>
        </p:txBody>
      </p:sp>
    </p:spTree>
    <p:extLst>
      <p:ext uri="{BB962C8B-B14F-4D97-AF65-F5344CB8AC3E}">
        <p14:creationId xmlns:p14="http://schemas.microsoft.com/office/powerpoint/2010/main" val="5859047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247C789-3B3C-4E26-BA46-4AD65931463B}" type="slidenum">
              <a:rPr lang="en-US" sz="1400" smtClean="0"/>
              <a:pPr/>
              <a:t>74</a:t>
            </a:fld>
            <a:endParaRPr lang="en-US" sz="1400" smtClean="0"/>
          </a:p>
        </p:txBody>
      </p:sp>
      <p:sp>
        <p:nvSpPr>
          <p:cNvPr id="77827" name="Rectangle 6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292725" cy="1143000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Cloud-Aerosol Lidar with Orthogonal Polarization (CALIOP)</a:t>
            </a:r>
            <a:r>
              <a:rPr lang="pl-PL" smtClean="0"/>
              <a:t> </a:t>
            </a:r>
          </a:p>
        </p:txBody>
      </p:sp>
      <p:graphicFrame>
        <p:nvGraphicFramePr>
          <p:cNvPr id="440385" name="Group 65"/>
          <p:cNvGraphicFramePr>
            <a:graphicFrameLocks noGrp="1"/>
          </p:cNvGraphicFramePr>
          <p:nvPr>
            <p:ph idx="1"/>
          </p:nvPr>
        </p:nvGraphicFramePr>
        <p:xfrm>
          <a:off x="0" y="1354138"/>
          <a:ext cx="7772400" cy="5510381"/>
        </p:xfrm>
        <a:graphic>
          <a:graphicData uri="http://schemas.openxmlformats.org/drawingml/2006/table">
            <a:tbl>
              <a:tblPr/>
              <a:tblGrid>
                <a:gridCol w="2393950"/>
                <a:gridCol w="5378450"/>
              </a:tblGrid>
              <a:tr h="298421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Characteristics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39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CALIOP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47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laser: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Nd: YAG, diode-pumped, Q-switched, frequency doubled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739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wavelengths: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532 nm, 1064 nm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739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pulse energy: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 mJoule/channel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739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repetition rate: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20.25 Hz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F"/>
                    </a:solidFill>
                  </a:tcPr>
                </a:tc>
              </a:tr>
              <a:tr h="365739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receiver telescope: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 m diameter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739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polarization: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532 nm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F"/>
                    </a:solidFill>
                  </a:tcPr>
                </a:tc>
              </a:tr>
              <a:tr h="365739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footprint/FOV: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 m/ 130 µrad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739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vertical resolution: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30-60 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40047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horizontal resolution: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333 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40047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linear dynamic range: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22 bits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739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data rate: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316 kbps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7853" name="Picture 5" descr="CALIPSO Pay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005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6546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54AB081-66B4-415E-AF81-8B8A0E2E628C}" type="slidenum">
              <a:rPr lang="en-US" sz="1400" smtClean="0"/>
              <a:pPr/>
              <a:t>75</a:t>
            </a:fld>
            <a:endParaRPr lang="en-US" sz="1400" smtClean="0"/>
          </a:p>
        </p:txBody>
      </p:sp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395288" y="0"/>
            <a:ext cx="3582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Wide Field Camera (WFC) </a:t>
            </a:r>
          </a:p>
        </p:txBody>
      </p:sp>
      <p:graphicFrame>
        <p:nvGraphicFramePr>
          <p:cNvPr id="442406" name="Group 38"/>
          <p:cNvGraphicFramePr>
            <a:graphicFrameLocks noGrp="1"/>
          </p:cNvGraphicFramePr>
          <p:nvPr>
            <p:ph sz="half" idx="1"/>
          </p:nvPr>
        </p:nvGraphicFramePr>
        <p:xfrm>
          <a:off x="250825" y="549275"/>
          <a:ext cx="3810000" cy="4114801"/>
        </p:xfrm>
        <a:graphic>
          <a:graphicData uri="http://schemas.openxmlformats.org/drawingml/2006/table">
            <a:tbl>
              <a:tblPr/>
              <a:tblGrid>
                <a:gridCol w="1831975"/>
                <a:gridCol w="1978025"/>
              </a:tblGrid>
              <a:tr h="60960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Characteristics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0875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WFC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0875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wavelength: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645 nm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spectral bandwidth: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nm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IFOV/swath: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125 m/61 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data rate: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26 kbps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8863" name="Rectangle 39"/>
          <p:cNvSpPr>
            <a:spLocks noChangeArrowheads="1"/>
          </p:cNvSpPr>
          <p:nvPr/>
        </p:nvSpPr>
        <p:spPr bwMode="auto">
          <a:xfrm>
            <a:off x="4427538" y="1844675"/>
            <a:ext cx="4827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Arial" charset="0"/>
              </a:rPr>
              <a:t>Imaging Infrared Radiometer (IIR) </a:t>
            </a:r>
          </a:p>
        </p:txBody>
      </p:sp>
      <p:graphicFrame>
        <p:nvGraphicFramePr>
          <p:cNvPr id="442448" name="Group 80"/>
          <p:cNvGraphicFramePr>
            <a:graphicFrameLocks noGrp="1"/>
          </p:cNvGraphicFramePr>
          <p:nvPr>
            <p:ph sz="half" idx="2"/>
          </p:nvPr>
        </p:nvGraphicFramePr>
        <p:xfrm>
          <a:off x="4105275" y="2500313"/>
          <a:ext cx="5038725" cy="4357724"/>
        </p:xfrm>
        <a:graphic>
          <a:graphicData uri="http://schemas.openxmlformats.org/drawingml/2006/table">
            <a:tbl>
              <a:tblPr/>
              <a:tblGrid>
                <a:gridCol w="2239963"/>
                <a:gridCol w="2798762"/>
              </a:tblGrid>
              <a:tr h="485686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Characteristics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901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IIR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43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wavelengths: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8.65 µm, 10.6 µm, 12.0 µm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40043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spectral resolution: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 µm - 1.0 µm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7430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IFOV/swath: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1 km/64 km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9018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NETD at 210K: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7430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calibration: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+/- 1K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9018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data rate: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</a:rPr>
                        <a:t>44 kbps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3397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79875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79876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79877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433ABA4-037D-48E5-8729-FBCD070DC8E6}" type="slidenum">
              <a:rPr lang="en-US" sz="1400" smtClean="0"/>
              <a:pPr/>
              <a:t>76</a:t>
            </a:fld>
            <a:endParaRPr lang="en-US" sz="1400" smtClean="0"/>
          </a:p>
        </p:txBody>
      </p:sp>
      <p:pic>
        <p:nvPicPr>
          <p:cNvPr id="798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2828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80899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80900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80901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281C18-C012-4FBB-9245-6F1FA5B64B0F}" type="slidenum">
              <a:rPr lang="en-US" sz="1400" smtClean="0"/>
              <a:pPr/>
              <a:t>77</a:t>
            </a:fld>
            <a:endParaRPr lang="en-US" sz="1400" smtClean="0"/>
          </a:p>
        </p:txBody>
      </p:sp>
      <p:pic>
        <p:nvPicPr>
          <p:cNvPr id="809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8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5718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8192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8192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81925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0D8952D-C210-4B7F-9C3E-A7880EBA03E5}" type="slidenum">
              <a:rPr lang="en-US" sz="1400" smtClean="0"/>
              <a:pPr/>
              <a:t>78</a:t>
            </a:fld>
            <a:endParaRPr lang="en-US" sz="1400" smtClean="0"/>
          </a:p>
        </p:txBody>
      </p:sp>
      <p:pic>
        <p:nvPicPr>
          <p:cNvPr id="819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25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6840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ytuł 1"/>
          <p:cNvSpPr>
            <a:spLocks noGrp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r>
              <a:rPr lang="pl-PL" sz="3200" smtClean="0">
                <a:latin typeface="Arial" charset="0"/>
                <a:cs typeface="Arial" charset="0"/>
              </a:rPr>
              <a:t>Lidary doplerowskie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82947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529513" cy="4114800"/>
          </a:xfrm>
        </p:spPr>
        <p:txBody>
          <a:bodyPr/>
          <a:lstStyle/>
          <a:p>
            <a:r>
              <a:rPr lang="pl-PL" sz="2400" smtClean="0">
                <a:latin typeface="Arial" charset="0"/>
                <a:cs typeface="Arial" charset="0"/>
              </a:rPr>
              <a:t>Pomiary wiatru</a:t>
            </a:r>
          </a:p>
          <a:p>
            <a:r>
              <a:rPr lang="pl-PL" sz="2400" smtClean="0">
                <a:latin typeface="Arial" charset="0"/>
                <a:cs typeface="Arial" charset="0"/>
              </a:rPr>
              <a:t>Pomiary profili gęstości pary wodnej</a:t>
            </a:r>
          </a:p>
          <a:p>
            <a:r>
              <a:rPr lang="pl-PL" sz="2400" smtClean="0">
                <a:latin typeface="Arial" charset="0"/>
                <a:cs typeface="Arial" charset="0"/>
              </a:rPr>
              <a:t>Pomiary profili temperatury powietrza</a:t>
            </a: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82948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6B46839-53CB-4393-8B3B-3407DE405573}" type="slidenum">
              <a:rPr lang="en-US" sz="1400" smtClean="0"/>
              <a:pPr/>
              <a:t>79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96513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r>
              <a:rPr lang="pl-PL" sz="3200" b="1" dirty="0" smtClean="0">
                <a:latin typeface="Arial" charset="0"/>
                <a:cs typeface="Arial" charset="0"/>
              </a:rPr>
              <a:t>Detektory optyczne stosowane w </a:t>
            </a:r>
            <a:r>
              <a:rPr lang="pl-PL" sz="3200" b="1" dirty="0" err="1" smtClean="0">
                <a:latin typeface="Arial" charset="0"/>
                <a:cs typeface="Arial" charset="0"/>
              </a:rPr>
              <a:t>lidarach</a:t>
            </a:r>
            <a:endParaRPr lang="en-US" sz="3200" b="1" dirty="0" smtClean="0">
              <a:latin typeface="Arial" charset="0"/>
              <a:cs typeface="Arial" charset="0"/>
            </a:endParaRPr>
          </a:p>
        </p:txBody>
      </p:sp>
      <p:sp>
        <p:nvSpPr>
          <p:cNvPr id="10243" name="Symbol zastępczy zawartości 2"/>
          <p:cNvSpPr>
            <a:spLocks noGrp="1"/>
          </p:cNvSpPr>
          <p:nvPr>
            <p:ph idx="1"/>
          </p:nvPr>
        </p:nvSpPr>
        <p:spPr>
          <a:xfrm>
            <a:off x="642938" y="1214438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dirty="0" smtClean="0">
                <a:latin typeface="Arial" charset="0"/>
                <a:cs typeface="Arial" charset="0"/>
              </a:rPr>
              <a:t>	Detekcja analogowa i cyfrowa</a:t>
            </a:r>
          </a:p>
          <a:p>
            <a:endParaRPr lang="pl-PL" sz="2400" dirty="0" smtClean="0">
              <a:latin typeface="Arial" charset="0"/>
              <a:cs typeface="Arial" charset="0"/>
            </a:endParaRPr>
          </a:p>
          <a:p>
            <a:r>
              <a:rPr lang="pl-PL" sz="2400" dirty="0" smtClean="0">
                <a:latin typeface="Arial" charset="0"/>
                <a:cs typeface="Arial" charset="0"/>
              </a:rPr>
              <a:t>Fotopowielacze PMT – zliczanie pojedynczych fotonów (obszar widzialny i bliska podczerwień)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Fotodiody i diody lawinowe APD (bliska podczerwień)</a:t>
            </a:r>
          </a:p>
          <a:p>
            <a:endParaRPr lang="en-US" dirty="0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2E4F76A-7E4C-4C89-A15C-8C39C6C6AC0A}" type="slidenum">
              <a:rPr lang="en-US" sz="1400" smtClean="0"/>
              <a:pPr/>
              <a:t>8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103933024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ytuł 1"/>
          <p:cNvSpPr>
            <a:spLocks noGrp="1"/>
          </p:cNvSpPr>
          <p:nvPr>
            <p:ph type="title"/>
          </p:nvPr>
        </p:nvSpPr>
        <p:spPr>
          <a:xfrm>
            <a:off x="785813" y="0"/>
            <a:ext cx="7772400" cy="1143000"/>
          </a:xfrm>
        </p:spPr>
        <p:txBody>
          <a:bodyPr/>
          <a:lstStyle/>
          <a:p>
            <a:r>
              <a:rPr lang="en-US" sz="3200" b="1" smtClean="0">
                <a:latin typeface="Arial" charset="0"/>
                <a:cs typeface="Arial" charset="0"/>
              </a:rPr>
              <a:t>High Spectral Resolution Lidar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83971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pl-PL" smtClean="0"/>
          </a:p>
        </p:txBody>
      </p:sp>
      <p:sp>
        <p:nvSpPr>
          <p:cNvPr id="83972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34000" y="857250"/>
            <a:ext cx="3810000" cy="5143500"/>
          </a:xfrm>
        </p:spPr>
        <p:txBody>
          <a:bodyPr>
            <a:normAutofit fontScale="92500"/>
          </a:bodyPr>
          <a:lstStyle/>
          <a:p>
            <a:r>
              <a:rPr lang="pl-PL" sz="2000" smtClean="0">
                <a:latin typeface="Arial" charset="0"/>
                <a:cs typeface="Arial" charset="0"/>
              </a:rPr>
              <a:t>Rozkład Maxwella prędkości molekuł powietrza wykazuje maksimum około 300 m/s. Prowadzi to do przesunięcia dopplerowskiego rzędu 1GHz. </a:t>
            </a:r>
          </a:p>
          <a:p>
            <a:r>
              <a:rPr lang="pl-PL" sz="2000" smtClean="0">
                <a:latin typeface="Arial" charset="0"/>
                <a:cs typeface="Arial" charset="0"/>
              </a:rPr>
              <a:t>W przypadku aerozolu lub chmur średnia prędkość jest rzędu 10 m/s a w przypadku turbulencji 1 m/s co prowadzi to odpowiednio do przesunięcia dopplerowskiego około 30 i 3 MHz. </a:t>
            </a:r>
          </a:p>
          <a:p>
            <a:r>
              <a:rPr lang="pl-PL" sz="2000" smtClean="0">
                <a:latin typeface="Arial" charset="0"/>
                <a:cs typeface="Arial" charset="0"/>
              </a:rPr>
              <a:t>Dlatego rozkład częstości promieniowania rozproszonego ma wąski pik dla aerozoli i szeroki dla molekuł powietrza. </a:t>
            </a:r>
            <a:endParaRPr lang="en-US" sz="2000" smtClean="0">
              <a:latin typeface="Arial" charset="0"/>
              <a:cs typeface="Arial" charset="0"/>
            </a:endParaRPr>
          </a:p>
        </p:txBody>
      </p:sp>
      <p:sp>
        <p:nvSpPr>
          <p:cNvPr id="83973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C21C1D-B7EA-45BE-A41C-6F7DB7264D99}" type="slidenum">
              <a:rPr lang="en-US" sz="1400" smtClean="0"/>
              <a:pPr/>
              <a:t>80</a:t>
            </a:fld>
            <a:endParaRPr lang="en-US" sz="1400" smtClean="0"/>
          </a:p>
        </p:txBody>
      </p:sp>
      <p:pic>
        <p:nvPicPr>
          <p:cNvPr id="839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1688"/>
            <a:ext cx="541020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896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84995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84996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84997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3BE1681-0EAE-48F0-8CE7-5481BC1D5C33}" type="slidenum">
              <a:rPr lang="en-US" sz="1400" smtClean="0"/>
              <a:pPr/>
              <a:t>81</a:t>
            </a:fld>
            <a:endParaRPr lang="en-US" sz="1400" smtClean="0"/>
          </a:p>
        </p:txBody>
      </p:sp>
      <p:pic>
        <p:nvPicPr>
          <p:cNvPr id="849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847725"/>
            <a:ext cx="73533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1316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86019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86020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86021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B95634-E535-48C8-9126-56FCEE8DAABE}" type="slidenum">
              <a:rPr lang="en-US" sz="1400" smtClean="0"/>
              <a:pPr/>
              <a:t>82</a:t>
            </a:fld>
            <a:endParaRPr lang="en-US" sz="1400" smtClean="0"/>
          </a:p>
        </p:txBody>
      </p:sp>
      <p:pic>
        <p:nvPicPr>
          <p:cNvPr id="860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809625"/>
            <a:ext cx="71723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42147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8704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8704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87045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6D5201-8E62-4BCA-B27E-35246D0E3E45}" type="slidenum">
              <a:rPr lang="en-US" sz="1400" smtClean="0"/>
              <a:pPr/>
              <a:t>83</a:t>
            </a:fld>
            <a:endParaRPr lang="en-US" sz="1400" smtClean="0"/>
          </a:p>
        </p:txBody>
      </p:sp>
      <p:pic>
        <p:nvPicPr>
          <p:cNvPr id="870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847725"/>
            <a:ext cx="70770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6857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88067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88068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88069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CD74968-C815-470C-B2B5-9E5026CF7293}" type="slidenum">
              <a:rPr lang="en-US" sz="1400" smtClean="0"/>
              <a:pPr/>
              <a:t>84</a:t>
            </a:fld>
            <a:endParaRPr lang="en-US" sz="1400" smtClean="0"/>
          </a:p>
        </p:txBody>
      </p:sp>
      <p:pic>
        <p:nvPicPr>
          <p:cNvPr id="880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3175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2043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89091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89092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89093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D866F35-1926-45D4-A8B7-A7A21DCC3B80}" type="slidenum">
              <a:rPr lang="en-US" sz="1400" smtClean="0"/>
              <a:pPr/>
              <a:t>85</a:t>
            </a:fld>
            <a:endParaRPr lang="en-US" sz="1400" smtClean="0"/>
          </a:p>
        </p:txBody>
      </p:sp>
      <p:pic>
        <p:nvPicPr>
          <p:cNvPr id="890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28700"/>
            <a:ext cx="7848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8548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90115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90116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90117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5C7B4C-2343-4408-8D39-884427FFD6B2}" type="slidenum">
              <a:rPr lang="en-US" sz="1400" smtClean="0"/>
              <a:pPr/>
              <a:t>86</a:t>
            </a:fld>
            <a:endParaRPr lang="en-US" sz="1400" smtClean="0"/>
          </a:p>
        </p:txBody>
      </p:sp>
      <p:pic>
        <p:nvPicPr>
          <p:cNvPr id="901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714500"/>
            <a:ext cx="7334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32179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ytuł 1"/>
          <p:cNvSpPr>
            <a:spLocks noGrp="1"/>
          </p:cNvSpPr>
          <p:nvPr>
            <p:ph type="title"/>
          </p:nvPr>
        </p:nvSpPr>
        <p:spPr>
          <a:xfrm>
            <a:off x="857250" y="0"/>
            <a:ext cx="7772400" cy="1143000"/>
          </a:xfrm>
        </p:spPr>
        <p:txBody>
          <a:bodyPr/>
          <a:lstStyle/>
          <a:p>
            <a:r>
              <a:rPr lang="pl-PL" sz="3200" smtClean="0">
                <a:latin typeface="Arial" charset="0"/>
                <a:cs typeface="Arial" charset="0"/>
              </a:rPr>
              <a:t>Pomiary wiatru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91139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91140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91141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61267AC-7578-47F8-8B0D-B14E2417DBFB}" type="slidenum">
              <a:rPr lang="en-US" sz="1400" smtClean="0"/>
              <a:pPr/>
              <a:t>87</a:t>
            </a:fld>
            <a:endParaRPr lang="en-US" sz="1400" smtClean="0"/>
          </a:p>
        </p:txBody>
      </p:sp>
      <p:pic>
        <p:nvPicPr>
          <p:cNvPr id="911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85750"/>
            <a:ext cx="74771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9893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9216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9216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92165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8905070-56C0-4FCD-9563-73FAF9285911}" type="slidenum">
              <a:rPr lang="en-US" sz="1400" smtClean="0"/>
              <a:pPr/>
              <a:t>88</a:t>
            </a:fld>
            <a:endParaRPr lang="en-US" sz="1400" smtClean="0"/>
          </a:p>
        </p:txBody>
      </p:sp>
      <p:pic>
        <p:nvPicPr>
          <p:cNvPr id="921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285875"/>
            <a:ext cx="70294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83225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93187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93188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93189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C8A4B9-3C86-48B5-9B55-4E669AE2E866}" type="slidenum">
              <a:rPr lang="en-US" sz="1400" smtClean="0"/>
              <a:pPr/>
              <a:t>89</a:t>
            </a:fld>
            <a:endParaRPr lang="en-US" sz="1400" smtClean="0"/>
          </a:p>
        </p:txBody>
      </p:sp>
      <p:pic>
        <p:nvPicPr>
          <p:cNvPr id="931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471613"/>
            <a:ext cx="72390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52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96F5368-0805-4384-9FB4-A3224470EC35}" type="slidenum">
              <a:rPr lang="en-US" sz="1400" smtClean="0"/>
              <a:pPr/>
              <a:t>9</a:t>
            </a:fld>
            <a:endParaRPr lang="en-US" sz="1400" smtClean="0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04807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94211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94212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94213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F25C75-6E00-478F-A141-B5543BCF2E7F}" type="slidenum">
              <a:rPr lang="en-US" sz="1400" smtClean="0"/>
              <a:pPr/>
              <a:t>90</a:t>
            </a:fld>
            <a:endParaRPr lang="en-US" sz="1400" smtClean="0"/>
          </a:p>
        </p:txBody>
      </p:sp>
      <p:pic>
        <p:nvPicPr>
          <p:cNvPr id="942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143000"/>
            <a:ext cx="74104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51555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95235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95236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95237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2162B4B-5BF5-474B-A694-15CBFB51C994}" type="slidenum">
              <a:rPr lang="en-US" sz="1400" smtClean="0"/>
              <a:pPr/>
              <a:t>91</a:t>
            </a:fld>
            <a:endParaRPr lang="en-US" sz="1400" smtClean="0"/>
          </a:p>
        </p:txBody>
      </p:sp>
      <p:pic>
        <p:nvPicPr>
          <p:cNvPr id="952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59648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2937</Words>
  <Application>Microsoft Office PowerPoint</Application>
  <PresentationFormat>Pokaz na ekranie (4:3)</PresentationFormat>
  <Paragraphs>389</Paragraphs>
  <Slides>91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91</vt:i4>
      </vt:variant>
    </vt:vector>
  </HeadingPairs>
  <TitlesOfParts>
    <vt:vector size="93" baseType="lpstr">
      <vt:lpstr>Motyw pakietu Office</vt:lpstr>
      <vt:lpstr>Microsoft Equation 3.0</vt:lpstr>
      <vt:lpstr>Metody teledetekcyjne w badaniach atmosfery i oceanów.  Wykład 17 Lidary</vt:lpstr>
      <vt:lpstr>LIDAR (LIght Detection and RAnging)</vt:lpstr>
      <vt:lpstr>Konfiguracje lidaru  Bistatic vs. Monostatic</vt:lpstr>
      <vt:lpstr>Prezentacja programu PowerPoint</vt:lpstr>
      <vt:lpstr>Coaxial vs. Biaxial </vt:lpstr>
      <vt:lpstr>Prezentacja programu PowerPoint</vt:lpstr>
      <vt:lpstr>Prezentacja programu PowerPoint</vt:lpstr>
      <vt:lpstr>Detektory optyczne stosowane w lidarach</vt:lpstr>
      <vt:lpstr>Prezentacja programu PowerPoint</vt:lpstr>
      <vt:lpstr>PMT Hamamatsu H6779 – detekcja analogowa</vt:lpstr>
      <vt:lpstr>Prezentacja programu PowerPoint</vt:lpstr>
      <vt:lpstr>Prezentacja programu PowerPoint</vt:lpstr>
      <vt:lpstr>Typy lidarów:</vt:lpstr>
      <vt:lpstr>Prezentacja programu PowerPoint</vt:lpstr>
      <vt:lpstr>Prezentacja programu PowerPoint</vt:lpstr>
      <vt:lpstr>Budowa lidaru – układ lasera</vt:lpstr>
      <vt:lpstr>Prezentacja programu PowerPoint</vt:lpstr>
      <vt:lpstr>Prezentacja programu PowerPoint</vt:lpstr>
      <vt:lpstr>Prezentacja programu PowerPoint</vt:lpstr>
      <vt:lpstr>Zszywanie sygnału lidarowego</vt:lpstr>
      <vt:lpstr>Prezentacja programu PowerPoint</vt:lpstr>
      <vt:lpstr>Prezentacja programu PowerPoint</vt:lpstr>
      <vt:lpstr>Założenia w równaniu lidarowym</vt:lpstr>
      <vt:lpstr>Prezentacja programu PowerPoint</vt:lpstr>
      <vt:lpstr>Kompresja geometryczna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Zmienność stosunku lidarowego</vt:lpstr>
      <vt:lpstr>Rozpraszanie Rayleigha</vt:lpstr>
      <vt:lpstr>Pomiary depolaryzacji </vt:lpstr>
      <vt:lpstr>Wyznaczanie depolaryzacji dla cząstek aerozolu lub chmur</vt:lpstr>
      <vt:lpstr>Przykładowe pomiary depolaryzacji</vt:lpstr>
      <vt:lpstr>Pomiary lidarowe chmur</vt:lpstr>
      <vt:lpstr>Prezentacja programu PowerPoint</vt:lpstr>
      <vt:lpstr>Prezentacja programu PowerPoint</vt:lpstr>
      <vt:lpstr>Prezentacja programu PowerPoint</vt:lpstr>
      <vt:lpstr>Lidar Ramanowski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Metoda dwu-strumieniowa</vt:lpstr>
      <vt:lpstr>Zalety i wady metody 2-strumieniowej</vt:lpstr>
      <vt:lpstr>Prezentacja programu PowerPoint</vt:lpstr>
      <vt:lpstr>Metoda Portera (Porter et al., 2000)</vt:lpstr>
      <vt:lpstr>Prezentacja programu PowerPoint</vt:lpstr>
      <vt:lpstr>Prezentacja programu PowerPoint</vt:lpstr>
      <vt:lpstr>Prezentacja programu PowerPoint</vt:lpstr>
      <vt:lpstr>Synergia pomiarów lidarowych z innymi pomiarami optycznymi aerozoli atmosferycznych.</vt:lpstr>
      <vt:lpstr>Wykorzystanie danych z nephelometru oraz aethelometru (Markowicz et al., 2008)</vt:lpstr>
      <vt:lpstr>Prezentacja programu PowerPoint</vt:lpstr>
      <vt:lpstr>Prezentacja programu PowerPoint</vt:lpstr>
      <vt:lpstr>Prezentacja programu PowerPoint</vt:lpstr>
      <vt:lpstr>Wyznaczanie rozkładu wielkości aerozolu na podstawie pomiarów lidarowych. </vt:lpstr>
      <vt:lpstr>Rozkład wielkości aerozolu uzyskany przy użyciu lidaru na 3 długościach fali (Jagodnicka et al.. 2009)</vt:lpstr>
      <vt:lpstr>Lidar absorpcji różnicowej- DIAL</vt:lpstr>
      <vt:lpstr>Prezentacja programu PowerPoint</vt:lpstr>
      <vt:lpstr>Prezentacja programu PowerPoint</vt:lpstr>
      <vt:lpstr>Projekt Calipso</vt:lpstr>
      <vt:lpstr>Prezentacja programu PowerPoint</vt:lpstr>
      <vt:lpstr>Cloud-Aerosol Lidar with Orthogonal Polarization (CALIOP) </vt:lpstr>
      <vt:lpstr>Prezentacja programu PowerPoint</vt:lpstr>
      <vt:lpstr>Prezentacja programu PowerPoint</vt:lpstr>
      <vt:lpstr>Prezentacja programu PowerPoint</vt:lpstr>
      <vt:lpstr>Prezentacja programu PowerPoint</vt:lpstr>
      <vt:lpstr>Lidary doplerowskie</vt:lpstr>
      <vt:lpstr>High Spectral Resolution Lidar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Pomiary wiatru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IGF-UW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Krzysztof Markowicz</dc:creator>
  <cp:lastModifiedBy>admin</cp:lastModifiedBy>
  <cp:revision>33</cp:revision>
  <dcterms:created xsi:type="dcterms:W3CDTF">2017-05-22T15:01:16Z</dcterms:created>
  <dcterms:modified xsi:type="dcterms:W3CDTF">2025-06-03T11:23:14Z</dcterms:modified>
</cp:coreProperties>
</file>