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8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A25A-F92A-4447-9EFF-2DEC0FDD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.gov.au/acres/prod_ser/modisdata.htm#2#2" TargetMode="External"/><Relationship Id="rId2" Type="http://schemas.openxmlformats.org/officeDocument/2006/relationships/hyperlink" Target="http://www.ga.gov.au/acres/prod_ser/modisdata.htm#1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.gov.au/acres/prod_ser/modisdata.htm#3#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.gov.au/acres/prod_ser/modisdata.htm#2#2" TargetMode="External"/><Relationship Id="rId2" Type="http://schemas.openxmlformats.org/officeDocument/2006/relationships/hyperlink" Target="http://www.ga.gov.au/acres/prod_ser/modisdata.htm#1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.gov.au/acres/prod_ser/modisdata.htm#4#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/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16.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Satelitarne badania aerozoli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39CEC-7A62-454E-9F21-6F47997E49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2"/>
            <a:ext cx="8435975" cy="2303983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dalszej kolejności wybierane są 2 typy aerozolu spełniające relację </a:t>
            </a:r>
          </a:p>
          <a:p>
            <a:pPr>
              <a:buFontTx/>
              <a:buNone/>
            </a:pPr>
            <a:r>
              <a:rPr lang="pl-PL" sz="2600" dirty="0" smtClean="0">
                <a:sym typeface="Symbol" pitchFamily="18" charset="2"/>
              </a:rPr>
              <a:t>	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 &lt; </a:t>
            </a:r>
            <a:r>
              <a:rPr lang="pl-PL" sz="2600" dirty="0" err="1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600" baseline="-25000" dirty="0" err="1" smtClean="0">
                <a:solidFill>
                  <a:schemeClr val="folHlink"/>
                </a:solidFill>
                <a:sym typeface="Symbol" pitchFamily="18" charset="2"/>
              </a:rPr>
              <a:t>ave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&lt; 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2</a:t>
            </a:r>
          </a:p>
          <a:p>
            <a:r>
              <a:rPr lang="pl-PL" sz="2600" dirty="0" smtClean="0">
                <a:sym typeface="Symbol" pitchFamily="18" charset="2"/>
              </a:rPr>
              <a:t>Ostatecznie grubość optyczna liczona jest z liniowej interpolacji między dwoma wybranymi modelami aerozolu</a:t>
            </a:r>
          </a:p>
          <a:p>
            <a:pPr>
              <a:buFontTx/>
              <a:buNone/>
            </a:pPr>
            <a:endParaRPr lang="en-US" sz="2400" dirty="0" smtClean="0">
              <a:sym typeface="Symbol" pitchFamily="18" charset="2"/>
            </a:endParaRP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2636838"/>
          <a:ext cx="3808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Równanie" r:id="rId3" imgW="1815840" imgH="241200" progId="Equation.3">
                  <p:embed/>
                </p:oleObj>
              </mc:Choice>
              <mc:Fallback>
                <p:oleObj name="Równanie" r:id="rId3" imgW="18158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38084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827088" y="3357563"/>
          <a:ext cx="17478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Równanie" r:id="rId5" imgW="787320" imgH="431640" progId="Equation.3">
                  <p:embed/>
                </p:oleObj>
              </mc:Choice>
              <mc:Fallback>
                <p:oleObj name="Równanie" r:id="rId5" imgW="787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7563"/>
                        <a:ext cx="1747837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SeaWIFS’a</a:t>
            </a:r>
            <a:r>
              <a:rPr lang="pl-PL" sz="2400" dirty="0">
                <a:latin typeface="Arial" charset="0"/>
              </a:rPr>
              <a:t> AOT jest wyznaczana standardowo dla długości fali 865 </a:t>
            </a:r>
            <a:r>
              <a:rPr lang="pl-PL" sz="2400" dirty="0" err="1">
                <a:latin typeface="Arial" charset="0"/>
              </a:rPr>
              <a:t>nm</a:t>
            </a:r>
            <a:r>
              <a:rPr lang="pl-PL" sz="2400" dirty="0">
                <a:latin typeface="Arial" charset="0"/>
              </a:rPr>
              <a:t> i dodatkowo dla obszaru widzialnego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A14BC9-FC3F-4A97-9722-4EBC81C9C44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pl-PL" sz="3200" b="1" dirty="0" smtClean="0"/>
              <a:t>MODIS</a:t>
            </a:r>
            <a:endParaRPr lang="en-US" sz="32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298575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/>
        </p:nvGraphicFramePr>
        <p:xfrm>
          <a:off x="0" y="765175"/>
          <a:ext cx="9144000" cy="6035040"/>
        </p:xfrm>
        <a:graphic>
          <a:graphicData uri="http://schemas.openxmlformats.org/drawingml/2006/table">
            <a:tbl>
              <a:tblPr/>
              <a:tblGrid>
                <a:gridCol w="2627313"/>
                <a:gridCol w="6516687"/>
              </a:tblGrid>
              <a:tr h="3381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Spacecraft Characteristics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Orbit: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705 km, 10:30 a.m. descending node (Terra) or 1:30 p.m. ascending node (Aqua), sun-synchronous, near-polar, circular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Scan Rate: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20.3 rpm, cross track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Swath Dimensions: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2330 km (cross track) by 10 degrees of latitude (along track at nadir)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Telescope: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17.78 cm diam. off-axis, afocal (collimated), with intermediate field stop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Size: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 x 1.6 x 1.0 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Weight: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228.7 kg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Power: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162.5 W (single orbit average)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Data Rate: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10.6 Mbps (peak daytime); 6.1 Mbps (orbital average)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Quantization: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 bits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Spatial Resolution: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 m (bands 1-2)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 m (bands 3-7)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1000 m (bands 8-36)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Design Life: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 years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406" name="Rectangle 45"/>
          <p:cNvSpPr>
            <a:spLocks noChangeArrowheads="1"/>
          </p:cNvSpPr>
          <p:nvPr/>
        </p:nvSpPr>
        <p:spPr bwMode="auto">
          <a:xfrm>
            <a:off x="0" y="555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3A7E8-1512-4B04-8A3B-B47EF8F5F1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28600" y="595313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9797" name="Group 5"/>
          <p:cNvGraphicFramePr>
            <a:graphicFrameLocks noGrp="1"/>
          </p:cNvGraphicFramePr>
          <p:nvPr/>
        </p:nvGraphicFramePr>
        <p:xfrm>
          <a:off x="0" y="0"/>
          <a:ext cx="9144000" cy="673608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7622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Sensor Characteristics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Use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Spectral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Radiance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Required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SNR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Land/Cloud/Aerosols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Boundaries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620 - 670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21.8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841 - 876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24.7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Land/Cloud/Aerosols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Properties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459 - 479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35.3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545 - 565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1230 - 1250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1628 - 1652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2105 - 2155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row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Ocean Color/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Phytoplankton/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Biogeochemistry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405 - 420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44.9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438 - 448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41.9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838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483 - 493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32.1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802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526 - 536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546 - 556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662 - 672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673 - 683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1087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743 - 753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586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862 - 877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Atmospheric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Water Vapor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890 - 920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931 - 941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915 - 965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EC21D-2484-46C9-B3C6-EFBE57B322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28600" y="847725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90821" name="Group 5"/>
          <p:cNvGraphicFramePr>
            <a:graphicFrameLocks noGrp="1"/>
          </p:cNvGraphicFramePr>
          <p:nvPr/>
        </p:nvGraphicFramePr>
        <p:xfrm>
          <a:off x="228600" y="0"/>
          <a:ext cx="8683625" cy="7124383"/>
        </p:xfrm>
        <a:graphic>
          <a:graphicData uri="http://schemas.openxmlformats.org/drawingml/2006/table">
            <a:tbl>
              <a:tblPr/>
              <a:tblGrid>
                <a:gridCol w="1736725"/>
                <a:gridCol w="1736725"/>
                <a:gridCol w="1736725"/>
                <a:gridCol w="1736725"/>
                <a:gridCol w="173672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Use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Spectral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Radiance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Required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NE[delta]T(K)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321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Surface/Cloud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3.660 - 3.840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0.45(300K)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3.929 - 3.989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2.38(335K)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3.929 - 3.989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0.67(300K)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4.020 - 4.080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0.79(300K)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Atmospheric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4.433 - 4.498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0.17(250K)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4.482 - 4.549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0.59(275K)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Cirrus Clouds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Water Vapor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1.360 - 1.390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150(SNR)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6.535 - 6.895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1.16(240K)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7.175 - 7.475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2.18(250K)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Cloud Properties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8.400 - 8.700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9.58(300K)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Ozone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9.580 - 9.880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3.69(250K)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Surface/Cloud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10.780 - 11.280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9.55(300K)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11.770 - 12.270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8.94(300K)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Cloud Top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Altitude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13.185 - 13.485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4.52(260K)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13.485 - 13.785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3.76(250K)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13.785 - 14.085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3.11(240K)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14.085 - 14.385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2.08(220K)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1263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Bands 1 to 19 are in nm; Bands 20 to 36 are in µm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Spectral Radiance values are (W/m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-µm-sr)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SNR = Signal-to-noise ratio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NE(delta)T = Noise-equivalent temperature difference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D626E-F656-4F5E-A64B-2BF13626D0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Algorytm MODIS nad oceanem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/>
              <a:t>Radiancja</a:t>
            </a:r>
            <a:r>
              <a:rPr lang="pl-PL" sz="2400" dirty="0" smtClean="0"/>
              <a:t> z przedziału 0.55-2.13</a:t>
            </a:r>
            <a:r>
              <a:rPr lang="pl-PL" sz="2400" dirty="0" smtClean="0">
                <a:sym typeface="Symbol" pitchFamily="18" charset="2"/>
              </a:rPr>
              <a:t>m</a:t>
            </a:r>
            <a:r>
              <a:rPr lang="pl-PL" sz="2400" dirty="0" smtClean="0"/>
              <a:t> przy użyciu metod odwrotnych konwertowana jest do grubości optycznej aerozolu oraz objętościowego rozkładu wielkości w przedziale (0.08-5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/>
              <a:t>). Metoda inwersyjna zakłada rozkład aerozoli w postaci 2 rozkładów log-normalnych. Pozostałe wyznaczane  wielkości to: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koncentracja </a:t>
            </a:r>
            <a:r>
              <a:rPr lang="pl-PL" sz="2400" dirty="0" smtClean="0">
                <a:solidFill>
                  <a:schemeClr val="folHlink"/>
                </a:solidFill>
              </a:rPr>
              <a:t>kolumnowa aerozolu</a:t>
            </a:r>
            <a:endParaRPr lang="pl-PL" sz="240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parametr asymetrii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współczynnik rozproszenia wstecznego.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21699-64D9-4D93-89FB-114125B1BA5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pl-PL" sz="3200" b="1" dirty="0" smtClean="0"/>
              <a:t>Algorytm MODIS nad lądem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tym przypadku wykorzystuje się własność, że większość typów aerozolu ma znikomą grubość optyczną w środkowej podczerwieni (2.13-3.8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Dla obszarów, które gdzie współczynnik odbicia od powierzchni ziemi jest niski wyznaczany jest on na podstawie pomiarów w środkowej podczerwieni a następnie obliczany dla obszaru widzialnego. Współczynnik odbicia jest używany bezpośrednio do wyznaczania grubości optycznej aerozolu.</a:t>
            </a:r>
          </a:p>
          <a:p>
            <a:r>
              <a:rPr lang="pl-PL" sz="2400" dirty="0" smtClean="0"/>
              <a:t>Podobnie jak w przypadku innych detektorów również w przypadku </a:t>
            </a:r>
            <a:r>
              <a:rPr lang="pl-PL" sz="2400" dirty="0" err="1" smtClean="0">
                <a:solidFill>
                  <a:schemeClr val="folHlink"/>
                </a:solidFill>
              </a:rPr>
              <a:t>MODIS’a</a:t>
            </a:r>
            <a:r>
              <a:rPr lang="pl-PL" sz="2400" dirty="0" smtClean="0"/>
              <a:t> korzysta się z </a:t>
            </a:r>
            <a:r>
              <a:rPr lang="pl-PL" sz="2400" dirty="0" err="1" smtClean="0"/>
              <a:t>lookup</a:t>
            </a:r>
            <a:r>
              <a:rPr lang="pl-PL" sz="2400" dirty="0" smtClean="0"/>
              <a:t> </a:t>
            </a:r>
            <a:r>
              <a:rPr lang="pl-PL" sz="2400" dirty="0" err="1" smtClean="0"/>
              <a:t>table</a:t>
            </a:r>
            <a:r>
              <a:rPr lang="pl-PL" sz="2400" dirty="0" smtClean="0"/>
              <a:t> zawierających informacje o radiancji na górnej granicy atmosfery dla różnych typów aerozoli oraz geometrii.</a:t>
            </a:r>
          </a:p>
          <a:p>
            <a:r>
              <a:rPr lang="pl-PL" sz="2400" dirty="0" smtClean="0"/>
              <a:t> W przypadku </a:t>
            </a:r>
            <a:r>
              <a:rPr lang="pl-PL" sz="2400" dirty="0" err="1" smtClean="0">
                <a:solidFill>
                  <a:schemeClr val="folHlink"/>
                </a:solidFill>
              </a:rPr>
              <a:t>MODIS’a</a:t>
            </a:r>
            <a:r>
              <a:rPr lang="pl-PL" sz="2400" dirty="0" smtClean="0"/>
              <a:t> baza danych własności optycznych aerozolu zawiera 5 modeli aerozolu w modzie akumulacyjnych oraz 6 aerozolu grubego.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ED796-B5BD-458C-8AB1-9E0CFE25BC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312325"/>
            <a:ext cx="8220424" cy="4927691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9D35E-0562-4288-906D-3A60451A6EC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4F40D-F53B-4BA9-9614-FB42BEB2987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0"/>
            <a:ext cx="7596187" cy="685323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932932-588C-4448-9035-25514AE1203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2232025"/>
          </a:xfrm>
        </p:spPr>
        <p:txBody>
          <a:bodyPr/>
          <a:lstStyle/>
          <a:p>
            <a:r>
              <a:rPr lang="pl-PL" sz="2400" smtClean="0"/>
              <a:t>Dla każdego typu aerozolu obliczana jest radiancja (przy użyciu modelu transferu radiacyjnego) dla kilku grubości optycznych z przedziale 0-2 oraz 15 kątów zenitalnych i azymutalnych satelity i 7 kątów zenitalnych Słońca. </a:t>
            </a:r>
          </a:p>
          <a:p>
            <a:r>
              <a:rPr lang="pl-PL" sz="2400" smtClean="0"/>
              <a:t>Radiancja na górnej graniczy atmosfery ma postać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14413" y="2320925"/>
          <a:ext cx="63658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Równanie" r:id="rId3" imgW="2730240" imgH="241200" progId="Equation.3">
                  <p:embed/>
                </p:oleObj>
              </mc:Choice>
              <mc:Fallback>
                <p:oleObj name="Równanie" r:id="rId3" imgW="27302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320925"/>
                        <a:ext cx="63658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820896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indeksy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przy radiancji oznaczają składową związaną z modem akumulacyjnym modelem aerozoli grubych.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2400" dirty="0">
                <a:latin typeface="Arial" charset="0"/>
              </a:rPr>
              <a:t>   Celem metody jest </a:t>
            </a:r>
            <a:r>
              <a:rPr lang="pl-PL" sz="2400" dirty="0" smtClean="0">
                <a:latin typeface="Arial" charset="0"/>
              </a:rPr>
              <a:t>takie wyznaczenie </a:t>
            </a:r>
            <a:r>
              <a:rPr lang="pl-PL" sz="2400" dirty="0">
                <a:latin typeface="Arial" charset="0"/>
              </a:rPr>
              <a:t>parametru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, który najlepiej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fituje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model do obserwacji</a:t>
            </a:r>
            <a:r>
              <a:rPr lang="pl-PL" sz="2400" dirty="0">
                <a:latin typeface="Arial" charset="0"/>
                <a:sym typeface="Symbol" pitchFamily="18" charset="2"/>
              </a:rPr>
              <a:t>. Wybór modelu prowadzi do minimalizacji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wielkości</a:t>
            </a:r>
            <a:endParaRPr lang="pl-PL" sz="24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619250" y="5718175"/>
          <a:ext cx="51895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Równanie" r:id="rId5" imgW="2222280" imgH="520560" progId="Equation.3">
                  <p:embed/>
                </p:oleObj>
              </mc:Choice>
              <mc:Fallback>
                <p:oleObj name="Równanie" r:id="rId5" imgW="22222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18175"/>
                        <a:ext cx="5189538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CC756-F5CD-4E16-A164-88BB55CCC4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pl-PL" sz="3200" smtClean="0"/>
              <a:t>Satelitarne pomiary własności optycznych aerozoli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/>
              <a:t>Satelitarna teledetekcja aerozoli jest obecnie jedną z najbardziej intensywnie rozwijanych się dziedzin pomiarowych fizyki atmosfery.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Teledetekcja aerozoli jest bardzo trudna ze względu na fakt, iż sygnał pochodzący od czystej atmosfery (zawierającej tylko molekuły powierza) oraz odbicia promieniowania od powierzchni ziemi jest znaczący i musi być dokładnie oszacowany.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Relatywnie mało skomplikowana sytuacja ma miejsce nad oceanami ze względu na niską wartość albedo powierzchni ziemi oraz możliwość jego oszacowania.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Nad lądem decydujące rolę odgrywa parametryzacja podłoża w szczególności ich własności optycznych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Dlatego kluczową rolę w badaniach satelitarnych odgrywa walidacja danych względem pomiarów naziemnych (np. AERONET)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B8CA9-2DEF-4694-AFED-F3188B127B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8038" y="260350"/>
            <a:ext cx="5472112" cy="72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smtClean="0"/>
              <a:t> </a:t>
            </a:r>
            <a:r>
              <a:rPr lang="pl-PL" sz="2400" smtClean="0"/>
              <a:t>są mierzonymi i obliczonymi radiancjami dla kanału j.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00113" y="188913"/>
          <a:ext cx="9350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Równanie" r:id="rId3" imgW="177480" imgH="253800" progId="Equation.3">
                  <p:embed/>
                </p:oleObj>
              </mc:Choice>
              <mc:Fallback>
                <p:oleObj name="Równanie" r:id="rId3" imgW="1774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8913"/>
                        <a:ext cx="9350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979613" y="188913"/>
          <a:ext cx="720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Równanie" r:id="rId5" imgW="139680" imgH="253800" progId="Equation.3">
                  <p:embed/>
                </p:oleObj>
              </mc:Choice>
              <mc:Fallback>
                <p:oleObj name="Równanie" r:id="rId5" imgW="1396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8913"/>
                        <a:ext cx="7207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 podstawie wszystkich 11 modeli aerozolu oblicza się wartości </a:t>
            </a:r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468313" y="2133600"/>
          <a:ext cx="7334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Równanie" r:id="rId7" imgW="139680" imgH="253800" progId="Equation.3">
                  <p:embed/>
                </p:oleObj>
              </mc:Choice>
              <mc:Fallback>
                <p:oleObj name="Równanie" r:id="rId7" imgW="1396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7334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1258888" y="2133600"/>
          <a:ext cx="720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Równanie" r:id="rId9" imgW="139680" imgH="253800" progId="Equation.3">
                  <p:embed/>
                </p:oleObj>
              </mc:Choice>
              <mc:Fallback>
                <p:oleObj name="Równanie" r:id="rId9" imgW="13968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133600"/>
                        <a:ext cx="7207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23528" y="2780928"/>
            <a:ext cx="8351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dla pięciu grubości optycznych (w 550 </a:t>
            </a:r>
            <a:r>
              <a:rPr lang="pl-PL" sz="2400" dirty="0" err="1">
                <a:latin typeface="Arial" charset="0"/>
              </a:rPr>
              <a:t>nm</a:t>
            </a:r>
            <a:r>
              <a:rPr lang="pl-PL" sz="2400" dirty="0">
                <a:latin typeface="Arial" charset="0"/>
              </a:rPr>
              <a:t>): 0, 0.2, 0.5, 1.0, 2.0 oraz zadanej geometrii.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MODIS AOD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621166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https://earthobservatory.nasa.gov/global-maps/MODAL2_M_AER_OD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7063"/>
            <a:ext cx="6667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5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E4498-BDA4-4914-B7A9-46BA4D86FE1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341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Strategia teledetekcji aerozolu nad lądem</a:t>
            </a:r>
            <a:br>
              <a:rPr lang="pl-PL" sz="3200" b="1" dirty="0" smtClean="0"/>
            </a:br>
            <a:r>
              <a:rPr lang="pl-PL" sz="3200" b="1" dirty="0" smtClean="0"/>
              <a:t>- podsumowanie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41425"/>
            <a:ext cx="8569325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/>
              <a:t>Poza aerozolem pustynnym oraz solą morską wpływ aerozolu na wartość radiancji docierającej do górnej granicy atmosfery   zmniejsza się z długością fali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Wpływ aerozolu na promieniowanie mierzone przez satelitę zmniejsza się ze wzrostem współczynnika odbicia podłoża.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Zauważmy jednak, że nad </a:t>
            </a:r>
            <a:r>
              <a:rPr lang="pl-PL" sz="2400" dirty="0" smtClean="0"/>
              <a:t>bardzo jasną </a:t>
            </a:r>
            <a:r>
              <a:rPr lang="pl-PL" sz="2400" dirty="0" smtClean="0"/>
              <a:t>powierzchnią ziemi promieniowanie przechodzi przez warstwę aerozolu </a:t>
            </a:r>
            <a:r>
              <a:rPr lang="pl-PL" sz="2400" dirty="0" smtClean="0"/>
              <a:t>dwa </a:t>
            </a:r>
            <a:r>
              <a:rPr lang="pl-PL" sz="2400" dirty="0" smtClean="0"/>
              <a:t>razy </a:t>
            </a:r>
            <a:r>
              <a:rPr lang="pl-PL" sz="2400" dirty="0" smtClean="0"/>
              <a:t>(w dół i w górę) a </a:t>
            </a:r>
            <a:r>
              <a:rPr lang="pl-PL" sz="2400" dirty="0" smtClean="0"/>
              <a:t>więc znaczna cześć promieniowania może być przez niego absorbowana.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Wykorzystuje się bazy danych o spektralnej zmienność współczynnika odbicia różnych typów podłoża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Współczynnik odbicia szacuje się na podstawie pomiarów w kanałach 2.3-3.8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 smtClean="0"/>
              <a:t>a następnie obliczany dla kanałów widzialnych: 0.47 oraz 0.66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7431A-8C61-4B31-937D-9CCAC31316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r>
              <a:rPr lang="pl-PL" sz="2400" smtClean="0"/>
              <a:t>Korzysta się z baz danych zawierających informacje o klimatologii aerozolu w skali całego globu aby wybrać właściwy typ aerozolu. </a:t>
            </a:r>
          </a:p>
          <a:p>
            <a:r>
              <a:rPr lang="pl-PL" sz="2400" smtClean="0"/>
              <a:t>Na jego podstawie oblicza się stosunek radiancji atmosferycznej (path radiance) dla kanału niebieskiego i czerwonego.  </a:t>
            </a:r>
          </a:p>
          <a:p>
            <a:r>
              <a:rPr lang="pl-PL" sz="2400" smtClean="0"/>
              <a:t>Ostatecznie używając metod odwrotnych i lookup table wyznacza się grubość optyczną aerozolu.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8537A5-E2B0-4A62-B74C-B3D5F78A0CF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Pomiary zaawansowane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43550"/>
          </a:xfrm>
        </p:spPr>
        <p:txBody>
          <a:bodyPr/>
          <a:lstStyle/>
          <a:p>
            <a:r>
              <a:rPr lang="pl-PL" sz="2400" dirty="0" smtClean="0"/>
              <a:t>Z punktu widzenia teledetekcji aerozolu najprostsza sytuacja ma miejsce nad czarna powierzchnia ziemi. Przypadek skrajnie odwrotny ma miejsce np. nad śniegiem czy gdy chcemy wyznaczać własności aerozolu mineralnego nad pustynią. </a:t>
            </a:r>
          </a:p>
          <a:p>
            <a:r>
              <a:rPr lang="pl-PL" sz="2400" dirty="0" smtClean="0"/>
              <a:t>W przypadku AVHRR czy MODIS dany obszar ziemi skanowany jest tylko dla jednej geometrii podczas gdy przyrząd MISR (Multi-Angle </a:t>
            </a:r>
            <a:r>
              <a:rPr lang="pl-PL" sz="2400" dirty="0" err="1" smtClean="0"/>
              <a:t>Imaging</a:t>
            </a:r>
            <a:r>
              <a:rPr lang="pl-PL" sz="2400" dirty="0" smtClean="0"/>
              <a:t> </a:t>
            </a:r>
            <a:r>
              <a:rPr lang="pl-PL" sz="2400" dirty="0" err="1" smtClean="0"/>
              <a:t>Spectro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) umożliwia obserwacje powierzchni ziemi pod różnymi kątami. </a:t>
            </a:r>
          </a:p>
          <a:p>
            <a:r>
              <a:rPr lang="pl-PL" sz="2400" dirty="0" smtClean="0"/>
              <a:t>Jeśli możemy przyjąć, że atmosfera jest lokalnie horyzontalnie jednorodna skanowanie takie daje nam dodatkowe informacje o własnościach optycznych atmosfery.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3B8E8-76AF-4933-9BC5-4BB78743921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MISR dane techniczne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4248472" cy="2160240"/>
          </a:xfrm>
        </p:spPr>
        <p:txBody>
          <a:bodyPr/>
          <a:lstStyle/>
          <a:p>
            <a:r>
              <a:rPr lang="pl-PL" sz="2400" dirty="0" smtClean="0"/>
              <a:t>Kanały </a:t>
            </a:r>
            <a:r>
              <a:rPr lang="en-US" sz="2400" dirty="0" smtClean="0"/>
              <a:t>446, 558, 672, 867 </a:t>
            </a:r>
            <a:r>
              <a:rPr lang="pl-PL" sz="2400" dirty="0" err="1" smtClean="0"/>
              <a:t>nm</a:t>
            </a:r>
            <a:endParaRPr lang="pl-PL" sz="2400" dirty="0" smtClean="0"/>
          </a:p>
          <a:p>
            <a:r>
              <a:rPr lang="pl-PL" sz="2400" dirty="0" smtClean="0"/>
              <a:t>Kąty zenitalne (9 kamer): 0,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26.1,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45.6,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60.0,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70.5</a:t>
            </a:r>
            <a:r>
              <a:rPr lang="pl-PL" sz="2400" baseline="30000" dirty="0" smtClean="0"/>
              <a:t>o</a:t>
            </a:r>
          </a:p>
          <a:p>
            <a:r>
              <a:rPr lang="pl-PL" sz="2400" dirty="0" smtClean="0"/>
              <a:t>Maksymalna rozdzielczość: </a:t>
            </a:r>
            <a:r>
              <a:rPr lang="en-US" sz="2400" dirty="0" smtClean="0"/>
              <a:t>275 </a:t>
            </a:r>
            <a:r>
              <a:rPr lang="pl-PL" sz="2400" dirty="0" smtClean="0"/>
              <a:t>m</a:t>
            </a:r>
            <a:r>
              <a:rPr lang="en-US" sz="2400" dirty="0" smtClean="0"/>
              <a:t>  </a:t>
            </a:r>
            <a:endParaRPr lang="pl-PL" sz="2400" dirty="0" smtClean="0"/>
          </a:p>
        </p:txBody>
      </p:sp>
      <p:pic>
        <p:nvPicPr>
          <p:cNvPr id="26629" name="Picture 4" descr="MIS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3214688"/>
            <a:ext cx="4716462" cy="3643312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EA5BE-ACDB-482F-BA56-4BCB54D2B45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MISR używany jest do pomiarów funkcji fazowej aerozoli zarówno dla cząstek sferycznych jak i niesferycznych. </a:t>
            </a:r>
          </a:p>
          <a:p>
            <a:r>
              <a:rPr lang="pl-PL" sz="2400" dirty="0" smtClean="0"/>
              <a:t>Na jej podstawie jesteśmy wstanie określić typ aerozolu oraz znacznie lepiej scharakteryzować własności odbijające powierzchni ziemi</a:t>
            </a:r>
          </a:p>
          <a:p>
            <a:r>
              <a:rPr lang="pl-PL" sz="2400" dirty="0" smtClean="0"/>
              <a:t>Wadą </a:t>
            </a:r>
            <a:r>
              <a:rPr lang="pl-PL" sz="2400" dirty="0" err="1" smtClean="0"/>
              <a:t>MISR’a</a:t>
            </a:r>
            <a:r>
              <a:rPr lang="pl-PL" sz="2400" dirty="0" smtClean="0"/>
              <a:t> jest ograniczony obszar skanowania  i co za tym idzie długi czas skanowania całej kuli ziemskiej (9 dni)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4BA19-4ABA-4078-B241-BB63217BCDA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633413"/>
          </a:xfrm>
        </p:spPr>
        <p:txBody>
          <a:bodyPr/>
          <a:lstStyle/>
          <a:p>
            <a:r>
              <a:rPr lang="pl-PL" sz="3200" b="1" dirty="0" smtClean="0"/>
              <a:t>TOMS- Aerosol </a:t>
            </a:r>
            <a:r>
              <a:rPr lang="pl-PL" sz="3200" b="1" dirty="0" err="1" smtClean="0"/>
              <a:t>Index</a:t>
            </a:r>
            <a:endParaRPr lang="pl-PL" sz="3200" b="1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/>
              <a:t>gdzie pierwszy człon odpowiada stosunkowi radiancji dla długości fali 340 oraz 380 nm mierzonej przez detektor na satelicie zaś drugi jest obliczany dla atmosfery rayleighowskiej</a:t>
            </a:r>
          </a:p>
          <a:p>
            <a:pPr>
              <a:buFontTx/>
              <a:buNone/>
            </a:pPr>
            <a:r>
              <a:rPr lang="pl-PL" sz="2400" smtClean="0"/>
              <a:t>Indeks aerozolowi AI jest dodatni dla absorbujących aerozoli zaś ujemny dla nieabsorbujących.</a:t>
            </a:r>
          </a:p>
          <a:p>
            <a:pPr>
              <a:buFontTx/>
              <a:buNone/>
            </a:pPr>
            <a:r>
              <a:rPr lang="pl-PL" sz="2400" smtClean="0">
                <a:solidFill>
                  <a:schemeClr val="tx2"/>
                </a:solidFill>
              </a:rPr>
              <a:t>Aerozole absorbujące w obszarze UV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484438" y="1196975"/>
          <a:ext cx="4103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Równanie" r:id="rId3" imgW="2425680" imgH="533160" progId="Equation.3">
                  <p:embed/>
                </p:oleObj>
              </mc:Choice>
              <mc:Fallback>
                <p:oleObj name="Równanie" r:id="rId3" imgW="24256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96975"/>
                        <a:ext cx="410368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4AF79C-379C-4C54-91CA-C6482A8F0CE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uss2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70163"/>
            <a:ext cx="3814763" cy="2936875"/>
          </a:xfrm>
          <a:noFill/>
        </p:spPr>
      </p:pic>
      <p:pic>
        <p:nvPicPr>
          <p:cNvPr id="28677" name="Picture 4" descr="dust02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570163"/>
            <a:ext cx="3814762" cy="293687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4DC5C-4195-4E60-B940-F6D03E93AF0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Walidacja danych satelitarnych</a:t>
            </a:r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8893175" cy="39671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94537-CDAE-4509-8A00-1CEA779541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1584325"/>
          </a:xfrm>
        </p:spPr>
        <p:txBody>
          <a:bodyPr/>
          <a:lstStyle/>
          <a:p>
            <a:r>
              <a:rPr lang="pl-PL" sz="2400" smtClean="0"/>
              <a:t>Rozważmy przypadek zerowego odbicia od powierzchni ziemi. Wówczas stosując przyblizenie pojedynczego rozpraszania radiancja docierająca do satelity ma postać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00113" y="1557338"/>
          <a:ext cx="37449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Równanie" r:id="rId3" imgW="1663560" imgH="419040" progId="Equation.3">
                  <p:embed/>
                </p:oleObj>
              </mc:Choice>
              <mc:Fallback>
                <p:oleObj name="Równanie" r:id="rId3" imgW="16635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7338"/>
                        <a:ext cx="3744912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971550" y="2926408"/>
          <a:ext cx="13684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ównanie" r:id="rId5" imgW="583920" imgH="203040" progId="Equation.3">
                  <p:embed/>
                </p:oleObj>
              </mc:Choice>
              <mc:Fallback>
                <p:oleObj name="Równanie" r:id="rId5" imgW="583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6408"/>
                        <a:ext cx="13684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3132138" y="2708920"/>
          <a:ext cx="22748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Równanie" r:id="rId7" imgW="1155600" imgH="431640" progId="Equation.3">
                  <p:embed/>
                </p:oleObj>
              </mc:Choice>
              <mc:Fallback>
                <p:oleObj name="Równanie" r:id="rId7" imgW="11556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08920"/>
                        <a:ext cx="2274887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95288" y="3933825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</a:t>
            </a:r>
            <a:r>
              <a:rPr lang="pl-PL" sz="2400" dirty="0">
                <a:latin typeface="Arial" charset="0"/>
                <a:sym typeface="Symbol" pitchFamily="18" charset="2"/>
              </a:rPr>
              <a:t> s</a:t>
            </a:r>
            <a:r>
              <a:rPr lang="pl-PL" sz="2400" dirty="0">
                <a:latin typeface="Arial" charset="0"/>
              </a:rPr>
              <a:t>ą</a:t>
            </a:r>
            <a:r>
              <a:rPr lang="pl-PL" sz="2400" dirty="0">
                <a:latin typeface="Arial" charset="0"/>
                <a:sym typeface="Symbol" pitchFamily="18" charset="2"/>
              </a:rPr>
              <a:t> k</a:t>
            </a:r>
            <a:r>
              <a:rPr lang="pl-PL" sz="2400" dirty="0">
                <a:latin typeface="Arial" charset="0"/>
              </a:rPr>
              <a:t>ą</a:t>
            </a:r>
            <a:r>
              <a:rPr lang="pl-PL" sz="2400" dirty="0">
                <a:latin typeface="Arial" charset="0"/>
                <a:sym typeface="Symbol" pitchFamily="18" charset="2"/>
              </a:rPr>
              <a:t>tami zenitalnymi Słońca oraz satelity,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całkowitą grubością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optyczną. </a:t>
            </a:r>
            <a:r>
              <a:rPr lang="pl-PL" sz="2400" dirty="0">
                <a:latin typeface="Arial" charset="0"/>
                <a:sym typeface="Symbol" pitchFamily="18" charset="2"/>
              </a:rPr>
              <a:t>W przypadku małych grubości optycznych wzór uprasza</a:t>
            </a:r>
          </a:p>
        </p:txBody>
      </p:sp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468313" y="5300663"/>
          <a:ext cx="28305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Równanie" r:id="rId9" imgW="1257120" imgH="419040" progId="Equation.3">
                  <p:embed/>
                </p:oleObj>
              </mc:Choice>
              <mc:Fallback>
                <p:oleObj name="Równanie" r:id="rId9" imgW="12571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00663"/>
                        <a:ext cx="2830512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Walidacja AOD MODIS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Atmosphere 11 00905 g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27507" cy="51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35696" y="6381328"/>
            <a:ext cx="403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https://doi.org/10.3390/atmos11090905</a:t>
            </a:r>
          </a:p>
        </p:txBody>
      </p:sp>
    </p:spTree>
    <p:extLst>
      <p:ext uri="{BB962C8B-B14F-4D97-AF65-F5344CB8AC3E}">
        <p14:creationId xmlns:p14="http://schemas.microsoft.com/office/powerpoint/2010/main" val="302857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BBAD-366D-4DCB-BFA6-E3C03FC5FE60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25193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ównanie" r:id="rId3" imgW="1333440" imgH="431640" progId="Equation.3">
                  <p:embed/>
                </p:oleObj>
              </mc:Choice>
              <mc:Fallback>
                <p:oleObj name="Równanie" r:id="rId3" imgW="133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25193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348038" y="188913"/>
            <a:ext cx="5545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bliskiej podczerwieni gdy rozpraszanie Rayleigha może być zaniedbane wzór opisuje grubość </a:t>
            </a:r>
            <a:r>
              <a:rPr lang="pl-PL" sz="2400" dirty="0" smtClean="0">
                <a:latin typeface="Arial" charset="0"/>
              </a:rPr>
              <a:t>optyczną </a:t>
            </a:r>
            <a:r>
              <a:rPr lang="pl-PL" sz="2400" dirty="0">
                <a:latin typeface="Arial" charset="0"/>
              </a:rPr>
              <a:t>aerozolu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874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Wzór ten wiąże grubość </a:t>
            </a:r>
            <a:r>
              <a:rPr lang="pl-PL" sz="2400" dirty="0" smtClean="0">
                <a:latin typeface="Arial" charset="0"/>
              </a:rPr>
              <a:t>optyczną </a:t>
            </a:r>
            <a:r>
              <a:rPr lang="pl-PL" sz="2400" dirty="0">
                <a:latin typeface="Arial" charset="0"/>
              </a:rPr>
              <a:t>z iloczynem funkcji fazowej </a:t>
            </a:r>
            <a:r>
              <a:rPr lang="pl-PL" sz="2400" dirty="0" smtClean="0">
                <a:latin typeface="Arial" charset="0"/>
              </a:rPr>
              <a:t>  i </a:t>
            </a:r>
            <a:r>
              <a:rPr lang="pl-PL" sz="2400" dirty="0">
                <a:latin typeface="Arial" charset="0"/>
              </a:rPr>
              <a:t>albedem pojedynczego rozpraszania. Obie wartości są oczywiście nieznane i zależą od własności optyczno-mikrofizycznych aerozolu</a:t>
            </a:r>
            <a:r>
              <a:rPr lang="pl-PL" sz="2400" dirty="0" smtClean="0">
                <a:latin typeface="Arial" charset="0"/>
              </a:rPr>
              <a:t>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BBAD-366D-4DCB-BFA6-E3C03FC5FE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95288" y="34290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W </a:t>
            </a:r>
            <a:r>
              <a:rPr lang="pl-PL" sz="2400" dirty="0">
                <a:latin typeface="Arial" charset="0"/>
              </a:rPr>
              <a:t>przypadku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AVHRR </a:t>
            </a:r>
            <a:r>
              <a:rPr lang="pl-PL" sz="2400" dirty="0">
                <a:latin typeface="Arial" charset="0"/>
              </a:rPr>
              <a:t>wykorzystywany jest algorytm </a:t>
            </a:r>
            <a:r>
              <a:rPr lang="pl-PL" sz="2400" dirty="0" smtClean="0">
                <a:latin typeface="Arial" charset="0"/>
              </a:rPr>
              <a:t>dwukanałowy </a:t>
            </a:r>
            <a:r>
              <a:rPr lang="pl-PL" sz="2400" dirty="0">
                <a:latin typeface="Arial" charset="0"/>
              </a:rPr>
              <a:t>oparty o długości fali 630 oraz 870 nm. Definiujemy iloraz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536" y="5301357"/>
          <a:ext cx="29035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Równanie" r:id="rId3" imgW="1536480" imgH="444240" progId="Equation.3">
                  <p:embed/>
                </p:oleObj>
              </mc:Choice>
              <mc:Fallback>
                <p:oleObj name="Równanie" r:id="rId3" imgW="15364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01357"/>
                        <a:ext cx="2903537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491880" y="5373365"/>
            <a:ext cx="511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indeks 1 odpowiada długości fali 630 </a:t>
            </a:r>
            <a:r>
              <a:rPr lang="pl-PL" sz="2400" dirty="0" err="1" smtClean="0">
                <a:latin typeface="Arial" charset="0"/>
              </a:rPr>
              <a:t>nm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>
                <a:latin typeface="Arial" charset="0"/>
              </a:rPr>
              <a:t>zaś 2 długości 870 nm.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Algorytm dla detektora </a:t>
            </a:r>
            <a:r>
              <a:rPr lang="pl-PL" sz="2800" b="1" dirty="0" smtClean="0">
                <a:latin typeface="Arial" charset="0"/>
              </a:rPr>
              <a:t>AVHRR (</a:t>
            </a:r>
            <a:r>
              <a:rPr lang="pl-PL" sz="2800" b="1" dirty="0" err="1" smtClean="0">
                <a:latin typeface="Arial" charset="0"/>
              </a:rPr>
              <a:t>Advance</a:t>
            </a:r>
            <a:r>
              <a:rPr lang="pl-PL" sz="2800" b="1" dirty="0" smtClean="0">
                <a:latin typeface="Arial" charset="0"/>
              </a:rPr>
              <a:t> </a:t>
            </a:r>
            <a:r>
              <a:rPr lang="pl-PL" sz="2800" b="1" dirty="0" err="1" smtClean="0">
                <a:latin typeface="Arial" charset="0"/>
              </a:rPr>
              <a:t>Very</a:t>
            </a:r>
            <a:r>
              <a:rPr lang="pl-PL" sz="2800" b="1" dirty="0" smtClean="0">
                <a:latin typeface="Arial" charset="0"/>
              </a:rPr>
              <a:t> High Resolution </a:t>
            </a:r>
            <a:r>
              <a:rPr lang="pl-PL" sz="2800" b="1" dirty="0" err="1" smtClean="0">
                <a:latin typeface="Arial" charset="0"/>
              </a:rPr>
              <a:t>Radiometer</a:t>
            </a:r>
            <a:r>
              <a:rPr lang="pl-PL" sz="2800" b="1" dirty="0" smtClean="0">
                <a:latin typeface="Arial" charset="0"/>
              </a:rPr>
              <a:t>)</a:t>
            </a:r>
            <a:endParaRPr lang="en-US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395536" y="148478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Przyrząd AVHRR ma </a:t>
            </a: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rozdzielczość </a:t>
            </a: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przestrzenna </a:t>
            </a: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ok. 1.1km </a:t>
            </a: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w </a:t>
            </a: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nadirze. </a:t>
            </a:r>
            <a:endParaRPr lang="pl-PL" sz="2400" dirty="0" smtClean="0">
              <a:solidFill>
                <a:schemeClr val="tx2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Pomiary aerozolu przy użyciu AVHRR są najdłuższe i sięgającą 1982 roku.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3C2C9-534E-4454-852B-B99B01CA49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24479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Wielkość ta używana jest do parametryzacji funkcji fazowej. </a:t>
            </a:r>
          </a:p>
          <a:p>
            <a:r>
              <a:rPr lang="pl-PL" sz="2400" smtClean="0">
                <a:latin typeface="Arial" charset="0"/>
              </a:rPr>
              <a:t>Jakiekolwiek zmiany w rozkładzie wielkości cząstek aerozolu są mierzone za pośrednictwem radiancji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oraz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pl-PL" sz="2400" smtClean="0">
                <a:latin typeface="Arial" charset="0"/>
              </a:rPr>
              <a:t> Związane są one ze zmianami spektralnymi grubości optycznej oraz funkcji fazowej.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87450" y="2852738"/>
          <a:ext cx="16319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Równanie" r:id="rId3" imgW="787320" imgH="507960" progId="Equation.3">
                  <p:embed/>
                </p:oleObj>
              </mc:Choice>
              <mc:Fallback>
                <p:oleObj name="Równanie" r:id="rId3" imgW="78732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16319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572000" y="2852738"/>
          <a:ext cx="33956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Równanie" r:id="rId5" imgW="1638000" imgH="507960" progId="Equation.3">
                  <p:embed/>
                </p:oleObj>
              </mc:Choice>
              <mc:Fallback>
                <p:oleObj name="Równanie" r:id="rId5" imgW="16380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738"/>
                        <a:ext cx="3395663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pierwszym przybliżeniu można przyjąć </a:t>
            </a:r>
            <a:r>
              <a:rPr lang="pl-PL" sz="2400" dirty="0" smtClean="0">
                <a:latin typeface="Arial" charset="0"/>
              </a:rPr>
              <a:t>że </a:t>
            </a:r>
            <a:endParaRPr lang="pl-PL" sz="2400" dirty="0">
              <a:latin typeface="Arial" charset="0"/>
            </a:endParaRP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588224" y="4509120"/>
          <a:ext cx="11525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Równanie" r:id="rId7" imgW="431640" imgH="431640" progId="Equation.3">
                  <p:embed/>
                </p:oleObj>
              </mc:Choice>
              <mc:Fallback>
                <p:oleObj name="Równanie" r:id="rId7" imgW="4316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509120"/>
                        <a:ext cx="11525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54820-3E61-4A10-B978-58EBEF37EE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7610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3600" dirty="0" smtClean="0">
                <a:sym typeface="Symbol" pitchFamily="18" charset="2"/>
              </a:rPr>
              <a:t>	</a:t>
            </a:r>
            <a:endParaRPr lang="pl-PL" sz="2800" dirty="0" smtClean="0"/>
          </a:p>
          <a:p>
            <a:pPr>
              <a:spcBef>
                <a:spcPct val="50000"/>
              </a:spcBef>
              <a:buFontTx/>
              <a:buNone/>
            </a:pPr>
            <a:r>
              <a:rPr lang="pl-PL" sz="2600" dirty="0" err="1" smtClean="0"/>
              <a:t>Durkee</a:t>
            </a:r>
            <a:r>
              <a:rPr lang="pl-PL" sz="2600" dirty="0" smtClean="0"/>
              <a:t> wprowadził parametryzacje funkcji fazowej przy użyciu parametru </a:t>
            </a:r>
            <a:r>
              <a:rPr lang="pl-PL" sz="2600" dirty="0" smtClean="0">
                <a:solidFill>
                  <a:schemeClr val="folHlink"/>
                </a:solidFill>
              </a:rPr>
              <a:t>S</a:t>
            </a:r>
            <a:r>
              <a:rPr lang="pl-PL" sz="2600" baseline="-25000" dirty="0" smtClean="0">
                <a:solidFill>
                  <a:schemeClr val="folHlink"/>
                </a:solidFill>
              </a:rPr>
              <a:t>12</a:t>
            </a:r>
            <a:r>
              <a:rPr lang="pl-PL" sz="2600" dirty="0" smtClean="0"/>
              <a:t> i dla standardowego aerozolu miejskiego  wielkość ta wynosi około </a:t>
            </a:r>
            <a:r>
              <a:rPr lang="pl-PL" sz="2600" dirty="0" smtClean="0">
                <a:solidFill>
                  <a:schemeClr val="folHlink"/>
                </a:solidFill>
              </a:rPr>
              <a:t>1.2</a:t>
            </a:r>
            <a:r>
              <a:rPr lang="pl-PL" sz="2600" dirty="0" smtClean="0"/>
              <a:t> zaś dla warunków tła kontynentalnego </a:t>
            </a:r>
            <a:r>
              <a:rPr lang="pl-PL" sz="2600" dirty="0" smtClean="0">
                <a:solidFill>
                  <a:schemeClr val="folHlink"/>
                </a:solidFill>
              </a:rPr>
              <a:t>1.8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600" dirty="0" smtClean="0"/>
              <a:t>Na podstawie parametryzacji oblicza się grubości optyczne 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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600" dirty="0" smtClean="0">
                <a:sym typeface="Symbol" pitchFamily="18" charset="2"/>
              </a:rPr>
              <a:t> oraz 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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2</a:t>
            </a:r>
            <a:r>
              <a:rPr lang="pl-PL" sz="2600" dirty="0" smtClean="0">
                <a:sym typeface="Symbol" pitchFamily="18" charset="2"/>
              </a:rPr>
              <a:t> a następnie wykładnik Angstroma związany z rozkładem </a:t>
            </a:r>
            <a:r>
              <a:rPr lang="pl-PL" sz="2600" dirty="0" err="1" smtClean="0">
                <a:sym typeface="Symbol" pitchFamily="18" charset="2"/>
              </a:rPr>
              <a:t>Junge</a:t>
            </a:r>
            <a:r>
              <a:rPr lang="pl-PL" sz="2600" dirty="0" smtClean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6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26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2400" dirty="0" smtClean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1EF7B-2585-4DCC-B469-E05CE13204F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pl-PL" sz="3200" b="1" dirty="0" smtClean="0"/>
              <a:t>Algorytm </a:t>
            </a:r>
            <a:r>
              <a:rPr lang="pl-PL" sz="3200" b="1" dirty="0" err="1" smtClean="0"/>
              <a:t>SeaWIFS</a:t>
            </a:r>
            <a:endParaRPr lang="pl-PL" sz="3200" b="1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61657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Współczynnik odbicia na górnej granicy atmosfery dla długości fal: 765 oraz 865 </a:t>
            </a:r>
            <a:r>
              <a:rPr lang="pl-PL" sz="2400" dirty="0" err="1" smtClean="0"/>
              <a:t>nm</a:t>
            </a:r>
            <a:r>
              <a:rPr lang="pl-PL" sz="2400" dirty="0" smtClean="0"/>
              <a:t> ponad powierzchnią wody może być zapisany w postaci.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przy czym człon związany odblaskiem słonecznym oraz pianą morską został pominięty. Odpowiednie człony oznaczają współczynniki odbicia związany z rozpraszaniem Rayleigha, rozpraszanie na aerozolu oraz  rozproszeniem Rayleigha i rozpraszaniem na aerozolu jednocześnie. </a:t>
            </a:r>
          </a:p>
          <a:p>
            <a:r>
              <a:rPr lang="pl-PL" sz="2400" dirty="0" smtClean="0"/>
              <a:t>Na podstawie pomiarów w bliskiej podczerwieni oblicza się </a:t>
            </a:r>
            <a:r>
              <a:rPr lang="pl-PL" sz="2400" dirty="0" err="1" smtClean="0">
                <a:solidFill>
                  <a:schemeClr val="folHlink"/>
                </a:solidFill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</a:rPr>
              <a:t>A</a:t>
            </a:r>
            <a:r>
              <a:rPr lang="pl-PL" sz="2400" dirty="0" err="1" smtClean="0">
                <a:solidFill>
                  <a:schemeClr val="folHlink"/>
                </a:solidFill>
              </a:rPr>
              <a:t>+R</a:t>
            </a:r>
            <a:r>
              <a:rPr lang="pl-PL" sz="2400" baseline="-25000" dirty="0" err="1" smtClean="0">
                <a:solidFill>
                  <a:schemeClr val="folHlink"/>
                </a:solidFill>
              </a:rPr>
              <a:t>RA</a:t>
            </a:r>
            <a:r>
              <a:rPr lang="pl-PL" sz="2400" dirty="0" smtClean="0"/>
              <a:t> dla dwóch długości fali a następnie dokonuje ekstrapolacji do obszaru widzialnego. Jest to możliwe przy założeniu pewnego modelu aerozolu.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99592" y="2348880"/>
          <a:ext cx="4994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Równanie" r:id="rId3" imgW="2120760" imgH="215640" progId="Equation.3">
                  <p:embed/>
                </p:oleObj>
              </mc:Choice>
              <mc:Fallback>
                <p:oleObj name="Równanie" r:id="rId3" imgW="21207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48880"/>
                        <a:ext cx="49942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F46B6-B27B-4022-8FF4-DBE5285FA5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936625"/>
          </a:xfrm>
        </p:spPr>
        <p:txBody>
          <a:bodyPr/>
          <a:lstStyle/>
          <a:p>
            <a:r>
              <a:rPr lang="pl-PL" sz="2400" dirty="0" smtClean="0"/>
              <a:t>Gordon zdefiniował parametr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 smtClean="0"/>
              <a:t>do obliczania poprawki atmosferycznej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827088" y="1125538"/>
          <a:ext cx="267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ównanie" r:id="rId3" imgW="1193760" imgH="444240" progId="Equation.3">
                  <p:embed/>
                </p:oleObj>
              </mc:Choice>
              <mc:Fallback>
                <p:oleObj name="Równanie" r:id="rId3" imgW="11937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26733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96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AS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oznacza aerozolowy  współczynnik odbicia na górnej granicy atmosfery w przybliżeniu pojedynczego rozpraszania. 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68313" y="2636838"/>
            <a:ext cx="79914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Dla danej geometrii (położenie Słońca i satelity) parametr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(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j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  <a:r>
              <a:rPr lang="pl-PL" sz="2400" dirty="0">
                <a:latin typeface="Arial" charset="0"/>
                <a:sym typeface="Symbol" pitchFamily="18" charset="2"/>
              </a:rPr>
              <a:t> zależy tylko od typu aerozolu.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Przy użyciu bazy danych własności optycznych aerozoli mierzona suma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+R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AR</a:t>
            </a:r>
            <a:r>
              <a:rPr lang="pl-PL" sz="2400" dirty="0">
                <a:latin typeface="Arial" charset="0"/>
                <a:sym typeface="Symbol" pitchFamily="18" charset="2"/>
              </a:rPr>
              <a:t> jest konwertowana do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AS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następna obliczana jest 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(765,870)</a:t>
            </a:r>
            <a:r>
              <a:rPr lang="pl-PL" sz="2400" dirty="0">
                <a:latin typeface="Arial" charset="0"/>
                <a:sym typeface="Symbol" pitchFamily="18" charset="2"/>
              </a:rPr>
              <a:t> dla danego typu aerozolu.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Wartość średnia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ave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obliczana poprzez uśrednianie (z odpowiednimi wagami)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>
                <a:latin typeface="Arial" charset="0"/>
                <a:sym typeface="Symbol" pitchFamily="18" charset="2"/>
              </a:rPr>
              <a:t> wynikających z wyboru innych typów aerozolu.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1654</Words>
  <Application>Microsoft Office PowerPoint</Application>
  <PresentationFormat>Pokaz na ekranie (4:3)</PresentationFormat>
  <Paragraphs>304</Paragraphs>
  <Slides>30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Motyw pakietu Office</vt:lpstr>
      <vt:lpstr>Równanie</vt:lpstr>
      <vt:lpstr>Metody teledetekcyjne w badaniach atmosfery Wykład 16. Satelitarne badania aerozoli  </vt:lpstr>
      <vt:lpstr>Satelitarne pomiary własności optycznych aerozoli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Algorytm SeaWIFS</vt:lpstr>
      <vt:lpstr>Prezentacja programu PowerPoint</vt:lpstr>
      <vt:lpstr>Prezentacja programu PowerPoint</vt:lpstr>
      <vt:lpstr>MODIS</vt:lpstr>
      <vt:lpstr>Prezentacja programu PowerPoint</vt:lpstr>
      <vt:lpstr>Prezentacja programu PowerPoint</vt:lpstr>
      <vt:lpstr>Algorytm MODIS nad oceanem</vt:lpstr>
      <vt:lpstr>Algorytm MODIS nad lądem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MODIS AOD</vt:lpstr>
      <vt:lpstr>Strategia teledetekcji aerozolu nad lądem - podsumowanie</vt:lpstr>
      <vt:lpstr>Prezentacja programu PowerPoint</vt:lpstr>
      <vt:lpstr>Pomiary zaawansowane</vt:lpstr>
      <vt:lpstr>MISR dane techniczne</vt:lpstr>
      <vt:lpstr>Prezentacja programu PowerPoint</vt:lpstr>
      <vt:lpstr>TOMS- Aerosol Index</vt:lpstr>
      <vt:lpstr>Prezentacja programu PowerPoint</vt:lpstr>
      <vt:lpstr>Walidacja danych satelitarnych</vt:lpstr>
      <vt:lpstr>Walidacja AOD MODIS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admin</cp:lastModifiedBy>
  <cp:revision>25</cp:revision>
  <dcterms:created xsi:type="dcterms:W3CDTF">2017-05-22T15:01:16Z</dcterms:created>
  <dcterms:modified xsi:type="dcterms:W3CDTF">2025-06-03T11:08:27Z</dcterms:modified>
</cp:coreProperties>
</file>