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7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EE018E-0B5D-48D9-9982-CC562FED9D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C6064BC-C4DA-411F-A3B2-B3E856CB82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8447E-8D6A-4463-AEFE-6851F6B4081F}" type="datetimeFigureOut">
              <a:rPr lang="en-US" smtClean="0"/>
              <a:pPr/>
              <a:t>6/13/2023</a:t>
            </a:fld>
            <a:endParaRPr lang="en-US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AB132-4852-4622-8C54-F11A6C03CE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692696"/>
            <a:ext cx="7772400" cy="3455987"/>
          </a:xfrm>
        </p:spPr>
        <p:txBody>
          <a:bodyPr>
            <a:normAutofit fontScale="90000"/>
          </a:bodyPr>
          <a:lstStyle/>
          <a:p>
            <a:r>
              <a:rPr lang="pl-PL" sz="4000" b="1" dirty="0" smtClean="0"/>
              <a:t>Metody teledetekcyjne w badaniach atmosfery.</a:t>
            </a:r>
            <a:br>
              <a:rPr lang="pl-PL" sz="4000" b="1" dirty="0" smtClean="0"/>
            </a:br>
            <a:r>
              <a:rPr lang="pl-PL" sz="4000" b="1" dirty="0"/>
              <a:t/>
            </a:r>
            <a:br>
              <a:rPr lang="pl-PL" sz="4000" b="1" dirty="0"/>
            </a:br>
            <a:r>
              <a:rPr lang="pl-PL" sz="4000" smtClean="0">
                <a:solidFill>
                  <a:srgbClr val="0000FF"/>
                </a:solidFill>
              </a:rPr>
              <a:t>Wykład 15. </a:t>
            </a:r>
            <a:r>
              <a:rPr lang="pl-PL" sz="4000" dirty="0" smtClean="0">
                <a:solidFill>
                  <a:srgbClr val="0000FF"/>
                </a:solidFill>
              </a:rPr>
              <a:t/>
            </a:r>
            <a:br>
              <a:rPr lang="pl-PL" sz="4000" dirty="0" smtClean="0">
                <a:solidFill>
                  <a:srgbClr val="0000FF"/>
                </a:solidFill>
              </a:rPr>
            </a:br>
            <a:r>
              <a:rPr lang="pl-PL" sz="4000" dirty="0" smtClean="0">
                <a:solidFill>
                  <a:srgbClr val="0000FF"/>
                </a:solidFill>
              </a:rPr>
              <a:t>Techniki fotometryczne</a:t>
            </a:r>
            <a:br>
              <a:rPr lang="pl-PL" sz="4000" dirty="0" smtClean="0">
                <a:solidFill>
                  <a:srgbClr val="0000FF"/>
                </a:solidFill>
              </a:rPr>
            </a:br>
            <a:endParaRPr lang="pl-PL" sz="4000" dirty="0" smtClean="0">
              <a:solidFill>
                <a:srgbClr val="0000FF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4509120"/>
            <a:ext cx="6400800" cy="1752600"/>
          </a:xfrm>
        </p:spPr>
        <p:txBody>
          <a:bodyPr/>
          <a:lstStyle/>
          <a:p>
            <a:r>
              <a:rPr lang="pl-PL" b="1" dirty="0" smtClean="0"/>
              <a:t>Krzysztof Markowicz</a:t>
            </a:r>
          </a:p>
          <a:p>
            <a:r>
              <a:rPr lang="pl-PL" b="1" dirty="0" err="1" smtClean="0"/>
              <a:t>kmark@igf.fuw.edu.pl</a:t>
            </a:r>
            <a:endParaRPr lang="pl-PL" b="1" dirty="0" smtClean="0"/>
          </a:p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9722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8D3C-EBF0-4FDF-8214-6D68E8EBE12D}" type="slidenum">
              <a:rPr lang="en-US"/>
              <a:pPr/>
              <a:t>10</a:t>
            </a:fld>
            <a:endParaRPr lang="en-US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98107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pl-PL" sz="2400" dirty="0"/>
              <a:t>Z reguły mamy do dyspozycji pomiary dla większej liczby kątów niż tylko dwa co umożliwia dokładniejsze wyznaczenie parametru asymetrii </a:t>
            </a:r>
            <a:r>
              <a:rPr lang="pl-PL" sz="2400" dirty="0">
                <a:solidFill>
                  <a:schemeClr val="folHlink"/>
                </a:solidFill>
              </a:rPr>
              <a:t>g </a:t>
            </a:r>
            <a:r>
              <a:rPr lang="pl-PL" sz="2400" dirty="0"/>
              <a:t>czy też funkcji fazowej.  </a:t>
            </a:r>
          </a:p>
          <a:p>
            <a:pPr>
              <a:lnSpc>
                <a:spcPct val="90000"/>
              </a:lnSpc>
            </a:pPr>
            <a:r>
              <a:rPr lang="pl-PL" sz="2400" dirty="0"/>
              <a:t>Definiujemy wielkości:</a:t>
            </a:r>
          </a:p>
        </p:txBody>
      </p:sp>
      <p:graphicFrame>
        <p:nvGraphicFramePr>
          <p:cNvPr id="2887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9819228"/>
              </p:ext>
            </p:extLst>
          </p:nvPr>
        </p:nvGraphicFramePr>
        <p:xfrm>
          <a:off x="755576" y="1556792"/>
          <a:ext cx="1752600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Równanie" r:id="rId3" imgW="710891" imgH="444307" progId="Equation.3">
                  <p:embed/>
                </p:oleObj>
              </mc:Choice>
              <mc:Fallback>
                <p:oleObj name="Równanie" r:id="rId3" imgW="710891" imgH="444307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556792"/>
                        <a:ext cx="1752600" cy="754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772" name="Text Box 4"/>
          <p:cNvSpPr txBox="1">
            <a:spLocks noChangeArrowheads="1"/>
          </p:cNvSpPr>
          <p:nvPr/>
        </p:nvSpPr>
        <p:spPr bwMode="auto">
          <a:xfrm>
            <a:off x="323529" y="2492896"/>
            <a:ext cx="417646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smtClean="0">
                <a:latin typeface="Arial" charset="0"/>
              </a:rPr>
              <a:t>Wykreślamy </a:t>
            </a:r>
            <a:r>
              <a:rPr lang="pl-PL" sz="2000" dirty="0">
                <a:latin typeface="Arial" charset="0"/>
              </a:rPr>
              <a:t>funkcje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pl-PL" sz="2000" dirty="0" err="1">
                <a:solidFill>
                  <a:schemeClr val="folHlink"/>
                </a:solidFill>
                <a:latin typeface="Arial" charset="0"/>
              </a:rPr>
              <a:t>F</a:t>
            </a:r>
            <a:r>
              <a:rPr lang="pl-PL" sz="2000" baseline="-25000" dirty="0" err="1">
                <a:solidFill>
                  <a:schemeClr val="folHlink"/>
                </a:solidFill>
                <a:latin typeface="Arial" charset="0"/>
              </a:rPr>
              <a:t>ij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</a:t>
            </a:r>
            <a:r>
              <a:rPr lang="pl-PL" sz="2000" dirty="0">
                <a:latin typeface="Arial" charset="0"/>
              </a:rPr>
              <a:t>względem różnicy kąta rozpraszania a następnie </a:t>
            </a:r>
            <a:r>
              <a:rPr lang="pl-PL" sz="2000" dirty="0" err="1" smtClean="0">
                <a:latin typeface="Arial" charset="0"/>
              </a:rPr>
              <a:t>dofitowujemy</a:t>
            </a:r>
            <a:r>
              <a:rPr lang="pl-PL" sz="2000" dirty="0" smtClean="0">
                <a:latin typeface="Arial" charset="0"/>
              </a:rPr>
              <a:t> funkcję: </a:t>
            </a:r>
            <a:endParaRPr lang="pl-PL" sz="2000" dirty="0">
              <a:latin typeface="Arial" charset="0"/>
            </a:endParaRPr>
          </a:p>
        </p:txBody>
      </p:sp>
      <p:graphicFrame>
        <p:nvGraphicFramePr>
          <p:cNvPr id="2887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509870"/>
              </p:ext>
            </p:extLst>
          </p:nvPr>
        </p:nvGraphicFramePr>
        <p:xfrm>
          <a:off x="393700" y="3861048"/>
          <a:ext cx="40703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Równanie" r:id="rId5" imgW="1651000" imgH="533400" progId="Equation.3">
                  <p:embed/>
                </p:oleObj>
              </mc:Choice>
              <mc:Fallback>
                <p:oleObj name="Równanie" r:id="rId5" imgW="1651000" imgH="5334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3861048"/>
                        <a:ext cx="407035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8774" name="Text Box 6"/>
          <p:cNvSpPr txBox="1">
            <a:spLocks noChangeArrowheads="1"/>
          </p:cNvSpPr>
          <p:nvPr/>
        </p:nvSpPr>
        <p:spPr bwMode="auto">
          <a:xfrm>
            <a:off x="179388" y="5084763"/>
            <a:ext cx="8281987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Otrzymuje się w ten sposób znacznie lepsze oszacowanie na parametr asymetrii.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Niestety funkcja fazowa H-G nie jest dobrym przybliżeniem dla dużych aerozoli ze względu na </a:t>
            </a:r>
            <a:r>
              <a:rPr lang="pl-PL" sz="2000" dirty="0" smtClean="0">
                <a:latin typeface="Arial" charset="0"/>
              </a:rPr>
              <a:t>silną </a:t>
            </a:r>
            <a:r>
              <a:rPr lang="pl-PL" sz="2000" dirty="0">
                <a:latin typeface="Arial" charset="0"/>
              </a:rPr>
              <a:t>anizotropię rozpraszania do przodu.</a:t>
            </a:r>
          </a:p>
        </p:txBody>
      </p:sp>
      <p:pic>
        <p:nvPicPr>
          <p:cNvPr id="288775" name="Picture 7" descr="HG"/>
          <p:cNvPicPr>
            <a:picLocks noGrp="1" noChangeAspect="1" noChangeArrowheads="1"/>
          </p:cNvPicPr>
          <p:nvPr>
            <p:ph sz="half" idx="2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4787900" y="1916113"/>
            <a:ext cx="4038600" cy="30289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6CD49-30BA-4FFC-B646-168F01F7C17A}" type="slidenum">
              <a:rPr lang="en-US"/>
              <a:pPr/>
              <a:t>11</a:t>
            </a:fld>
            <a:endParaRPr lang="en-US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229600" cy="5329238"/>
          </a:xfrm>
        </p:spPr>
        <p:txBody>
          <a:bodyPr>
            <a:noAutofit/>
          </a:bodyPr>
          <a:lstStyle/>
          <a:p>
            <a:r>
              <a:rPr lang="pl-PL" sz="2400" dirty="0"/>
              <a:t>Inna metoda opiera się na bezpośrednim wykorzystaniu funkcji </a:t>
            </a:r>
            <a:r>
              <a:rPr lang="pl-PL" sz="2400" dirty="0" err="1">
                <a:solidFill>
                  <a:schemeClr val="folHlink"/>
                </a:solidFill>
              </a:rPr>
              <a:t>F</a:t>
            </a:r>
            <a:r>
              <a:rPr lang="pl-PL" sz="2400" baseline="-25000" dirty="0" err="1">
                <a:solidFill>
                  <a:schemeClr val="folHlink"/>
                </a:solidFill>
              </a:rPr>
              <a:t>ij</a:t>
            </a:r>
            <a:r>
              <a:rPr lang="pl-PL" sz="2400" dirty="0"/>
              <a:t>. Kształt ten funkcji odpowiada funkcji fazowej. Po znormalizowaniu jej do 4</a:t>
            </a:r>
            <a:r>
              <a:rPr lang="pl-PL" sz="2400" dirty="0">
                <a:sym typeface="Symbol" pitchFamily="18" charset="2"/>
              </a:rPr>
              <a:t></a:t>
            </a:r>
            <a:r>
              <a:rPr lang="pl-PL" sz="2400" dirty="0"/>
              <a:t> otrzymujemy funkcję fazową.</a:t>
            </a:r>
          </a:p>
          <a:p>
            <a:r>
              <a:rPr lang="pl-PL" sz="2400" dirty="0"/>
              <a:t>Znacznym ograniczeniem tej metody jest </a:t>
            </a:r>
            <a:r>
              <a:rPr lang="pl-PL" sz="2400" dirty="0">
                <a:sym typeface="Symbol" pitchFamily="18" charset="2"/>
              </a:rPr>
              <a:t>pomiarów blisko </a:t>
            </a:r>
            <a:r>
              <a:rPr lang="pl-PL" sz="2400" dirty="0" smtClean="0">
                <a:sym typeface="Symbol" pitchFamily="18" charset="2"/>
              </a:rPr>
              <a:t>Słońca, </a:t>
            </a:r>
            <a:r>
              <a:rPr lang="pl-PL" sz="2400" dirty="0">
                <a:sym typeface="Symbol" pitchFamily="18" charset="2"/>
              </a:rPr>
              <a:t>a co za tym idzie dla małych kątów </a:t>
            </a:r>
            <a:r>
              <a:rPr lang="pl-PL" sz="2400" dirty="0" smtClean="0">
                <a:sym typeface="Symbol" pitchFamily="18" charset="2"/>
              </a:rPr>
              <a:t>rozpraszania.</a:t>
            </a:r>
          </a:p>
          <a:p>
            <a:r>
              <a:rPr lang="pl-PL" sz="2400" dirty="0" smtClean="0">
                <a:sym typeface="Symbol" pitchFamily="18" charset="2"/>
              </a:rPr>
              <a:t>Zmienność </a:t>
            </a:r>
            <a:r>
              <a:rPr lang="pl-PL" sz="2400" dirty="0">
                <a:sym typeface="Symbol" pitchFamily="18" charset="2"/>
              </a:rPr>
              <a:t>funkcji fazowej od 0 do 5</a:t>
            </a:r>
            <a:r>
              <a:rPr lang="pl-PL" sz="2400" baseline="30000" dirty="0">
                <a:sym typeface="Symbol" pitchFamily="18" charset="2"/>
              </a:rPr>
              <a:t>o</a:t>
            </a:r>
            <a:r>
              <a:rPr lang="pl-PL" sz="2400" dirty="0">
                <a:sym typeface="Symbol" pitchFamily="18" charset="2"/>
              </a:rPr>
              <a:t> jest duża i nie może być ona bezpośrednio mierzona.</a:t>
            </a:r>
          </a:p>
          <a:p>
            <a:endParaRPr lang="pl-PL" sz="2400" dirty="0">
              <a:sym typeface="Symbol" pitchFamily="18" charset="2"/>
            </a:endParaRPr>
          </a:p>
          <a:p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Podeście modelowe</a:t>
            </a:r>
          </a:p>
          <a:p>
            <a:r>
              <a:rPr lang="pl-PL" sz="2400" dirty="0">
                <a:sym typeface="Symbol" pitchFamily="18" charset="2"/>
              </a:rPr>
              <a:t>Na podstawie pomiarów prom. bezpośredniego oblicza się  AOT oraz wykładnika Angstroma a następnie zgaduje się model optycznych własności aerozolu. </a:t>
            </a:r>
          </a:p>
          <a:p>
            <a:r>
              <a:rPr lang="pl-PL" sz="2400" dirty="0">
                <a:sym typeface="Symbol" pitchFamily="18" charset="2"/>
              </a:rPr>
              <a:t>Używając go obliczamy iloczyn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P()</a:t>
            </a:r>
            <a:r>
              <a:rPr lang="pl-PL" sz="2400" dirty="0">
                <a:sym typeface="Symbol" pitchFamily="18" charset="2"/>
              </a:rPr>
              <a:t> i porównujemy z pomiarami.</a:t>
            </a:r>
          </a:p>
          <a:p>
            <a:r>
              <a:rPr lang="pl-PL" sz="2400" dirty="0">
                <a:sym typeface="Symbol" pitchFamily="18" charset="2"/>
              </a:rPr>
              <a:t>Minimalizujemy różnicę poprzez zmianę własności optycznych aerozolu (zmianę wyboru modelu).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0F43-0EB4-4E41-8086-C7ECEA3CFE02}" type="slidenum">
              <a:rPr lang="en-US"/>
              <a:pPr/>
              <a:t>12</a:t>
            </a:fld>
            <a:endParaRPr lang="en-US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15888"/>
            <a:ext cx="8713787" cy="2160587"/>
          </a:xfrm>
        </p:spPr>
        <p:txBody>
          <a:bodyPr>
            <a:noAutofit/>
          </a:bodyPr>
          <a:lstStyle/>
          <a:p>
            <a:r>
              <a:rPr lang="pl-PL" sz="2400" dirty="0"/>
              <a:t>Dotychczasowe rozważania odnosiły się jedynie do przybliżenia pojedynczego rozpraszania, którego często we względu na wysoką wartość AOT nie można stosować. </a:t>
            </a:r>
          </a:p>
          <a:p>
            <a:r>
              <a:rPr lang="pl-PL" sz="2400" dirty="0"/>
              <a:t>Uwzględnienie rozproszeń wyższego rzędu jest możliwe jednak zasadniczo komplikuje wcześniejsze wzory. </a:t>
            </a:r>
          </a:p>
          <a:p>
            <a:r>
              <a:rPr lang="pl-PL" sz="2400" dirty="0"/>
              <a:t>Wychodząc z równania transferu w postaci:</a:t>
            </a:r>
            <a:endParaRPr lang="en-US" sz="2400" dirty="0"/>
          </a:p>
        </p:txBody>
      </p:sp>
      <p:graphicFrame>
        <p:nvGraphicFramePr>
          <p:cNvPr id="290819" name="Object 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25385797"/>
              </p:ext>
            </p:extLst>
          </p:nvPr>
        </p:nvGraphicFramePr>
        <p:xfrm>
          <a:off x="611560" y="2564904"/>
          <a:ext cx="36036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4" name="Równanie" r:id="rId3" imgW="2133600" imgH="393700" progId="Equation.3">
                  <p:embed/>
                </p:oleObj>
              </mc:Choice>
              <mc:Fallback>
                <p:oleObj name="Równanie" r:id="rId3" imgW="2133600" imgH="393700" progId="Equation.3">
                  <p:embed/>
                  <p:pic>
                    <p:nvPicPr>
                      <p:cNvPr id="0" name="Picture 8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564904"/>
                        <a:ext cx="3603625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0820" name="Text Box 4"/>
          <p:cNvSpPr txBox="1">
            <a:spLocks noChangeArrowheads="1"/>
          </p:cNvSpPr>
          <p:nvPr/>
        </p:nvSpPr>
        <p:spPr bwMode="auto">
          <a:xfrm>
            <a:off x="313265" y="3508375"/>
            <a:ext cx="80645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 err="1">
                <a:latin typeface="Arial" charset="0"/>
              </a:rPr>
              <a:t>Radiancję</a:t>
            </a:r>
            <a:r>
              <a:rPr lang="pl-PL" sz="2000" dirty="0">
                <a:latin typeface="Arial" charset="0"/>
              </a:rPr>
              <a:t> można zapisać w postaci szeregu</a:t>
            </a:r>
            <a:endParaRPr lang="en-US" sz="2000" dirty="0">
              <a:latin typeface="Arial" charset="0"/>
            </a:endParaRPr>
          </a:p>
        </p:txBody>
      </p:sp>
      <p:graphicFrame>
        <p:nvGraphicFramePr>
          <p:cNvPr id="2908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323583"/>
              </p:ext>
            </p:extLst>
          </p:nvPr>
        </p:nvGraphicFramePr>
        <p:xfrm>
          <a:off x="5839276" y="3492530"/>
          <a:ext cx="24542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Równanie" r:id="rId5" imgW="1371600" imgH="241300" progId="Equation.3">
                  <p:embed/>
                </p:oleObj>
              </mc:Choice>
              <mc:Fallback>
                <p:oleObj name="Równanie" r:id="rId5" imgW="1371600" imgH="241300" progId="Equation.3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9276" y="3492530"/>
                        <a:ext cx="24542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8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742334"/>
              </p:ext>
            </p:extLst>
          </p:nvPr>
        </p:nvGraphicFramePr>
        <p:xfrm>
          <a:off x="539750" y="4237310"/>
          <a:ext cx="127317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6" name="Równanie" r:id="rId7" imgW="710891" imgH="393529" progId="Equation.3">
                  <p:embed/>
                </p:oleObj>
              </mc:Choice>
              <mc:Fallback>
                <p:oleObj name="Równanie" r:id="rId7" imgW="710891" imgH="393529" progId="Equation.3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237310"/>
                        <a:ext cx="1273175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8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7834150"/>
              </p:ext>
            </p:extLst>
          </p:nvPr>
        </p:nvGraphicFramePr>
        <p:xfrm>
          <a:off x="539750" y="5102497"/>
          <a:ext cx="2795588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" name="Równanie" r:id="rId9" imgW="1562100" imgH="393700" progId="Equation.3">
                  <p:embed/>
                </p:oleObj>
              </mc:Choice>
              <mc:Fallback>
                <p:oleObj name="Równanie" r:id="rId9" imgW="1562100" imgH="393700" progId="Equation.3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102497"/>
                        <a:ext cx="2795588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8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4504951"/>
              </p:ext>
            </p:extLst>
          </p:nvPr>
        </p:nvGraphicFramePr>
        <p:xfrm>
          <a:off x="528638" y="5966097"/>
          <a:ext cx="2817812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" name="Równanie" r:id="rId11" imgW="1574800" imgH="393700" progId="Equation.3">
                  <p:embed/>
                </p:oleObj>
              </mc:Choice>
              <mc:Fallback>
                <p:oleObj name="Równanie" r:id="rId11" imgW="1574800" imgH="393700" progId="Equation.3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5966097"/>
                        <a:ext cx="2817812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0825" name="Text Box 9"/>
          <p:cNvSpPr txBox="1">
            <a:spLocks noChangeArrowheads="1"/>
          </p:cNvSpPr>
          <p:nvPr/>
        </p:nvSpPr>
        <p:spPr bwMode="auto">
          <a:xfrm>
            <a:off x="3851920" y="4221088"/>
            <a:ext cx="4679950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Szereg ten jest szybko zbieżny tylko dla </a:t>
            </a:r>
            <a:r>
              <a:rPr lang="pl-PL" sz="2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&lt;&lt;1</a:t>
            </a:r>
            <a:r>
              <a:rPr lang="pl-PL" sz="2000" dirty="0">
                <a:latin typeface="Arial" charset="0"/>
                <a:sym typeface="Symbol" pitchFamily="18" charset="2"/>
              </a:rPr>
              <a:t> co raczej nie ma miejsce w atmosferze.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  <a:sym typeface="Symbol" pitchFamily="18" charset="2"/>
              </a:rPr>
              <a:t>Zaletą tego podejścia jest analityczna postać rozwiązań, które niestety szybko komplikują się </a:t>
            </a:r>
            <a:r>
              <a:rPr lang="pl-PL" sz="2000" dirty="0" smtClean="0">
                <a:latin typeface="Arial" charset="0"/>
                <a:sym typeface="Symbol" pitchFamily="18" charset="2"/>
              </a:rPr>
              <a:t>wraz ze rzędem kolejnych rozproszeń światła </a:t>
            </a:r>
            <a:endParaRPr lang="pl-PL" sz="2000" dirty="0">
              <a:latin typeface="Arial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3535-8EDC-4829-B5F7-E6CB5CFA2760}" type="slidenum">
              <a:rPr lang="en-US"/>
              <a:pPr/>
              <a:t>13</a:t>
            </a:fld>
            <a:endParaRPr lang="en-US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333375"/>
            <a:ext cx="8229600" cy="4525963"/>
          </a:xfrm>
        </p:spPr>
        <p:txBody>
          <a:bodyPr/>
          <a:lstStyle/>
          <a:p>
            <a:r>
              <a:rPr lang="pl-PL" sz="2400" dirty="0"/>
              <a:t>Aby uniknąć problemu zbieżności korzysta się z modeli transferu promieniowania w atmosferze.</a:t>
            </a:r>
          </a:p>
          <a:p>
            <a:r>
              <a:rPr lang="pl-PL" sz="2400" dirty="0"/>
              <a:t>Jest to jednak kosztowne obliczeniowo dlatego aby nie używać za każdym razem modelu konstruuje się specjalne tablice wynikowe (</a:t>
            </a:r>
            <a:r>
              <a:rPr lang="pl-PL" sz="2400" dirty="0" err="1"/>
              <a:t>lookup</a:t>
            </a:r>
            <a:r>
              <a:rPr lang="pl-PL" sz="2400" dirty="0"/>
              <a:t> </a:t>
            </a:r>
            <a:r>
              <a:rPr lang="pl-PL" sz="2400" dirty="0" err="1"/>
              <a:t>table</a:t>
            </a:r>
            <a:r>
              <a:rPr lang="pl-PL" sz="2400" dirty="0"/>
              <a:t>).</a:t>
            </a:r>
          </a:p>
          <a:p>
            <a:r>
              <a:rPr lang="pl-PL" sz="2400" dirty="0"/>
              <a:t>Zawierają one informacje o </a:t>
            </a:r>
            <a:r>
              <a:rPr lang="pl-PL" sz="2400" dirty="0" err="1"/>
              <a:t>radiancji</a:t>
            </a:r>
            <a:r>
              <a:rPr lang="pl-PL" sz="2400" dirty="0"/>
              <a:t> </a:t>
            </a:r>
            <a:r>
              <a:rPr lang="pl-PL" sz="2400" dirty="0" smtClean="0"/>
              <a:t>nieboskłonu </a:t>
            </a:r>
            <a:r>
              <a:rPr lang="pl-PL" sz="2400" dirty="0"/>
              <a:t>dla rożnej geometrii oraz różnego typu </a:t>
            </a:r>
            <a:r>
              <a:rPr lang="pl-PL" sz="2400" dirty="0" smtClean="0"/>
              <a:t>aerozolu.  </a:t>
            </a:r>
            <a:endParaRPr lang="pl-PL" sz="2400" dirty="0"/>
          </a:p>
          <a:p>
            <a:r>
              <a:rPr lang="pl-PL" sz="2400" dirty="0"/>
              <a:t>Wyznaczanie własności optycznych aerozolu sprowadza się do minimalizacji różnicy pomiędzy </a:t>
            </a:r>
            <a:r>
              <a:rPr lang="pl-PL" sz="2400" dirty="0" err="1"/>
              <a:t>radiancją</a:t>
            </a:r>
            <a:r>
              <a:rPr lang="pl-PL" sz="2400" dirty="0"/>
              <a:t>  obserwowaną oraz obliczaną poprzez wybór odpowiedniego modelu aerozolu.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2FC74-F7DB-489D-B1FA-D45CE4D9023A}" type="slidenum">
              <a:rPr lang="en-US"/>
              <a:pPr/>
              <a:t>14</a:t>
            </a:fld>
            <a:endParaRPr lang="en-US"/>
          </a:p>
        </p:txBody>
      </p:sp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AERONET- sieć obserwacji aerozolowych</a:t>
            </a:r>
            <a:endParaRPr lang="en-US" sz="3200" b="1" dirty="0"/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pl-PL" sz="2400" dirty="0"/>
              <a:t>Poziomy danych w AERONECIE</a:t>
            </a:r>
          </a:p>
          <a:p>
            <a:r>
              <a:rPr lang="pl-PL" sz="2400" dirty="0"/>
              <a:t>Level 1.0 wstępnie przetworzone dane</a:t>
            </a:r>
          </a:p>
          <a:p>
            <a:r>
              <a:rPr lang="pl-PL" sz="2400" dirty="0"/>
              <a:t>Level 1.5 dane po odrzuceniu chmur</a:t>
            </a:r>
          </a:p>
          <a:p>
            <a:r>
              <a:rPr lang="pl-PL" sz="2400" dirty="0"/>
              <a:t>Level 2.0 ostateczna wersja uwzględniająca poprawki kalibracyjne i manualne odrzucenie chmur.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B69F1-7FB9-4AF5-9CF0-F368A5216B6D}" type="slidenum">
              <a:rPr lang="en-US"/>
              <a:pPr/>
              <a:t>15</a:t>
            </a:fld>
            <a:endParaRPr lang="en-US"/>
          </a:p>
        </p:txBody>
      </p:sp>
      <p:pic>
        <p:nvPicPr>
          <p:cNvPr id="29389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700213"/>
            <a:ext cx="3665538" cy="2903537"/>
          </a:xfrm>
          <a:noFill/>
          <a:ln/>
        </p:spPr>
      </p:pic>
      <p:pic>
        <p:nvPicPr>
          <p:cNvPr id="29389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38775" y="0"/>
            <a:ext cx="3705225" cy="6126163"/>
          </a:xfrm>
          <a:noFill/>
          <a:ln/>
        </p:spPr>
      </p:pic>
      <p:sp>
        <p:nvSpPr>
          <p:cNvPr id="293892" name="Text Box 4"/>
          <p:cNvSpPr txBox="1">
            <a:spLocks noChangeArrowheads="1"/>
          </p:cNvSpPr>
          <p:nvPr/>
        </p:nvSpPr>
        <p:spPr bwMode="auto">
          <a:xfrm>
            <a:off x="250825" y="260350"/>
            <a:ext cx="4249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</a:rPr>
              <a:t>CIMEL – fotometr słoneczny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0CF29-F76E-4DF7-8FCB-14EA037959A0}" type="slidenum">
              <a:rPr lang="en-US"/>
              <a:pPr/>
              <a:t>16</a:t>
            </a:fld>
            <a:endParaRPr lang="en-US"/>
          </a:p>
        </p:txBody>
      </p:sp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949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5145088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01DBF-103F-4839-845D-1C14AF541DCD}" type="slidenum">
              <a:rPr lang="en-US"/>
              <a:pPr/>
              <a:t>17</a:t>
            </a:fld>
            <a:endParaRPr lang="en-US"/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9593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5453063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F0902-E05E-4479-82EB-A21C745C0FDB}" type="slidenum">
              <a:rPr lang="en-US"/>
              <a:pPr/>
              <a:t>18</a:t>
            </a:fld>
            <a:endParaRPr lang="en-US"/>
          </a:p>
        </p:txBody>
      </p:sp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9696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5362575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C44B9B-9434-482B-93C1-785C158D3A55}" type="slidenum">
              <a:rPr lang="en-US"/>
              <a:pPr/>
              <a:t>19</a:t>
            </a:fld>
            <a:endParaRPr 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9798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5840413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6AB6-CF4C-4DFA-B364-FCB144746D7B}" type="slidenum">
              <a:rPr lang="en-US"/>
              <a:pPr/>
              <a:t>2</a:t>
            </a:fld>
            <a:endParaRPr 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r>
              <a:rPr lang="pl-PL" sz="3200" b="1" dirty="0" smtClean="0"/>
              <a:t>Fotometry słoneczne</a:t>
            </a:r>
            <a:endParaRPr lang="en-US" sz="3200" b="1" dirty="0"/>
          </a:p>
        </p:txBody>
      </p:sp>
      <p:pic>
        <p:nvPicPr>
          <p:cNvPr id="280579" name="Picture 3" descr="sun_photometer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24985" y="3140968"/>
            <a:ext cx="4857750" cy="3508375"/>
          </a:xfrm>
          <a:noFill/>
          <a:ln/>
        </p:spPr>
      </p:pic>
      <p:sp>
        <p:nvSpPr>
          <p:cNvPr id="2" name="pole tekstowe 1"/>
          <p:cNvSpPr txBox="1"/>
          <p:nvPr/>
        </p:nvSpPr>
        <p:spPr>
          <a:xfrm>
            <a:off x="539552" y="1196752"/>
            <a:ext cx="80648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pl-PL" sz="2400" dirty="0" smtClean="0"/>
              <a:t>CIMEL, PREDE (POM-01, POM-02)</a:t>
            </a:r>
          </a:p>
          <a:p>
            <a:pPr marL="285750" indent="-285750">
              <a:buFontTx/>
              <a:buChar char="-"/>
            </a:pPr>
            <a:r>
              <a:rPr lang="pl-PL" sz="2400" dirty="0" smtClean="0"/>
              <a:t>PGS-100</a:t>
            </a:r>
          </a:p>
          <a:p>
            <a:pPr marL="285750" indent="-285750">
              <a:buFontTx/>
              <a:buChar char="-"/>
            </a:pPr>
            <a:r>
              <a:rPr lang="pl-PL" sz="2400" dirty="0" err="1" smtClean="0"/>
              <a:t>Microtops</a:t>
            </a:r>
            <a:endParaRPr lang="pl-PL" sz="2400" dirty="0" smtClean="0"/>
          </a:p>
          <a:p>
            <a:pPr marL="285750" indent="-285750">
              <a:buFontTx/>
              <a:buChar char="-"/>
            </a:pPr>
            <a:r>
              <a:rPr lang="pl-PL" sz="2400" dirty="0" smtClean="0"/>
              <a:t>MFR-7</a:t>
            </a:r>
            <a:endParaRPr lang="pl-PL" sz="2400" dirty="0"/>
          </a:p>
        </p:txBody>
      </p:sp>
      <p:pic>
        <p:nvPicPr>
          <p:cNvPr id="9218" name="Picture 2" descr="Observation planes (almucantar and principal planes) of the sky radiometer.  | Download Scientific Diagr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670" y="4577142"/>
            <a:ext cx="4423842" cy="209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3EE49-B2AB-4C77-893B-880F6DE854F9}" type="slidenum">
              <a:rPr lang="en-US"/>
              <a:pPr/>
              <a:t>20</a:t>
            </a:fld>
            <a:endParaRPr lang="en-US"/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2990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5326063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6C186-D120-4779-863F-C688F54E7841}" type="slidenum">
              <a:rPr lang="en-US"/>
              <a:pPr/>
              <a:t>3</a:t>
            </a:fld>
            <a:endParaRPr lang="en-US"/>
          </a:p>
        </p:txBody>
      </p:sp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633412"/>
          </a:xfrm>
        </p:spPr>
        <p:txBody>
          <a:bodyPr/>
          <a:lstStyle/>
          <a:p>
            <a:r>
              <a:rPr lang="pl-PL" sz="3200" b="1" dirty="0"/>
              <a:t>Pomiary promieniowania rozproszonego</a:t>
            </a:r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229600" cy="53990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l-PL" sz="2400" dirty="0"/>
              <a:t>Promieniowanie rozproszone docierające do powierzchni ziemi czy też </a:t>
            </a:r>
            <a:r>
              <a:rPr lang="pl-PL" sz="2400" dirty="0" smtClean="0"/>
              <a:t>do górnych granic  atmosfery </a:t>
            </a:r>
            <a:r>
              <a:rPr lang="pl-PL" sz="2400" dirty="0"/>
              <a:t>zależy silnie od własności optycznych aerozoli</a:t>
            </a:r>
          </a:p>
          <a:p>
            <a:pPr>
              <a:lnSpc>
                <a:spcPct val="80000"/>
              </a:lnSpc>
            </a:pPr>
            <a:r>
              <a:rPr lang="pl-PL" sz="2400" dirty="0"/>
              <a:t>W przeciwieństwie do promieniowania bezpośredniego promieniowanie rozproszone rośnie ze wzrostem grubości optycznej aerozoli. </a:t>
            </a:r>
          </a:p>
          <a:p>
            <a:pPr>
              <a:lnSpc>
                <a:spcPct val="80000"/>
              </a:lnSpc>
            </a:pPr>
            <a:r>
              <a:rPr lang="pl-PL" sz="2400" dirty="0"/>
              <a:t>Wykorzystanie promieniowania rozproszonego w metodach teledetekcyjnych jest jednak znacznie trudniejsze, gdyż wymaga rozwiązania pełnego równania transferu w atmosferze.</a:t>
            </a:r>
          </a:p>
          <a:p>
            <a:pPr>
              <a:lnSpc>
                <a:spcPct val="80000"/>
              </a:lnSpc>
            </a:pPr>
            <a:r>
              <a:rPr lang="pl-PL" sz="2400" dirty="0"/>
              <a:t>Aby to zrobić musimy dokonać wielu założeń np. założyć profil pionowy parametrów stanu atmosfery czy fizyczno-optycznych własności aerozoli.</a:t>
            </a:r>
          </a:p>
          <a:p>
            <a:pPr>
              <a:lnSpc>
                <a:spcPct val="80000"/>
              </a:lnSpc>
            </a:pPr>
            <a:r>
              <a:rPr lang="pl-PL" sz="2400" dirty="0"/>
              <a:t>Jeśli w pierwszym przypadku założenie standardowych profili termodynamicznych jest uzasadnione to w przypadku aerozolu już tak nie jest.</a:t>
            </a:r>
          </a:p>
          <a:p>
            <a:pPr>
              <a:lnSpc>
                <a:spcPct val="80000"/>
              </a:lnSpc>
            </a:pPr>
            <a:endParaRPr lang="pl-PL" sz="2400" dirty="0"/>
          </a:p>
          <a:p>
            <a:pPr>
              <a:lnSpc>
                <a:spcPct val="80000"/>
              </a:lnSpc>
            </a:pPr>
            <a:endParaRPr lang="pl-PL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6A189-774F-47EE-9114-6D5D96E049F3}" type="slidenum">
              <a:rPr lang="en-US"/>
              <a:pPr/>
              <a:t>4</a:t>
            </a:fld>
            <a:endParaRPr lang="en-US"/>
          </a:p>
        </p:txBody>
      </p:sp>
      <p:sp>
        <p:nvSpPr>
          <p:cNvPr id="282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333375"/>
            <a:ext cx="8229600" cy="3240088"/>
          </a:xfrm>
        </p:spPr>
        <p:txBody>
          <a:bodyPr/>
          <a:lstStyle/>
          <a:p>
            <a:r>
              <a:rPr lang="pl-PL" sz="2400"/>
              <a:t>W przypadku pomiarów radiancji nieba nie jesteśmy wstanie określić dystrybucji aerozolu a jedynie szacować wielkości uśrednione w pionowej kolumnie powietrza.</a:t>
            </a:r>
          </a:p>
          <a:p>
            <a:r>
              <a:rPr lang="pl-PL" sz="2400"/>
              <a:t>Rozkład radiancji dla małych grubości optycznych możemy określać przy użyciu przybliżenia pojedynczego rozpraszania. </a:t>
            </a:r>
          </a:p>
          <a:p>
            <a:r>
              <a:rPr lang="pl-PL" sz="2400"/>
              <a:t>W tym przypadku wzór na promieniowanie rozproszone ma analityczna postać</a:t>
            </a:r>
          </a:p>
        </p:txBody>
      </p:sp>
      <p:graphicFrame>
        <p:nvGraphicFramePr>
          <p:cNvPr id="282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044093"/>
              </p:ext>
            </p:extLst>
          </p:nvPr>
        </p:nvGraphicFramePr>
        <p:xfrm>
          <a:off x="935038" y="3716338"/>
          <a:ext cx="4130675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Równanie" r:id="rId3" imgW="2133600" imgH="939800" progId="Equation.3">
                  <p:embed/>
                </p:oleObj>
              </mc:Choice>
              <mc:Fallback>
                <p:oleObj name="Równanie" r:id="rId3" imgW="2133600" imgH="9398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3716338"/>
                        <a:ext cx="4130675" cy="181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2628" name="Text Box 4"/>
          <p:cNvSpPr txBox="1">
            <a:spLocks noChangeArrowheads="1"/>
          </p:cNvSpPr>
          <p:nvPr/>
        </p:nvSpPr>
        <p:spPr bwMode="auto">
          <a:xfrm>
            <a:off x="5507038" y="3860800"/>
            <a:ext cx="187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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o</a:t>
            </a:r>
            <a:endParaRPr lang="pl-PL">
              <a:solidFill>
                <a:schemeClr val="folHlink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282629" name="Text Box 5"/>
          <p:cNvSpPr txBox="1">
            <a:spLocks noChangeArrowheads="1"/>
          </p:cNvSpPr>
          <p:nvPr/>
        </p:nvSpPr>
        <p:spPr bwMode="auto">
          <a:xfrm>
            <a:off x="5362575" y="4868863"/>
            <a:ext cx="187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=</a:t>
            </a:r>
            <a:r>
              <a:rPr lang="pl-PL" baseline="-2500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o</a:t>
            </a:r>
            <a:endParaRPr lang="pl-PL">
              <a:solidFill>
                <a:schemeClr val="folHlink"/>
              </a:solidFill>
              <a:latin typeface="Arial" charset="0"/>
              <a:sym typeface="Symbol" pitchFamily="18" charset="2"/>
            </a:endParaRP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50825" y="5661025"/>
            <a:ext cx="87137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wielkości optyczne takie jak funkcja fazowa </a:t>
            </a:r>
            <a:r>
              <a:rPr lang="pl-PL" sz="2400" dirty="0">
                <a:solidFill>
                  <a:schemeClr val="folHlink"/>
                </a:solidFill>
                <a:latin typeface="Arial" charset="0"/>
              </a:rPr>
              <a:t>P</a:t>
            </a:r>
            <a:r>
              <a:rPr lang="pl-PL" sz="2400" dirty="0">
                <a:latin typeface="Arial" charset="0"/>
              </a:rPr>
              <a:t> czy albedo pojedynczego rozpraszania są wartościami uśrednionymi w pionowej kolumnie atmosfery.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2F456-E2EA-44B2-AD0D-886126021C73}" type="slidenum">
              <a:rPr lang="en-US"/>
              <a:pPr/>
              <a:t>5</a:t>
            </a:fld>
            <a:endParaRPr lang="en-US"/>
          </a:p>
        </p:txBody>
      </p:sp>
      <p:graphicFrame>
        <p:nvGraphicFramePr>
          <p:cNvPr id="28365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4062611"/>
              </p:ext>
            </p:extLst>
          </p:nvPr>
        </p:nvGraphicFramePr>
        <p:xfrm>
          <a:off x="611187" y="116633"/>
          <a:ext cx="4806785" cy="462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Microsoft Equation 3.0" r:id="rId3" imgW="2374900" imgH="228600" progId="Equation.3">
                  <p:embed/>
                </p:oleObj>
              </mc:Choice>
              <mc:Fallback>
                <p:oleObj name="Microsoft Equation 3.0" r:id="rId3" imgW="2374900" imgH="2286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7" y="116633"/>
                        <a:ext cx="4806785" cy="4628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3651" name="Text Box 3"/>
          <p:cNvSpPr txBox="1">
            <a:spLocks noChangeArrowheads="1"/>
          </p:cNvSpPr>
          <p:nvPr/>
        </p:nvSpPr>
        <p:spPr bwMode="auto">
          <a:xfrm>
            <a:off x="250825" y="620713"/>
            <a:ext cx="871378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gdzie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</a:t>
            </a:r>
            <a:r>
              <a:rPr lang="pl-PL" sz="2400" dirty="0">
                <a:latin typeface="Arial" charset="0"/>
                <a:sym typeface="Symbol" pitchFamily="18" charset="2"/>
              </a:rPr>
              <a:t> oraz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</a:t>
            </a:r>
            <a:r>
              <a:rPr lang="pl-PL" sz="2400" baseline="-250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ó</a:t>
            </a:r>
            <a:r>
              <a:rPr lang="pl-PL" sz="2400" dirty="0">
                <a:latin typeface="Arial" charset="0"/>
                <a:sym typeface="Symbol" pitchFamily="18" charset="2"/>
              </a:rPr>
              <a:t> są katami zenitalnymi satelity oraz Słońca zaś </a:t>
            </a:r>
            <a:r>
              <a:rPr lang="pl-PL" sz="2400" dirty="0">
                <a:solidFill>
                  <a:schemeClr val="folHlink"/>
                </a:solidFill>
                <a:latin typeface="Arial" charset="0"/>
                <a:sym typeface="Symbol" pitchFamily="18" charset="2"/>
              </a:rPr>
              <a:t></a:t>
            </a:r>
            <a:r>
              <a:rPr lang="pl-PL" sz="2400" dirty="0">
                <a:latin typeface="Arial" charset="0"/>
                <a:sym typeface="Symbol" pitchFamily="18" charset="2"/>
              </a:rPr>
              <a:t> względnym kątem azymutalnym Słońca oraz satelity. </a:t>
            </a:r>
          </a:p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  <a:sym typeface="Symbol" pitchFamily="18" charset="2"/>
              </a:rPr>
              <a:t>Promieniowanie rozproszone docierające do powierzchni ziemi zależy wiec od grubości optycznej atmosfery, </a:t>
            </a:r>
            <a:r>
              <a:rPr lang="pl-PL" sz="2400" dirty="0" smtClean="0">
                <a:latin typeface="Arial" charset="0"/>
                <a:sym typeface="Symbol" pitchFamily="18" charset="2"/>
              </a:rPr>
              <a:t>albedo </a:t>
            </a:r>
            <a:r>
              <a:rPr lang="pl-PL" sz="2400" dirty="0">
                <a:latin typeface="Arial" charset="0"/>
                <a:sym typeface="Symbol" pitchFamily="18" charset="2"/>
              </a:rPr>
              <a:t>pojedynczego rozpraszania oraz funkcji fazowej. </a:t>
            </a:r>
          </a:p>
          <a:p>
            <a:pPr eaLnBrk="1" hangingPunct="1">
              <a:spcBef>
                <a:spcPct val="50000"/>
              </a:spcBef>
            </a:pPr>
            <a:r>
              <a:rPr lang="pl-PL" sz="2400" dirty="0" smtClean="0">
                <a:latin typeface="Arial" charset="0"/>
                <a:sym typeface="Symbol" pitchFamily="18" charset="2"/>
              </a:rPr>
              <a:t>Zauważmy, że </a:t>
            </a:r>
            <a:r>
              <a:rPr lang="pl-PL" sz="2400" dirty="0">
                <a:latin typeface="Arial" charset="0"/>
                <a:sym typeface="Symbol" pitchFamily="18" charset="2"/>
              </a:rPr>
              <a:t>grubość optyczna jest w przybliżeniu suma grubości optycznej związanej z rozpraszaniem Rayleigha oraz z </a:t>
            </a:r>
            <a:r>
              <a:rPr lang="pl-PL" sz="2400" dirty="0" smtClean="0">
                <a:latin typeface="Arial" charset="0"/>
                <a:sym typeface="Symbol" pitchFamily="18" charset="2"/>
              </a:rPr>
              <a:t>rozpraszaniem i absorpcją na aerozolu.</a:t>
            </a:r>
            <a:endParaRPr lang="pl-PL" sz="2400" dirty="0">
              <a:latin typeface="Arial" charset="0"/>
              <a:sym typeface="Symbol" pitchFamily="18" charset="2"/>
            </a:endParaRPr>
          </a:p>
        </p:txBody>
      </p:sp>
      <p:graphicFrame>
        <p:nvGraphicFramePr>
          <p:cNvPr id="283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458979"/>
              </p:ext>
            </p:extLst>
          </p:nvPr>
        </p:nvGraphicFramePr>
        <p:xfrm>
          <a:off x="3203848" y="4037033"/>
          <a:ext cx="1657350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Równanie" r:id="rId5" imgW="812447" imgH="215806" progId="Equation.3">
                  <p:embed/>
                </p:oleObj>
              </mc:Choice>
              <mc:Fallback>
                <p:oleObj name="Równanie" r:id="rId5" imgW="812447" imgH="215806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037033"/>
                        <a:ext cx="1657350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3653" name="Text Box 5"/>
          <p:cNvSpPr txBox="1">
            <a:spLocks noChangeArrowheads="1"/>
          </p:cNvSpPr>
          <p:nvPr/>
        </p:nvSpPr>
        <p:spPr bwMode="auto">
          <a:xfrm>
            <a:off x="179388" y="4508500"/>
            <a:ext cx="8712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>
                <a:latin typeface="Arial" charset="0"/>
              </a:rPr>
              <a:t>Albedo pojedynczego rozpraszania jest zaś średnią wartością  rozpraszania molekularnego oraz aerozolowego</a:t>
            </a:r>
          </a:p>
        </p:txBody>
      </p:sp>
      <p:graphicFrame>
        <p:nvGraphicFramePr>
          <p:cNvPr id="2836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237057"/>
              </p:ext>
            </p:extLst>
          </p:nvPr>
        </p:nvGraphicFramePr>
        <p:xfrm>
          <a:off x="258763" y="5516563"/>
          <a:ext cx="4403725" cy="881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Microsoft Equation 3.0" r:id="rId7" imgW="2298700" imgH="431800" progId="Equation.3">
                  <p:embed/>
                </p:oleObj>
              </mc:Choice>
              <mc:Fallback>
                <p:oleObj name="Microsoft Equation 3.0" r:id="rId7" imgW="2298700" imgH="4318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3" y="5516563"/>
                        <a:ext cx="4403725" cy="881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3EFBA-6C60-4A58-8952-1649D2B2CC96}" type="slidenum">
              <a:rPr lang="en-US"/>
              <a:pPr/>
              <a:t>6</a:t>
            </a:fld>
            <a:endParaRPr lang="en-US"/>
          </a:p>
        </p:txBody>
      </p:sp>
      <p:graphicFrame>
        <p:nvGraphicFramePr>
          <p:cNvPr id="284674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52058"/>
              </p:ext>
            </p:extLst>
          </p:nvPr>
        </p:nvGraphicFramePr>
        <p:xfrm>
          <a:off x="323850" y="188913"/>
          <a:ext cx="5213350" cy="922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Równanie" r:id="rId3" imgW="2438400" imgH="431800" progId="Equation.3">
                  <p:embed/>
                </p:oleObj>
              </mc:Choice>
              <mc:Fallback>
                <p:oleObj name="Równanie" r:id="rId3" imgW="2438400" imgH="4318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88913"/>
                        <a:ext cx="5213350" cy="922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75" name="Text Box 3"/>
          <p:cNvSpPr txBox="1">
            <a:spLocks noChangeArrowheads="1"/>
          </p:cNvSpPr>
          <p:nvPr/>
        </p:nvSpPr>
        <p:spPr bwMode="auto">
          <a:xfrm>
            <a:off x="250825" y="1196975"/>
            <a:ext cx="87137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Ponieważ </a:t>
            </a:r>
            <a:r>
              <a:rPr lang="pl-PL" sz="2000" dirty="0" smtClean="0">
                <a:latin typeface="Arial" charset="0"/>
              </a:rPr>
              <a:t>ok. 90</a:t>
            </a:r>
            <a:r>
              <a:rPr lang="pl-PL" sz="2000" dirty="0">
                <a:latin typeface="Arial" charset="0"/>
              </a:rPr>
              <a:t>% całego aerozolu znajduje się warstwie granicznej (od powierzchni ziemi do </a:t>
            </a:r>
            <a:r>
              <a:rPr lang="pl-PL" sz="2000" dirty="0" smtClean="0">
                <a:latin typeface="Arial" charset="0"/>
              </a:rPr>
              <a:t>ok. 2 </a:t>
            </a:r>
            <a:r>
              <a:rPr lang="pl-PL" sz="2000" dirty="0">
                <a:latin typeface="Arial" charset="0"/>
              </a:rPr>
              <a:t>km) zaś </a:t>
            </a:r>
            <a:r>
              <a:rPr lang="pl-PL" sz="2000" dirty="0" smtClean="0">
                <a:latin typeface="Arial" charset="0"/>
              </a:rPr>
              <a:t>ok. 80</a:t>
            </a:r>
            <a:r>
              <a:rPr lang="pl-PL" sz="2000" dirty="0">
                <a:latin typeface="Arial" charset="0"/>
              </a:rPr>
              <a:t>% rozpraszania molekularnego odbywa się </a:t>
            </a:r>
            <a:r>
              <a:rPr lang="pl-PL" sz="2000" dirty="0" smtClean="0">
                <a:latin typeface="Arial" charset="0"/>
              </a:rPr>
              <a:t>powyżej </a:t>
            </a:r>
            <a:r>
              <a:rPr lang="pl-PL" sz="2000" dirty="0">
                <a:latin typeface="Arial" charset="0"/>
              </a:rPr>
              <a:t>tej warstwy to </a:t>
            </a:r>
            <a:r>
              <a:rPr lang="pl-PL" sz="2000" dirty="0" err="1">
                <a:latin typeface="Arial" charset="0"/>
              </a:rPr>
              <a:t>radiancję</a:t>
            </a:r>
            <a:r>
              <a:rPr lang="pl-PL" sz="2000" dirty="0">
                <a:latin typeface="Arial" charset="0"/>
              </a:rPr>
              <a:t> promieniowania rozproszonego możemy zapisać przy pomocy przybliżonego wzoru </a:t>
            </a:r>
          </a:p>
        </p:txBody>
      </p:sp>
      <p:graphicFrame>
        <p:nvGraphicFramePr>
          <p:cNvPr id="2846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567160"/>
              </p:ext>
            </p:extLst>
          </p:nvPr>
        </p:nvGraphicFramePr>
        <p:xfrm>
          <a:off x="426244" y="2708920"/>
          <a:ext cx="418147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Równanie" r:id="rId5" imgW="1955800" imgH="228600" progId="Equation.3">
                  <p:embed/>
                </p:oleObj>
              </mc:Choice>
              <mc:Fallback>
                <p:oleObj name="Równanie" r:id="rId5" imgW="1955800" imgH="2286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44" y="2708920"/>
                        <a:ext cx="418147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323850" y="3573463"/>
            <a:ext cx="82089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 , I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</a:rPr>
              <a:t>A</a:t>
            </a:r>
            <a:r>
              <a:rPr lang="pl-PL" sz="2000" dirty="0">
                <a:latin typeface="Arial" charset="0"/>
              </a:rPr>
              <a:t> jest </a:t>
            </a:r>
            <a:r>
              <a:rPr lang="pl-PL" sz="2000" dirty="0" err="1" smtClean="0">
                <a:latin typeface="Arial" charset="0"/>
              </a:rPr>
              <a:t>radiancją</a:t>
            </a:r>
            <a:r>
              <a:rPr lang="pl-PL" sz="2000" dirty="0" smtClean="0">
                <a:latin typeface="Arial" charset="0"/>
              </a:rPr>
              <a:t> </a:t>
            </a:r>
            <a:r>
              <a:rPr lang="pl-PL" sz="2000" dirty="0" smtClean="0">
                <a:latin typeface="Arial" charset="0"/>
              </a:rPr>
              <a:t>związaną </a:t>
            </a:r>
            <a:r>
              <a:rPr lang="pl-PL" sz="2000" dirty="0">
                <a:latin typeface="Arial" charset="0"/>
              </a:rPr>
              <a:t>odpowiednio z rozpraszaniem na molekułach powietrza oraz aerozolach. </a:t>
            </a:r>
            <a:r>
              <a:rPr lang="pl-PL" sz="2000" dirty="0" err="1">
                <a:latin typeface="Arial" charset="0"/>
              </a:rPr>
              <a:t>Radiancja</a:t>
            </a:r>
            <a:r>
              <a:rPr lang="pl-PL" sz="2000" dirty="0">
                <a:latin typeface="Arial" charset="0"/>
              </a:rPr>
              <a:t> związana z rozpraszaniem Rayleigha ma postać</a:t>
            </a:r>
          </a:p>
        </p:txBody>
      </p:sp>
      <p:graphicFrame>
        <p:nvGraphicFramePr>
          <p:cNvPr id="2846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983421"/>
              </p:ext>
            </p:extLst>
          </p:nvPr>
        </p:nvGraphicFramePr>
        <p:xfrm>
          <a:off x="539552" y="4725144"/>
          <a:ext cx="5417238" cy="96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Równanie" r:id="rId7" imgW="2578100" imgH="457200" progId="Equation.3">
                  <p:embed/>
                </p:oleObj>
              </mc:Choice>
              <mc:Fallback>
                <p:oleObj name="Równanie" r:id="rId7" imgW="2578100" imgH="4572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4725144"/>
                        <a:ext cx="5417238" cy="960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4679" name="Text Box 7"/>
          <p:cNvSpPr txBox="1">
            <a:spLocks noChangeArrowheads="1"/>
          </p:cNvSpPr>
          <p:nvPr/>
        </p:nvSpPr>
        <p:spPr bwMode="auto">
          <a:xfrm>
            <a:off x="323850" y="5795962"/>
            <a:ext cx="80645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gdzie wykorzystano ponownie przybliżenie pojedynczego rozpraszania dla kata zenitalnego Słońca i rozpraszania Rayleigha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AA8142-5728-44DF-BDDC-4793EB095568}" type="slidenum">
              <a:rPr lang="en-US"/>
              <a:pPr/>
              <a:t>7</a:t>
            </a:fld>
            <a:endParaRPr 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8362950" cy="40767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pl-PL" sz="2400" dirty="0"/>
              <a:t>Zauważmy że przybliżenie pojedynczego rozpraszania ma dwa rozwiązania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400" dirty="0"/>
              <a:t>	1)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 </a:t>
            </a:r>
            <a:r>
              <a:rPr lang="pl-PL" sz="2400" baseline="-25000" dirty="0">
                <a:solidFill>
                  <a:schemeClr val="folHlink"/>
                </a:solidFill>
                <a:sym typeface="Symbol" pitchFamily="18" charset="2"/>
              </a:rPr>
              <a:t>o</a:t>
            </a:r>
            <a:r>
              <a:rPr lang="pl-PL" sz="2400" dirty="0">
                <a:sym typeface="Symbol" pitchFamily="18" charset="2"/>
              </a:rPr>
              <a:t> , przypadek tzw. principal </a:t>
            </a:r>
            <a:r>
              <a:rPr lang="pl-PL" sz="2400" dirty="0" err="1">
                <a:sym typeface="Symbol" pitchFamily="18" charset="2"/>
              </a:rPr>
              <a:t>plane</a:t>
            </a:r>
            <a:r>
              <a:rPr lang="pl-PL" sz="2400" dirty="0">
                <a:sym typeface="Symbol" pitchFamily="18" charset="2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400" dirty="0">
                <a:sym typeface="Symbol" pitchFamily="18" charset="2"/>
              </a:rPr>
              <a:t>	2) </a:t>
            </a:r>
            <a:r>
              <a:rPr lang="pl-PL" sz="2400" dirty="0">
                <a:solidFill>
                  <a:schemeClr val="folHlink"/>
                </a:solidFill>
                <a:sym typeface="Symbol" pitchFamily="18" charset="2"/>
              </a:rPr>
              <a:t>= </a:t>
            </a:r>
            <a:r>
              <a:rPr lang="pl-PL" sz="2400" baseline="-25000" dirty="0">
                <a:solidFill>
                  <a:schemeClr val="folHlink"/>
                </a:solidFill>
                <a:sym typeface="Symbol" pitchFamily="18" charset="2"/>
              </a:rPr>
              <a:t>o</a:t>
            </a:r>
            <a:r>
              <a:rPr lang="pl-PL" sz="2400" baseline="-25000" dirty="0">
                <a:sym typeface="Symbol" pitchFamily="18" charset="2"/>
              </a:rPr>
              <a:t> </a:t>
            </a:r>
            <a:r>
              <a:rPr lang="pl-PL" sz="2400" dirty="0">
                <a:sym typeface="Symbol" pitchFamily="18" charset="2"/>
              </a:rPr>
              <a:t>, przypadek </a:t>
            </a:r>
            <a:r>
              <a:rPr lang="pl-PL" sz="2400" dirty="0" err="1">
                <a:sym typeface="Symbol" pitchFamily="18" charset="2"/>
              </a:rPr>
              <a:t>almucantar</a:t>
            </a:r>
            <a:r>
              <a:rPr lang="pl-PL" sz="2400" dirty="0">
                <a:sym typeface="Symbol" pitchFamily="18" charset="2"/>
              </a:rPr>
              <a:t> </a:t>
            </a:r>
            <a:r>
              <a:rPr lang="pl-PL" sz="2400" dirty="0" err="1">
                <a:sym typeface="Symbol" pitchFamily="18" charset="2"/>
              </a:rPr>
              <a:t>plane</a:t>
            </a:r>
            <a:endParaRPr lang="pl-PL" sz="2400" dirty="0">
              <a:sym typeface="Symbol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pl-PL" sz="2400" dirty="0">
              <a:sym typeface="Symbol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pl-PL" sz="2400" dirty="0">
                <a:sym typeface="Symbol" pitchFamily="18" charset="2"/>
              </a:rPr>
              <a:t>	W przyrządach pomiarowych wykonuje się dwa różne skanowania  obszaru nieba. Są one wykonywane w: 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sym typeface="Symbol" pitchFamily="18" charset="2"/>
              </a:rPr>
              <a:t>płaszczyźnie horyzontalnej (stały k</a:t>
            </a:r>
            <a:r>
              <a:rPr lang="pl-PL" sz="2400" dirty="0"/>
              <a:t>ą</a:t>
            </a:r>
            <a:r>
              <a:rPr lang="pl-PL" sz="2400" dirty="0">
                <a:sym typeface="Symbol" pitchFamily="18" charset="2"/>
              </a:rPr>
              <a:t>t zenitalny)</a:t>
            </a:r>
          </a:p>
          <a:p>
            <a:pPr>
              <a:lnSpc>
                <a:spcPct val="80000"/>
              </a:lnSpc>
            </a:pPr>
            <a:r>
              <a:rPr lang="pl-PL" sz="2400" dirty="0">
                <a:sym typeface="Symbol" pitchFamily="18" charset="2"/>
              </a:rPr>
              <a:t>płaszczyźnie prostopadłej (stały k</a:t>
            </a:r>
            <a:r>
              <a:rPr lang="pl-PL" sz="2400" dirty="0"/>
              <a:t>ą</a:t>
            </a:r>
            <a:r>
              <a:rPr lang="pl-PL" sz="2400" dirty="0">
                <a:sym typeface="Symbol" pitchFamily="18" charset="2"/>
              </a:rPr>
              <a:t>t azymutalny)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400" dirty="0">
                <a:sym typeface="Symbol" pitchFamily="18" charset="2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400" dirty="0">
                <a:sym typeface="Symbol" pitchFamily="18" charset="2"/>
              </a:rPr>
              <a:t>W przypadku płaszczyzny horyzontalnej </a:t>
            </a:r>
            <a:r>
              <a:rPr lang="pl-PL" sz="2400" dirty="0" err="1">
                <a:sym typeface="Symbol" pitchFamily="18" charset="2"/>
              </a:rPr>
              <a:t>radiancja</a:t>
            </a:r>
            <a:r>
              <a:rPr lang="pl-PL" sz="2400" dirty="0">
                <a:sym typeface="Symbol" pitchFamily="18" charset="2"/>
              </a:rPr>
              <a:t> docierająca do powierzchni ziemi ma postać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pl-PL" sz="2000" dirty="0">
                <a:sym typeface="Symbol" pitchFamily="18" charset="2"/>
              </a:rPr>
              <a:t>.</a:t>
            </a:r>
          </a:p>
        </p:txBody>
      </p:sp>
      <p:graphicFrame>
        <p:nvGraphicFramePr>
          <p:cNvPr id="285699" name="Object 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6517370"/>
              </p:ext>
            </p:extLst>
          </p:nvPr>
        </p:nvGraphicFramePr>
        <p:xfrm>
          <a:off x="364844" y="4005064"/>
          <a:ext cx="6708886" cy="926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Równanie" r:id="rId3" imgW="3187700" imgH="457200" progId="Equation.3">
                  <p:embed/>
                </p:oleObj>
              </mc:Choice>
              <mc:Fallback>
                <p:oleObj name="Równanie" r:id="rId3" imgW="3187700" imgH="457200" progId="Equation.3">
                  <p:embed/>
                  <p:pic>
                    <p:nvPicPr>
                      <p:cNvPr id="0" name="Picture 3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44" y="4005064"/>
                        <a:ext cx="6708886" cy="9261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420796" y="5122142"/>
            <a:ext cx="8748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Po przekształceniach mamy</a:t>
            </a:r>
          </a:p>
        </p:txBody>
      </p:sp>
      <p:graphicFrame>
        <p:nvGraphicFramePr>
          <p:cNvPr id="2857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671228"/>
              </p:ext>
            </p:extLst>
          </p:nvPr>
        </p:nvGraphicFramePr>
        <p:xfrm>
          <a:off x="420796" y="5611872"/>
          <a:ext cx="6599476" cy="856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Równanie" r:id="rId5" imgW="3327400" imgH="431800" progId="Equation.3">
                  <p:embed/>
                </p:oleObj>
              </mc:Choice>
              <mc:Fallback>
                <p:oleObj name="Równanie" r:id="rId5" imgW="3327400" imgH="4318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796" y="5611872"/>
                        <a:ext cx="6599476" cy="8569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FCCFF-1A65-43BC-BD69-BD0F0B4227CA}" type="slidenum">
              <a:rPr lang="en-US"/>
              <a:pPr/>
              <a:t>8</a:t>
            </a:fld>
            <a:endParaRPr lang="en-US"/>
          </a:p>
        </p:txBody>
      </p:sp>
      <p:sp>
        <p:nvSpPr>
          <p:cNvPr id="286722" name="Text Box 2"/>
          <p:cNvSpPr txBox="1">
            <a:spLocks noGrp="1" noChangeArrowheads="1"/>
          </p:cNvSpPr>
          <p:nvPr>
            <p:ph type="body" sz="half" idx="1"/>
          </p:nvPr>
        </p:nvSpPr>
        <p:spPr>
          <a:xfrm>
            <a:off x="23664" y="188640"/>
            <a:ext cx="8640762" cy="1541462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pl-PL" sz="2400" dirty="0"/>
              <a:t>	Dla małych grubości optycznych aerozolu funkcja fazowa jest  proporcjonalna do różnicy pomiędzy </a:t>
            </a:r>
            <a:r>
              <a:rPr lang="pl-PL" sz="2400" dirty="0" err="1" smtClean="0"/>
              <a:t>radiancją</a:t>
            </a:r>
            <a:r>
              <a:rPr lang="pl-PL" sz="2400" dirty="0" smtClean="0"/>
              <a:t> nieboskłonu a </a:t>
            </a:r>
            <a:r>
              <a:rPr lang="pl-PL" sz="2400" dirty="0" err="1" smtClean="0"/>
              <a:t>radiancją</a:t>
            </a:r>
            <a:r>
              <a:rPr lang="pl-PL" sz="2400" dirty="0" smtClean="0"/>
              <a:t>  </a:t>
            </a:r>
            <a:r>
              <a:rPr lang="pl-PL" sz="2400" dirty="0"/>
              <a:t>rozpraszania molekularnego</a:t>
            </a:r>
          </a:p>
        </p:txBody>
      </p:sp>
      <p:graphicFrame>
        <p:nvGraphicFramePr>
          <p:cNvPr id="286723" name="Object 3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035649481"/>
              </p:ext>
            </p:extLst>
          </p:nvPr>
        </p:nvGraphicFramePr>
        <p:xfrm>
          <a:off x="467544" y="1556792"/>
          <a:ext cx="3429793" cy="458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Równanie" r:id="rId3" imgW="1612900" imgH="215900" progId="Equation.3">
                  <p:embed/>
                </p:oleObj>
              </mc:Choice>
              <mc:Fallback>
                <p:oleObj name="Równanie" r:id="rId3" imgW="1612900" imgH="215900" progId="Equation.3">
                  <p:embed/>
                  <p:pic>
                    <p:nvPicPr>
                      <p:cNvPr id="0" name="Picture 5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556792"/>
                        <a:ext cx="3429793" cy="4589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24" name="Text Box 4"/>
          <p:cNvSpPr txBox="1">
            <a:spLocks noChangeArrowheads="1"/>
          </p:cNvSpPr>
          <p:nvPr/>
        </p:nvSpPr>
        <p:spPr bwMode="auto">
          <a:xfrm>
            <a:off x="179388" y="2205038"/>
            <a:ext cx="8713787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Lewa strona wcześniejszego równania jest iloczynem dwóch poszukiwanych </a:t>
            </a:r>
            <a:r>
              <a:rPr lang="pl-PL" sz="2000" dirty="0" smtClean="0">
                <a:latin typeface="Arial" charset="0"/>
              </a:rPr>
              <a:t>wielkości, </a:t>
            </a:r>
            <a:r>
              <a:rPr lang="pl-PL" sz="2000" dirty="0">
                <a:latin typeface="Arial" charset="0"/>
              </a:rPr>
              <a:t>a wiec nie można wyznaczyć każdej z ich na podstawie </a:t>
            </a:r>
            <a:r>
              <a:rPr lang="pl-PL" sz="2000" dirty="0" smtClean="0">
                <a:latin typeface="Arial" charset="0"/>
              </a:rPr>
              <a:t>jednego równania</a:t>
            </a:r>
            <a:endParaRPr lang="pl-PL" sz="2000" dirty="0"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Zauważmy jednak, że gdy mamy pomiary </a:t>
            </a:r>
            <a:r>
              <a:rPr lang="pl-PL" sz="2000" dirty="0" err="1">
                <a:latin typeface="Arial" charset="0"/>
              </a:rPr>
              <a:t>radiancji</a:t>
            </a:r>
            <a:r>
              <a:rPr lang="pl-PL" sz="2000" dirty="0">
                <a:latin typeface="Arial" charset="0"/>
              </a:rPr>
              <a:t> dla dwóch kątów azymutalnych jedną ze zmiennych możemy uprościć</a:t>
            </a:r>
          </a:p>
        </p:txBody>
      </p:sp>
      <p:graphicFrame>
        <p:nvGraphicFramePr>
          <p:cNvPr id="28672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11425813"/>
              </p:ext>
            </p:extLst>
          </p:nvPr>
        </p:nvGraphicFramePr>
        <p:xfrm>
          <a:off x="503146" y="3973513"/>
          <a:ext cx="4869117" cy="8796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5" name="Równanie" r:id="rId5" imgW="2438400" imgH="457200" progId="Equation.3">
                  <p:embed/>
                </p:oleObj>
              </mc:Choice>
              <mc:Fallback>
                <p:oleObj name="Równanie" r:id="rId5" imgW="2438400" imgH="457200" progId="Equation.3">
                  <p:embed/>
                  <p:pic>
                    <p:nvPicPr>
                      <p:cNvPr id="0" name="Picture 5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146" y="3973513"/>
                        <a:ext cx="4869117" cy="8796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26" name="Text Box 6"/>
          <p:cNvSpPr txBox="1">
            <a:spLocks noChangeArrowheads="1"/>
          </p:cNvSpPr>
          <p:nvPr/>
        </p:nvSpPr>
        <p:spPr bwMode="auto">
          <a:xfrm>
            <a:off x="250825" y="4868863"/>
            <a:ext cx="86423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Wielkości po prawej stronie równania są znane gdyż grubość optyczna aerozolu jest obliczana na podstawie pomiarów promieniowania bezpośredniego, zaś </a:t>
            </a:r>
            <a:r>
              <a:rPr lang="pl-PL" sz="2000" dirty="0">
                <a:solidFill>
                  <a:schemeClr val="folHlink"/>
                </a:solidFill>
                <a:latin typeface="Arial" charset="0"/>
              </a:rPr>
              <a:t>I</a:t>
            </a:r>
            <a:r>
              <a:rPr lang="pl-PL" sz="2000" baseline="-25000" dirty="0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pl-PL" sz="2000" dirty="0">
                <a:latin typeface="Arial" charset="0"/>
              </a:rPr>
              <a:t> jest </a:t>
            </a:r>
            <a:r>
              <a:rPr lang="pl-PL" sz="2000" dirty="0" smtClean="0">
                <a:latin typeface="Arial" charset="0"/>
              </a:rPr>
              <a:t>obliczane numerycznie. </a:t>
            </a:r>
            <a:r>
              <a:rPr lang="pl-PL" sz="2000" dirty="0">
                <a:latin typeface="Arial" charset="0"/>
              </a:rPr>
              <a:t>Ostatecznie więc </a:t>
            </a:r>
          </a:p>
        </p:txBody>
      </p:sp>
      <p:graphicFrame>
        <p:nvGraphicFramePr>
          <p:cNvPr id="286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221949"/>
              </p:ext>
            </p:extLst>
          </p:nvPr>
        </p:nvGraphicFramePr>
        <p:xfrm>
          <a:off x="395288" y="5949950"/>
          <a:ext cx="1171575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6" name="Równanie" r:id="rId7" imgW="672808" imgH="431613" progId="Equation.3">
                  <p:embed/>
                </p:oleObj>
              </mc:Choice>
              <mc:Fallback>
                <p:oleObj name="Równanie" r:id="rId7" imgW="672808" imgH="431613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5949950"/>
                        <a:ext cx="1171575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07F6C-CC89-48CA-BB78-1E87836B9CA1}" type="slidenum">
              <a:rPr lang="en-US"/>
              <a:pPr/>
              <a:t>9</a:t>
            </a:fld>
            <a:endParaRPr lang="en-US"/>
          </a:p>
        </p:txBody>
      </p:sp>
      <p:sp>
        <p:nvSpPr>
          <p:cNvPr id="287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0"/>
            <a:ext cx="8374062" cy="1412776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pl-PL" sz="2000" dirty="0"/>
              <a:t>	</a:t>
            </a:r>
            <a:r>
              <a:rPr lang="pl-PL" sz="2400" dirty="0"/>
              <a:t>Jednak równanie to </a:t>
            </a:r>
            <a:r>
              <a:rPr lang="pl-PL" sz="2400" dirty="0" smtClean="0"/>
              <a:t>jednak nadal zawiera dwie </a:t>
            </a:r>
            <a:r>
              <a:rPr lang="pl-PL" sz="2400" dirty="0"/>
              <a:t>niewiadome. Jeśli jednak założyć postać funkcji fazowej to problem upraszcza się. Dla przykładu niech ma ona postać funkcji </a:t>
            </a:r>
            <a:r>
              <a:rPr lang="pl-PL" sz="2400" dirty="0" err="1"/>
              <a:t>Henyey-Greenstaina</a:t>
            </a:r>
            <a:endParaRPr lang="pl-PL" sz="2400" dirty="0"/>
          </a:p>
        </p:txBody>
      </p:sp>
      <p:graphicFrame>
        <p:nvGraphicFramePr>
          <p:cNvPr id="287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195992"/>
              </p:ext>
            </p:extLst>
          </p:nvPr>
        </p:nvGraphicFramePr>
        <p:xfrm>
          <a:off x="395288" y="1412875"/>
          <a:ext cx="3119437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8" name="Równanie" r:id="rId3" imgW="1727200" imgH="469900" progId="Equation.3">
                  <p:embed/>
                </p:oleObj>
              </mc:Choice>
              <mc:Fallback>
                <p:oleObj name="Równanie" r:id="rId3" imgW="1727200" imgH="4699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412875"/>
                        <a:ext cx="3119437" cy="839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748" name="Text Box 4"/>
          <p:cNvSpPr txBox="1">
            <a:spLocks noChangeArrowheads="1"/>
          </p:cNvSpPr>
          <p:nvPr/>
        </p:nvSpPr>
        <p:spPr bwMode="auto">
          <a:xfrm>
            <a:off x="4716463" y="1628775"/>
            <a:ext cx="33115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400" dirty="0" smtClean="0">
                <a:latin typeface="Arial" charset="0"/>
              </a:rPr>
              <a:t>Wówczas </a:t>
            </a:r>
            <a:r>
              <a:rPr lang="pl-PL" sz="2400" dirty="0">
                <a:latin typeface="Arial" charset="0"/>
              </a:rPr>
              <a:t>otrzymujemy</a:t>
            </a:r>
          </a:p>
        </p:txBody>
      </p:sp>
      <p:graphicFrame>
        <p:nvGraphicFramePr>
          <p:cNvPr id="2877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2241137"/>
              </p:ext>
            </p:extLst>
          </p:nvPr>
        </p:nvGraphicFramePr>
        <p:xfrm>
          <a:off x="395288" y="2420888"/>
          <a:ext cx="5996784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9" name="Równanie" r:id="rId5" imgW="2844800" imgH="482600" progId="Equation.3">
                  <p:embed/>
                </p:oleObj>
              </mc:Choice>
              <mc:Fallback>
                <p:oleObj name="Równanie" r:id="rId5" imgW="2844800" imgH="4826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420888"/>
                        <a:ext cx="5996784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911489"/>
              </p:ext>
            </p:extLst>
          </p:nvPr>
        </p:nvGraphicFramePr>
        <p:xfrm>
          <a:off x="395536" y="3717032"/>
          <a:ext cx="6716881" cy="563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0" name="Równanie" r:id="rId7" imgW="2692400" imgH="228600" progId="Equation.3">
                  <p:embed/>
                </p:oleObj>
              </mc:Choice>
              <mc:Fallback>
                <p:oleObj name="Równanie" r:id="rId7" imgW="2692400" imgH="2286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3717032"/>
                        <a:ext cx="6716881" cy="56376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751" name="Text Box 7"/>
          <p:cNvSpPr txBox="1">
            <a:spLocks noChangeArrowheads="1"/>
          </p:cNvSpPr>
          <p:nvPr/>
        </p:nvSpPr>
        <p:spPr bwMode="auto">
          <a:xfrm>
            <a:off x="155661" y="4581128"/>
            <a:ext cx="8964612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Rozwiązując to równanie kwadratowe ze względu na g obliczamy parametr asymetrii a następnie wyznaczamy albedo pojedynczego rozpraszania. </a:t>
            </a:r>
          </a:p>
          <a:p>
            <a:pPr eaLnBrk="1" hangingPunct="1">
              <a:spcBef>
                <a:spcPct val="50000"/>
              </a:spcBef>
            </a:pPr>
            <a:r>
              <a:rPr lang="pl-PL" sz="2000" dirty="0">
                <a:latin typeface="Arial" charset="0"/>
              </a:rPr>
              <a:t>Ostatecznie otrzymujemy wszystkie trzy parametry optyczne dla danej  długości fali.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839</Words>
  <Application>Microsoft Office PowerPoint</Application>
  <PresentationFormat>Pokaz na ekranie (4:3)</PresentationFormat>
  <Paragraphs>94</Paragraphs>
  <Slides>20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23" baseType="lpstr">
      <vt:lpstr>Motyw pakietu Office</vt:lpstr>
      <vt:lpstr>Równanie</vt:lpstr>
      <vt:lpstr>Microsoft Equation 3.0</vt:lpstr>
      <vt:lpstr>Metody teledetekcyjne w badaniach atmosfery.  Wykład 15.  Techniki fotometryczne </vt:lpstr>
      <vt:lpstr>Fotometry słoneczne</vt:lpstr>
      <vt:lpstr>Pomiary promieniowania rozproszonego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AERONET- sieć obserwacji aerozolowych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IGF-UW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Krzysztof Markowicz</dc:creator>
  <cp:lastModifiedBy>win10Solar</cp:lastModifiedBy>
  <cp:revision>24</cp:revision>
  <dcterms:created xsi:type="dcterms:W3CDTF">2017-05-22T15:00:27Z</dcterms:created>
  <dcterms:modified xsi:type="dcterms:W3CDTF">2023-06-13T08:35:57Z</dcterms:modified>
</cp:coreProperties>
</file>