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8" r:id="rId3"/>
    <p:sldId id="259" r:id="rId4"/>
    <p:sldId id="260" r:id="rId5"/>
    <p:sldId id="279" r:id="rId6"/>
    <p:sldId id="280" r:id="rId7"/>
    <p:sldId id="281" r:id="rId8"/>
    <p:sldId id="282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83" r:id="rId17"/>
    <p:sldId id="270" r:id="rId18"/>
    <p:sldId id="271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2454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76A0C6-7912-4F08-90F2-1DF44A17B7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792645-A3B9-4C54-A847-A32CC63A7B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4B651-FEED-482E-ACE0-746E3A2A39F3}" type="datetimeFigureOut">
              <a:rPr lang="en-US" smtClean="0"/>
              <a:pPr/>
              <a:t>6/1/2021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A4A30-1A1D-4A5A-A1F9-56F7FD09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2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4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836613"/>
            <a:ext cx="7772400" cy="2736403"/>
          </a:xfrm>
        </p:spPr>
        <p:txBody>
          <a:bodyPr>
            <a:normAutofit fontScale="90000"/>
          </a:bodyPr>
          <a:lstStyle/>
          <a:p>
            <a:r>
              <a:rPr lang="pl-PL" sz="4000" b="1" dirty="0" smtClean="0"/>
              <a:t/>
            </a:r>
            <a:br>
              <a:rPr lang="pl-PL" sz="4000" b="1" dirty="0" smtClean="0"/>
            </a:br>
            <a:r>
              <a:rPr lang="pl-PL" sz="4000" b="1" dirty="0" smtClean="0"/>
              <a:t>Metody teledetekcyjne w badaniach atmosfery.</a:t>
            </a:r>
            <a:r>
              <a:rPr lang="pl-PL" sz="4000" dirty="0" smtClean="0"/>
              <a:t/>
            </a:r>
            <a:br>
              <a:rPr lang="pl-PL" sz="4000" dirty="0" smtClean="0"/>
            </a:br>
            <a:r>
              <a:rPr lang="pl-PL" sz="4000" dirty="0" smtClean="0"/>
              <a:t/>
            </a:r>
            <a:br>
              <a:rPr lang="pl-PL" sz="4000" dirty="0" smtClean="0"/>
            </a:br>
            <a:r>
              <a:rPr lang="pl-PL" sz="4000" dirty="0" smtClean="0">
                <a:solidFill>
                  <a:srgbClr val="00B0F0"/>
                </a:solidFill>
              </a:rPr>
              <a:t>Wykład 14 – Zagadnienie odwrotne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4149080"/>
            <a:ext cx="6400800" cy="1752600"/>
          </a:xfrm>
        </p:spPr>
        <p:txBody>
          <a:bodyPr/>
          <a:lstStyle/>
          <a:p>
            <a:r>
              <a:rPr lang="pl-PL" b="1" dirty="0" smtClean="0"/>
              <a:t>Krzysztof Markowicz</a:t>
            </a:r>
          </a:p>
          <a:p>
            <a:r>
              <a:rPr lang="pl-PL" b="1" dirty="0" err="1" smtClean="0"/>
              <a:t>kmark@igf.fuw.edu.pl</a:t>
            </a:r>
            <a:endParaRPr lang="pl-PL" b="1" dirty="0" smtClean="0"/>
          </a:p>
        </p:txBody>
      </p:sp>
    </p:spTree>
    <p:extLst>
      <p:ext uri="{BB962C8B-B14F-4D97-AF65-F5344CB8AC3E}">
        <p14:creationId xmlns:p14="http://schemas.microsoft.com/office/powerpoint/2010/main" val="395357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4265-B86A-49B0-8ECA-358D734D9B71}" type="slidenum">
              <a:rPr lang="en-US"/>
              <a:pPr/>
              <a:t>10</a:t>
            </a:fld>
            <a:endParaRPr lang="en-US"/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513" y="5805488"/>
            <a:ext cx="4462462" cy="36195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pl-PL" sz="2000">
                <a:latin typeface="Arial" charset="0"/>
              </a:rPr>
              <a:t>Rodgers, 2000</a:t>
            </a:r>
          </a:p>
        </p:txBody>
      </p:sp>
      <p:pic>
        <p:nvPicPr>
          <p:cNvPr id="3000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125538"/>
            <a:ext cx="6218237" cy="4578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31E-98C1-473D-B417-5F625D15D050}" type="slidenum">
              <a:rPr lang="en-US"/>
              <a:pPr/>
              <a:t>11</a:t>
            </a:fld>
            <a:endParaRPr lang="en-US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60350"/>
            <a:ext cx="8497888" cy="6048375"/>
          </a:xfrm>
        </p:spPr>
        <p:txBody>
          <a:bodyPr/>
          <a:lstStyle/>
          <a:p>
            <a:r>
              <a:rPr lang="pl-PL" sz="2000" dirty="0">
                <a:latin typeface="Arial" charset="0"/>
              </a:rPr>
              <a:t>Twierdze Bayesa :</a:t>
            </a:r>
          </a:p>
          <a:p>
            <a:endParaRPr lang="pl-PL" sz="2000" dirty="0">
              <a:latin typeface="Arial" charset="0"/>
            </a:endParaRPr>
          </a:p>
          <a:p>
            <a:pPr>
              <a:buFontTx/>
              <a:buNone/>
            </a:pPr>
            <a:endParaRPr lang="pl-PL" sz="2000" dirty="0">
              <a:latin typeface="Arial" charset="0"/>
            </a:endParaRPr>
          </a:p>
          <a:p>
            <a:pPr>
              <a:buFontTx/>
              <a:buNone/>
            </a:pPr>
            <a:r>
              <a:rPr lang="pl-PL" sz="2000" dirty="0">
                <a:latin typeface="Arial" charset="0"/>
              </a:rPr>
              <a:t>opisuje prawdopodobieństwo warunkowe </a:t>
            </a:r>
          </a:p>
          <a:p>
            <a:pPr>
              <a:buFontTx/>
              <a:buNone/>
            </a:pP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Koncepcyjne przybliżenie problemu odwrotnego:</a:t>
            </a:r>
          </a:p>
          <a:p>
            <a:r>
              <a:rPr lang="pl-PL" sz="2000" dirty="0">
                <a:latin typeface="Arial" charset="0"/>
              </a:rPr>
              <a:t>Przed wykonaniem obserwacji mamy wiedzę a priori w postaci </a:t>
            </a:r>
            <a:r>
              <a:rPr lang="pl-PL" sz="2000" dirty="0" smtClean="0">
                <a:latin typeface="Arial" charset="0"/>
              </a:rPr>
              <a:t>rozkładu gęstości prawdopodobieństwa (pdf-u).</a:t>
            </a:r>
            <a:endParaRPr lang="pl-PL" sz="2000" dirty="0">
              <a:latin typeface="Arial" charset="0"/>
            </a:endParaRPr>
          </a:p>
          <a:p>
            <a:r>
              <a:rPr lang="pl-PL" sz="2000" dirty="0">
                <a:latin typeface="Arial" charset="0"/>
              </a:rPr>
              <a:t>Proces obserwacyjny jest utożsamiany jako mapowanie wektora stanu w przestrzeni obserwacji przy użyciu modelu (</a:t>
            </a:r>
            <a:r>
              <a:rPr lang="pl-PL" sz="2000" dirty="0" err="1">
                <a:latin typeface="Arial" charset="0"/>
              </a:rPr>
              <a:t>forward</a:t>
            </a:r>
            <a:r>
              <a:rPr lang="pl-PL" sz="2000" dirty="0">
                <a:latin typeface="Arial" charset="0"/>
              </a:rPr>
              <a:t> model)</a:t>
            </a:r>
          </a:p>
          <a:p>
            <a:r>
              <a:rPr lang="pl-PL" sz="2000" dirty="0">
                <a:latin typeface="Arial" charset="0"/>
              </a:rPr>
              <a:t>Teoria Bayesa opisuje formalizm procesu odwrotnego do powyższego mapowania i </a:t>
            </a:r>
            <a:r>
              <a:rPr lang="pl-PL" sz="2000" dirty="0" smtClean="0">
                <a:latin typeface="Arial" charset="0"/>
              </a:rPr>
              <a:t>opisuje metodę służącą do wyznaczania </a:t>
            </a:r>
            <a:r>
              <a:rPr lang="pl-PL" sz="2000" dirty="0">
                <a:latin typeface="Arial" charset="0"/>
              </a:rPr>
              <a:t>pdf-u aposteriori poprzez poprawianie pdf-u a priori przez pdf obserwacji.  </a:t>
            </a:r>
          </a:p>
          <a:p>
            <a:pPr>
              <a:buFontTx/>
              <a:buNone/>
            </a:pPr>
            <a:r>
              <a:rPr lang="pl-PL" sz="2000" dirty="0">
                <a:latin typeface="Arial" charset="0"/>
              </a:rPr>
              <a:t>	</a:t>
            </a:r>
          </a:p>
        </p:txBody>
      </p:sp>
      <p:graphicFrame>
        <p:nvGraphicFramePr>
          <p:cNvPr id="287751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86829025"/>
              </p:ext>
            </p:extLst>
          </p:nvPr>
        </p:nvGraphicFramePr>
        <p:xfrm>
          <a:off x="3203575" y="188913"/>
          <a:ext cx="244792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Równanie" r:id="rId3" imgW="1409700" imgH="419100" progId="Equation.3">
                  <p:embed/>
                </p:oleObj>
              </mc:Choice>
              <mc:Fallback>
                <p:oleObj name="Równanie" r:id="rId3" imgW="1409700" imgH="419100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188913"/>
                        <a:ext cx="2447925" cy="728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C7D0-A6D2-47CB-ACEE-BABEAC7FCE05}" type="slidenum">
              <a:rPr lang="en-US"/>
              <a:pPr/>
              <a:t>12</a:t>
            </a:fld>
            <a:endParaRPr lang="en-US"/>
          </a:p>
        </p:txBody>
      </p:sp>
      <p:sp>
        <p:nvSpPr>
          <p:cNvPr id="294917" name="Rectangle 5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908050"/>
          </a:xfrm>
        </p:spPr>
        <p:txBody>
          <a:bodyPr/>
          <a:lstStyle/>
          <a:p>
            <a:r>
              <a:rPr lang="pl-PL" sz="3200" b="1" dirty="0">
                <a:latin typeface="Arial" charset="0"/>
              </a:rPr>
              <a:t>Rozważmy problem liniowy</a:t>
            </a:r>
          </a:p>
        </p:txBody>
      </p:sp>
      <p:graphicFrame>
        <p:nvGraphicFramePr>
          <p:cNvPr id="294916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97773999"/>
              </p:ext>
            </p:extLst>
          </p:nvPr>
        </p:nvGraphicFramePr>
        <p:xfrm>
          <a:off x="1320800" y="1412776"/>
          <a:ext cx="5843488" cy="820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2" name="Równanie" r:id="rId3" imgW="3073320" imgH="431640" progId="Equation.3">
                  <p:embed/>
                </p:oleObj>
              </mc:Choice>
              <mc:Fallback>
                <p:oleObj name="Równanie" r:id="rId3" imgW="3073320" imgH="431640" progId="Equation.3">
                  <p:embed/>
                  <p:pic>
                    <p:nvPicPr>
                      <p:cNvPr id="0" name="Picture 9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412776"/>
                        <a:ext cx="5843488" cy="8208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49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394236"/>
              </p:ext>
            </p:extLst>
          </p:nvPr>
        </p:nvGraphicFramePr>
        <p:xfrm>
          <a:off x="1331640" y="2492896"/>
          <a:ext cx="3621782" cy="545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3" name="Równanie" r:id="rId5" imgW="1600200" imgH="241200" progId="Equation.3">
                  <p:embed/>
                </p:oleObj>
              </mc:Choice>
              <mc:Fallback>
                <p:oleObj name="Równanie" r:id="rId5" imgW="1600200" imgH="241200" progId="Equation.3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92896"/>
                        <a:ext cx="3621782" cy="5456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4920" name="Object 8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25355590"/>
              </p:ext>
            </p:extLst>
          </p:nvPr>
        </p:nvGraphicFramePr>
        <p:xfrm>
          <a:off x="1331640" y="908720"/>
          <a:ext cx="28797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4" name="Równanie" r:id="rId7" imgW="1307532" imgH="203112" progId="Equation.3">
                  <p:embed/>
                </p:oleObj>
              </mc:Choice>
              <mc:Fallback>
                <p:oleObj name="Równanie" r:id="rId7" imgW="1307532" imgH="203112" progId="Equation.3">
                  <p:embed/>
                  <p:pic>
                    <p:nvPicPr>
                      <p:cNvPr id="0" name="Picture 10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908720"/>
                        <a:ext cx="28797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4922" name="Text Box 10"/>
          <p:cNvSpPr txBox="1">
            <a:spLocks noChangeArrowheads="1"/>
          </p:cNvSpPr>
          <p:nvPr/>
        </p:nvSpPr>
        <p:spPr bwMode="auto">
          <a:xfrm>
            <a:off x="179388" y="3429000"/>
            <a:ext cx="8353425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Błędy </a:t>
            </a:r>
            <a:r>
              <a:rPr lang="pl-PL" sz="2400" dirty="0" smtClean="0">
                <a:latin typeface="Arial" charset="0"/>
              </a:rPr>
              <a:t>pomiarowe 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</a:t>
            </a:r>
            <a:r>
              <a:rPr lang="pl-PL" sz="2400" dirty="0">
                <a:latin typeface="Arial" charset="0"/>
                <a:sym typeface="Symbol" pitchFamily="18" charset="2"/>
              </a:rPr>
              <a:t> </a:t>
            </a:r>
            <a:r>
              <a:rPr lang="pl-PL" sz="2400" dirty="0">
                <a:latin typeface="Arial" charset="0"/>
              </a:rPr>
              <a:t>mogą być często przybliżane rozkładem Gaussa stąd wyrażenie na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P(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y|x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)</a:t>
            </a:r>
            <a:r>
              <a:rPr lang="pl-PL" sz="2400" dirty="0">
                <a:latin typeface="Arial" charset="0"/>
              </a:rPr>
              <a:t> ma postać: </a:t>
            </a:r>
          </a:p>
        </p:txBody>
      </p:sp>
      <p:graphicFrame>
        <p:nvGraphicFramePr>
          <p:cNvPr id="2949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339420"/>
              </p:ext>
            </p:extLst>
          </p:nvPr>
        </p:nvGraphicFramePr>
        <p:xfrm>
          <a:off x="669925" y="4422775"/>
          <a:ext cx="59848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5" name="Równanie" r:id="rId9" imgW="2603160" imgH="253800" progId="Equation.3">
                  <p:embed/>
                </p:oleObj>
              </mc:Choice>
              <mc:Fallback>
                <p:oleObj name="Równanie" r:id="rId9" imgW="2603160" imgH="253800" progId="Equation.3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" y="4422775"/>
                        <a:ext cx="59848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4924" name="Text Box 12"/>
          <p:cNvSpPr txBox="1">
            <a:spLocks noChangeArrowheads="1"/>
          </p:cNvSpPr>
          <p:nvPr/>
        </p:nvSpPr>
        <p:spPr bwMode="auto">
          <a:xfrm>
            <a:off x="323850" y="5373688"/>
            <a:ext cx="82804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gdzie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c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pl-PL" sz="2400" dirty="0">
                <a:latin typeface="Arial" charset="0"/>
              </a:rPr>
              <a:t> jest stałą zaś </a:t>
            </a:r>
            <a:r>
              <a:rPr lang="pl-PL" sz="2400" dirty="0" smtClean="0">
                <a:latin typeface="Arial" charset="0"/>
              </a:rPr>
              <a:t>R</a:t>
            </a:r>
            <a:r>
              <a:rPr lang="pl-PL" sz="2400" baseline="-25000" dirty="0" smtClean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</a:t>
            </a:r>
            <a:r>
              <a:rPr lang="pl-PL" sz="2400" dirty="0" smtClean="0">
                <a:latin typeface="Arial" charset="0"/>
                <a:sym typeface="Symbol" pitchFamily="18" charset="2"/>
              </a:rPr>
              <a:t> </a:t>
            </a:r>
            <a:r>
              <a:rPr lang="pl-PL" sz="2400" dirty="0">
                <a:latin typeface="Arial" charset="0"/>
                <a:sym typeface="Symbol" pitchFamily="18" charset="2"/>
              </a:rPr>
              <a:t>jest macierzą kowariancji błędów pomiarowych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5BB8F-69BF-4827-97D5-2DA38B73FF86}" type="slidenum">
              <a:rPr lang="en-US"/>
              <a:pPr/>
              <a:t>13</a:t>
            </a:fld>
            <a:endParaRPr lang="en-US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569325" cy="4114800"/>
          </a:xfrm>
        </p:spPr>
        <p:txBody>
          <a:bodyPr/>
          <a:lstStyle/>
          <a:p>
            <a:r>
              <a:rPr lang="pl-PL" sz="2400" dirty="0">
                <a:latin typeface="Arial" charset="0"/>
              </a:rPr>
              <a:t>Podobnie można zdefiniować pdf wektora stanu. Jednak w tym przypadku przybliżenie rozkładem Gaussa jest mnie realistyczne aczkolwiek wygodne do opisu. </a:t>
            </a:r>
          </a:p>
        </p:txBody>
      </p:sp>
      <p:graphicFrame>
        <p:nvGraphicFramePr>
          <p:cNvPr id="297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892125"/>
              </p:ext>
            </p:extLst>
          </p:nvPr>
        </p:nvGraphicFramePr>
        <p:xfrm>
          <a:off x="5638800" y="3035300"/>
          <a:ext cx="28987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6" name="Równanie" r:id="rId3" imgW="1473120" imgH="253800" progId="Equation.3">
                  <p:embed/>
                </p:oleObj>
              </mc:Choice>
              <mc:Fallback>
                <p:oleObj name="Równanie" r:id="rId3" imgW="1473120" imgH="253800" progId="Equation.3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035300"/>
                        <a:ext cx="289877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364191"/>
              </p:ext>
            </p:extLst>
          </p:nvPr>
        </p:nvGraphicFramePr>
        <p:xfrm>
          <a:off x="1392238" y="1543050"/>
          <a:ext cx="54006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" name="Równanie" r:id="rId5" imgW="2349360" imgH="253800" progId="Equation.3">
                  <p:embed/>
                </p:oleObj>
              </mc:Choice>
              <mc:Fallback>
                <p:oleObj name="Równanie" r:id="rId5" imgW="2349360" imgH="253800" progId="Equation.3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1543050"/>
                        <a:ext cx="54006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990" name="Text Box 6"/>
          <p:cNvSpPr txBox="1">
            <a:spLocks noChangeArrowheads="1"/>
          </p:cNvSpPr>
          <p:nvPr/>
        </p:nvSpPr>
        <p:spPr bwMode="auto">
          <a:xfrm>
            <a:off x="327540" y="2205037"/>
            <a:ext cx="8424862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gdzie 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baseline="-25000" dirty="0" err="1">
                <a:solidFill>
                  <a:schemeClr val="folHlink"/>
                </a:solidFill>
                <a:latin typeface="Arial" charset="0"/>
              </a:rPr>
              <a:t>a</a:t>
            </a:r>
            <a:r>
              <a:rPr lang="pl-PL" sz="2400" dirty="0">
                <a:latin typeface="Arial" charset="0"/>
              </a:rPr>
              <a:t> jest a priori znanym stanem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dirty="0">
                <a:latin typeface="Arial" charset="0"/>
              </a:rPr>
              <a:t>, zaś </a:t>
            </a:r>
            <a:r>
              <a:rPr lang="pl-PL" sz="2400" dirty="0" smtClean="0">
                <a:solidFill>
                  <a:schemeClr val="folHlink"/>
                </a:solidFill>
                <a:latin typeface="Arial" charset="0"/>
              </a:rPr>
              <a:t>B</a:t>
            </a:r>
            <a:r>
              <a:rPr lang="pl-PL" sz="2400" dirty="0" smtClean="0">
                <a:latin typeface="Arial" charset="0"/>
              </a:rPr>
              <a:t> </a:t>
            </a:r>
            <a:r>
              <a:rPr lang="pl-PL" sz="2400" dirty="0">
                <a:latin typeface="Arial" charset="0"/>
              </a:rPr>
              <a:t>odpowiadającą mu macierzą kowariancji.</a:t>
            </a:r>
          </a:p>
        </p:txBody>
      </p:sp>
      <p:sp>
        <p:nvSpPr>
          <p:cNvPr id="297991" name="Text Box 7"/>
          <p:cNvSpPr txBox="1">
            <a:spLocks noChangeArrowheads="1"/>
          </p:cNvSpPr>
          <p:nvPr/>
        </p:nvSpPr>
        <p:spPr bwMode="auto">
          <a:xfrm>
            <a:off x="323850" y="3500438"/>
            <a:ext cx="8424863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Podstawiając i wykorzystując twierdzenie Bayesa dostajemy związek na pdf a posteriori</a:t>
            </a:r>
          </a:p>
        </p:txBody>
      </p:sp>
      <p:graphicFrame>
        <p:nvGraphicFramePr>
          <p:cNvPr id="2979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617855"/>
              </p:ext>
            </p:extLst>
          </p:nvPr>
        </p:nvGraphicFramePr>
        <p:xfrm>
          <a:off x="-14288" y="4567238"/>
          <a:ext cx="925353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" name="Równanie" r:id="rId7" imgW="4025880" imgH="253800" progId="Equation.3">
                  <p:embed/>
                </p:oleObj>
              </mc:Choice>
              <mc:Fallback>
                <p:oleObj name="Równanie" r:id="rId7" imgW="4025880" imgH="253800" progId="Equation.3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4288" y="4567238"/>
                        <a:ext cx="9253538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993" name="Text Box 9"/>
          <p:cNvSpPr txBox="1">
            <a:spLocks noChangeArrowheads="1"/>
          </p:cNvSpPr>
          <p:nvPr/>
        </p:nvSpPr>
        <p:spPr bwMode="auto">
          <a:xfrm>
            <a:off x="179388" y="5300663"/>
            <a:ext cx="84248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Ma ono rozkład Gaussa więc może być zapisane w postaci:</a:t>
            </a:r>
          </a:p>
        </p:txBody>
      </p:sp>
      <p:graphicFrame>
        <p:nvGraphicFramePr>
          <p:cNvPr id="2979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7496225"/>
              </p:ext>
            </p:extLst>
          </p:nvPr>
        </p:nvGraphicFramePr>
        <p:xfrm>
          <a:off x="250825" y="5935663"/>
          <a:ext cx="54879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9" name="Równanie" r:id="rId9" imgW="2387520" imgH="266400" progId="Equation.3">
                  <p:embed/>
                </p:oleObj>
              </mc:Choice>
              <mc:Fallback>
                <p:oleObj name="Równanie" r:id="rId9" imgW="2387520" imgH="266400" progId="Equation.3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5935663"/>
                        <a:ext cx="5487988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995" name="Text Box 11"/>
          <p:cNvSpPr txBox="1">
            <a:spLocks noChangeArrowheads="1"/>
          </p:cNvSpPr>
          <p:nvPr/>
        </p:nvSpPr>
        <p:spPr bwMode="auto">
          <a:xfrm>
            <a:off x="5940425" y="5805488"/>
            <a:ext cx="2952750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        oznacza oczekiwaną wartość</a:t>
            </a:r>
          </a:p>
        </p:txBody>
      </p:sp>
      <p:graphicFrame>
        <p:nvGraphicFramePr>
          <p:cNvPr id="29799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678005"/>
              </p:ext>
            </p:extLst>
          </p:nvPr>
        </p:nvGraphicFramePr>
        <p:xfrm>
          <a:off x="6732240" y="5769014"/>
          <a:ext cx="29051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0" name="Równanie" r:id="rId11" imgW="126780" imgH="164814" progId="Equation.3">
                  <p:embed/>
                </p:oleObj>
              </mc:Choice>
              <mc:Fallback>
                <p:oleObj name="Równanie" r:id="rId11" imgW="126780" imgH="164814" progId="Equation.3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5769014"/>
                        <a:ext cx="290513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1FC8-DBFD-41A4-A4F9-B1D4091B3172}" type="slidenum">
              <a:rPr lang="en-US"/>
              <a:pPr/>
              <a:t>14</a:t>
            </a:fld>
            <a:endParaRPr lang="en-US"/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33375"/>
            <a:ext cx="8353425" cy="574675"/>
          </a:xfrm>
        </p:spPr>
        <p:txBody>
          <a:bodyPr/>
          <a:lstStyle/>
          <a:p>
            <a:pPr>
              <a:buFontTx/>
              <a:buNone/>
            </a:pPr>
            <a:r>
              <a:rPr lang="pl-PL" sz="2400">
                <a:latin typeface="Arial" charset="0"/>
              </a:rPr>
              <a:t>Porównując czynniki kwadratowe w </a:t>
            </a:r>
            <a:r>
              <a:rPr lang="pl-PL" sz="240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>
                <a:latin typeface="Arial" charset="0"/>
              </a:rPr>
              <a:t> otrzymujemy:</a:t>
            </a:r>
          </a:p>
        </p:txBody>
      </p:sp>
      <p:graphicFrame>
        <p:nvGraphicFramePr>
          <p:cNvPr id="301060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7831258"/>
              </p:ext>
            </p:extLst>
          </p:nvPr>
        </p:nvGraphicFramePr>
        <p:xfrm>
          <a:off x="2124075" y="987425"/>
          <a:ext cx="4665663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0" name="Równanie" r:id="rId3" imgW="1942920" imgH="266400" progId="Equation.3">
                  <p:embed/>
                </p:oleObj>
              </mc:Choice>
              <mc:Fallback>
                <p:oleObj name="Równanie" r:id="rId3" imgW="1942920" imgH="266400" progId="Equation.3">
                  <p:embed/>
                  <p:pic>
                    <p:nvPicPr>
                      <p:cNvPr id="0" name="Picture 9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987425"/>
                        <a:ext cx="4665663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1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06823"/>
              </p:ext>
            </p:extLst>
          </p:nvPr>
        </p:nvGraphicFramePr>
        <p:xfrm>
          <a:off x="2017713" y="1989138"/>
          <a:ext cx="324485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" name="Równanie" r:id="rId5" imgW="1168200" imgH="266400" progId="Equation.3">
                  <p:embed/>
                </p:oleObj>
              </mc:Choice>
              <mc:Fallback>
                <p:oleObj name="Równanie" r:id="rId5" imgW="1168200" imgH="266400" progId="Equation.3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3" y="1989138"/>
                        <a:ext cx="3244850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1064" name="Rectangle 8"/>
          <p:cNvSpPr>
            <a:spLocks noChangeArrowheads="1"/>
          </p:cNvSpPr>
          <p:nvPr/>
        </p:nvSpPr>
        <p:spPr bwMode="auto">
          <a:xfrm>
            <a:off x="179388" y="1700213"/>
            <a:ext cx="83534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400" dirty="0">
                <a:latin typeface="Arial" charset="0"/>
              </a:rPr>
              <a:t>Co daje:</a:t>
            </a:r>
          </a:p>
        </p:txBody>
      </p:sp>
      <p:sp>
        <p:nvSpPr>
          <p:cNvPr id="301065" name="Rectangle 9"/>
          <p:cNvSpPr>
            <a:spLocks noChangeArrowheads="1"/>
          </p:cNvSpPr>
          <p:nvPr/>
        </p:nvSpPr>
        <p:spPr bwMode="auto">
          <a:xfrm>
            <a:off x="179388" y="2924175"/>
            <a:ext cx="83534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400" dirty="0">
                <a:latin typeface="Arial" charset="0"/>
              </a:rPr>
              <a:t>Analogicznie równanie liniowe w 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baseline="30000" dirty="0" err="1">
                <a:solidFill>
                  <a:schemeClr val="folHlink"/>
                </a:solidFill>
                <a:latin typeface="Arial" charset="0"/>
              </a:rPr>
              <a:t>T</a:t>
            </a:r>
            <a:r>
              <a:rPr lang="pl-PL" sz="2400" dirty="0">
                <a:latin typeface="Arial" charset="0"/>
              </a:rPr>
              <a:t>:</a:t>
            </a:r>
          </a:p>
        </p:txBody>
      </p:sp>
      <p:graphicFrame>
        <p:nvGraphicFramePr>
          <p:cNvPr id="3010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726364"/>
              </p:ext>
            </p:extLst>
          </p:nvPr>
        </p:nvGraphicFramePr>
        <p:xfrm>
          <a:off x="1163638" y="3500438"/>
          <a:ext cx="6156325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" name="Równanie" r:id="rId7" imgW="2514600" imgH="266400" progId="Equation.3">
                  <p:embed/>
                </p:oleObj>
              </mc:Choice>
              <mc:Fallback>
                <p:oleObj name="Równanie" r:id="rId7" imgW="2514600" imgH="266400" progId="Equation.3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638" y="3500438"/>
                        <a:ext cx="6156325" cy="652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1067" name="Text Box 11"/>
          <p:cNvSpPr txBox="1">
            <a:spLocks noChangeArrowheads="1"/>
          </p:cNvSpPr>
          <p:nvPr/>
        </p:nvSpPr>
        <p:spPr bwMode="auto">
          <a:xfrm>
            <a:off x="323850" y="4292600"/>
            <a:ext cx="882015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Upraszczając czynnik 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baseline="30000" dirty="0" err="1">
                <a:solidFill>
                  <a:schemeClr val="folHlink"/>
                </a:solidFill>
                <a:latin typeface="Arial" charset="0"/>
              </a:rPr>
              <a:t>T</a:t>
            </a:r>
            <a:r>
              <a:rPr lang="pl-PL" sz="2400" dirty="0">
                <a:latin typeface="Arial" charset="0"/>
              </a:rPr>
              <a:t> ponieważ równanie musi być spełnione dla każdego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dirty="0">
                <a:latin typeface="Arial" charset="0"/>
              </a:rPr>
              <a:t> oraz podstawiając za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S</a:t>
            </a:r>
            <a:r>
              <a:rPr lang="pl-PL" sz="2400" baseline="30000" dirty="0">
                <a:solidFill>
                  <a:schemeClr val="folHlink"/>
                </a:solidFill>
                <a:latin typeface="Arial" charset="0"/>
              </a:rPr>
              <a:t>-1</a:t>
            </a:r>
            <a:r>
              <a:rPr lang="pl-PL" sz="2400" dirty="0">
                <a:latin typeface="Arial" charset="0"/>
              </a:rPr>
              <a:t> otrzymujemy:</a:t>
            </a:r>
          </a:p>
        </p:txBody>
      </p:sp>
      <p:graphicFrame>
        <p:nvGraphicFramePr>
          <p:cNvPr id="3010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426029"/>
              </p:ext>
            </p:extLst>
          </p:nvPr>
        </p:nvGraphicFramePr>
        <p:xfrm>
          <a:off x="1606550" y="5316538"/>
          <a:ext cx="5411788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3" name="Równanie" r:id="rId9" imgW="2209680" imgH="253800" progId="Equation.3">
                  <p:embed/>
                </p:oleObj>
              </mc:Choice>
              <mc:Fallback>
                <p:oleObj name="Równanie" r:id="rId9" imgW="2209680" imgH="253800" progId="Equation.3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5316538"/>
                        <a:ext cx="5411788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42A25-4A5C-47D3-85F7-F3CDF8D7E3D9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30310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0873462"/>
              </p:ext>
            </p:extLst>
          </p:nvPr>
        </p:nvGraphicFramePr>
        <p:xfrm>
          <a:off x="550863" y="260350"/>
          <a:ext cx="6175375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Równanie" r:id="rId3" imgW="2539800" imgH="533160" progId="Equation.3">
                  <p:embed/>
                </p:oleObj>
              </mc:Choice>
              <mc:Fallback>
                <p:oleObj name="Równanie" r:id="rId3" imgW="2539800" imgH="53316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260350"/>
                        <a:ext cx="6175375" cy="1296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31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479402"/>
              </p:ext>
            </p:extLst>
          </p:nvPr>
        </p:nvGraphicFramePr>
        <p:xfrm>
          <a:off x="717550" y="2724150"/>
          <a:ext cx="580866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Równanie" r:id="rId5" imgW="2273040" imgH="241200" progId="Equation.3">
                  <p:embed/>
                </p:oleObj>
              </mc:Choice>
              <mc:Fallback>
                <p:oleObj name="Równanie" r:id="rId5" imgW="2273040" imgH="2412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2724150"/>
                        <a:ext cx="5808663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3112" name="Text Box 8"/>
          <p:cNvSpPr txBox="1">
            <a:spLocks noChangeArrowheads="1"/>
          </p:cNvSpPr>
          <p:nvPr/>
        </p:nvSpPr>
        <p:spPr bwMode="auto">
          <a:xfrm>
            <a:off x="539750" y="1844675"/>
            <a:ext cx="25923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alternatywnie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Minimalizacja funkcji kosztu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Metoda </a:t>
            </a:r>
            <a:r>
              <a:rPr lang="pl-PL" sz="2400" dirty="0" smtClean="0"/>
              <a:t>najmniejszych </a:t>
            </a:r>
            <a:r>
              <a:rPr lang="pl-PL" sz="2400" dirty="0" smtClean="0"/>
              <a:t>kwadratów</a:t>
            </a:r>
          </a:p>
          <a:p>
            <a:endParaRPr lang="pl-PL" sz="2400" dirty="0" smtClean="0"/>
          </a:p>
          <a:p>
            <a:endParaRPr lang="pl-PL" sz="2400" dirty="0" smtClean="0"/>
          </a:p>
          <a:p>
            <a:r>
              <a:rPr lang="pl-PL" sz="2400" dirty="0" smtClean="0"/>
              <a:t>Metoda </a:t>
            </a:r>
            <a:r>
              <a:rPr lang="pl-PL" sz="2400" dirty="0"/>
              <a:t>Newtona-Gaussa</a:t>
            </a:r>
          </a:p>
          <a:p>
            <a:endParaRPr lang="pl-PL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567179"/>
              </p:ext>
            </p:extLst>
          </p:nvPr>
        </p:nvGraphicFramePr>
        <p:xfrm>
          <a:off x="2411760" y="3212976"/>
          <a:ext cx="3425523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Równanie" r:id="rId3" imgW="1409088" imgH="266584" progId="Equation.3">
                  <p:embed/>
                </p:oleObj>
              </mc:Choice>
              <mc:Fallback>
                <p:oleObj name="Równanie" r:id="rId3" imgW="1409088" imgH="26658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212976"/>
                        <a:ext cx="3425523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557472"/>
              </p:ext>
            </p:extLst>
          </p:nvPr>
        </p:nvGraphicFramePr>
        <p:xfrm>
          <a:off x="2339752" y="2132856"/>
          <a:ext cx="2736304" cy="556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6" name="Równanie" r:id="rId5" imgW="1079032" imgH="215806" progId="Equation.3">
                  <p:embed/>
                </p:oleObj>
              </mc:Choice>
              <mc:Fallback>
                <p:oleObj name="Równanie" r:id="rId5" imgW="1079032" imgH="21580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132856"/>
                        <a:ext cx="2736304" cy="5569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5649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EB98-2146-4053-8221-E911B93ED089}" type="slidenum">
              <a:rPr lang="en-US"/>
              <a:pPr/>
              <a:t>17</a:t>
            </a:fld>
            <a:endParaRPr lang="en-US"/>
          </a:p>
        </p:txBody>
      </p:sp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7772400" cy="692150"/>
          </a:xfrm>
        </p:spPr>
        <p:txBody>
          <a:bodyPr/>
          <a:lstStyle/>
          <a:p>
            <a:r>
              <a:rPr lang="pl-PL" sz="3200" b="1" dirty="0">
                <a:latin typeface="Arial" charset="0"/>
              </a:rPr>
              <a:t>Liczba stopni swobody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2413" y="815772"/>
            <a:ext cx="8496300" cy="4114800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Arial" charset="0"/>
              </a:rPr>
              <a:t>Rozważmy przypadek gdy mamy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</a:t>
            </a:r>
            <a:r>
              <a:rPr lang="pl-PL" sz="2400" dirty="0">
                <a:latin typeface="Arial" charset="0"/>
              </a:rPr>
              <a:t> niezależnych informacji (p pomiarów) </a:t>
            </a:r>
            <a:r>
              <a:rPr lang="pl-PL" sz="2400" dirty="0" smtClean="0">
                <a:latin typeface="Arial" charset="0"/>
              </a:rPr>
              <a:t>nieobarczonych </a:t>
            </a:r>
            <a:r>
              <a:rPr lang="pl-PL" sz="2400" dirty="0">
                <a:latin typeface="Arial" charset="0"/>
              </a:rPr>
              <a:t>błędami (gdy dopuścimy błędy pomiarowe oznaczać to </a:t>
            </a:r>
            <a:r>
              <a:rPr lang="pl-PL" sz="2400" dirty="0" smtClean="0">
                <a:latin typeface="Arial" charset="0"/>
              </a:rPr>
              <a:t>może, że </a:t>
            </a:r>
            <a:r>
              <a:rPr lang="pl-PL" sz="2400" dirty="0">
                <a:latin typeface="Arial" charset="0"/>
              </a:rPr>
              <a:t>duże błędy </a:t>
            </a:r>
            <a:r>
              <a:rPr lang="pl-PL" sz="2400" dirty="0" smtClean="0">
                <a:latin typeface="Arial" charset="0"/>
              </a:rPr>
              <a:t>zmniejszą </a:t>
            </a:r>
            <a:r>
              <a:rPr lang="pl-PL" sz="2400" dirty="0">
                <a:latin typeface="Arial" charset="0"/>
              </a:rPr>
              <a:t>liczbę niezależnych informacji).</a:t>
            </a:r>
          </a:p>
          <a:p>
            <a:r>
              <a:rPr lang="pl-PL" sz="2400" dirty="0">
                <a:latin typeface="Arial" charset="0"/>
              </a:rPr>
              <a:t>Rozważmy przypadek, gdy mamy </a:t>
            </a:r>
            <a:r>
              <a:rPr lang="pl-PL" sz="2400" dirty="0" smtClean="0">
                <a:latin typeface="Arial" charset="0"/>
              </a:rPr>
              <a:t>dwuelementowy </a:t>
            </a:r>
            <a:r>
              <a:rPr lang="pl-PL" sz="2400" dirty="0">
                <a:latin typeface="Arial" charset="0"/>
              </a:rPr>
              <a:t>wektor stanu (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,x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2</a:t>
            </a:r>
            <a:r>
              <a:rPr lang="pl-PL" sz="2400" dirty="0">
                <a:latin typeface="Arial" charset="0"/>
              </a:rPr>
              <a:t>) oraz dwa pomiary (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y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, y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2</a:t>
            </a:r>
            <a:r>
              <a:rPr lang="pl-PL" sz="2400" dirty="0">
                <a:latin typeface="Arial" charset="0"/>
              </a:rPr>
              <a:t>) i prosty model do </a:t>
            </a:r>
            <a:r>
              <a:rPr lang="pl-PL" sz="2400" dirty="0" smtClean="0">
                <a:latin typeface="Arial" charset="0"/>
              </a:rPr>
              <a:t>przodu</a:t>
            </a:r>
            <a:endParaRPr lang="pl-PL" sz="2400" dirty="0">
              <a:latin typeface="Arial" charset="0"/>
            </a:endParaRPr>
          </a:p>
        </p:txBody>
      </p:sp>
      <p:graphicFrame>
        <p:nvGraphicFramePr>
          <p:cNvPr id="307204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7668142"/>
              </p:ext>
            </p:extLst>
          </p:nvPr>
        </p:nvGraphicFramePr>
        <p:xfrm>
          <a:off x="2627784" y="3284984"/>
          <a:ext cx="3916362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Równanie" r:id="rId3" imgW="2019300" imgH="482600" progId="Equation.3">
                  <p:embed/>
                </p:oleObj>
              </mc:Choice>
              <mc:Fallback>
                <p:oleObj name="Równanie" r:id="rId3" imgW="2019300" imgH="4826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284984"/>
                        <a:ext cx="3916362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06" name="Text Box 6"/>
          <p:cNvSpPr txBox="1">
            <a:spLocks noChangeArrowheads="1"/>
          </p:cNvSpPr>
          <p:nvPr/>
        </p:nvSpPr>
        <p:spPr bwMode="auto">
          <a:xfrm>
            <a:off x="395288" y="4365104"/>
            <a:ext cx="8748712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gdzie błędy są niezależne </a:t>
            </a:r>
            <a:r>
              <a:rPr lang="pl-PL" sz="2400" dirty="0" smtClean="0">
                <a:latin typeface="Arial" charset="0"/>
              </a:rPr>
              <a:t>a ich wariancja wynosi </a:t>
            </a:r>
            <a:r>
              <a:rPr lang="pl-PL" sz="2400" dirty="0" smtClean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</a:t>
            </a:r>
            <a:r>
              <a:rPr lang="pl-PL" sz="2400" baseline="30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  <a:r>
              <a:rPr lang="pl-PL" sz="2400" dirty="0">
                <a:latin typeface="Arial" charset="0"/>
                <a:sym typeface="Symbol" pitchFamily="18" charset="2"/>
              </a:rPr>
              <a:t>. Jest to równoznaczne z pomiarem ortogonalnej kombinacji 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z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sz="2400" dirty="0">
                <a:latin typeface="Arial" charset="0"/>
                <a:sym typeface="Symbol" pitchFamily="18" charset="2"/>
              </a:rPr>
              <a:t> oraz 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z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  <a:r>
              <a:rPr lang="pl-PL" sz="2400" dirty="0">
                <a:latin typeface="Arial" charset="0"/>
                <a:sym typeface="Symbol" pitchFamily="18" charset="2"/>
              </a:rPr>
              <a:t>. </a:t>
            </a:r>
          </a:p>
        </p:txBody>
      </p:sp>
      <p:graphicFrame>
        <p:nvGraphicFramePr>
          <p:cNvPr id="3072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09766"/>
              </p:ext>
            </p:extLst>
          </p:nvPr>
        </p:nvGraphicFramePr>
        <p:xfrm>
          <a:off x="323850" y="5373688"/>
          <a:ext cx="4506913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9" name="Równanie" r:id="rId5" imgW="2324100" imgH="673100" progId="Equation.3">
                  <p:embed/>
                </p:oleObj>
              </mc:Choice>
              <mc:Fallback>
                <p:oleObj name="Równanie" r:id="rId5" imgW="2324100" imgH="6731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373688"/>
                        <a:ext cx="4506913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08" name="Text Box 8"/>
          <p:cNvSpPr txBox="1">
            <a:spLocks noChangeArrowheads="1"/>
          </p:cNvSpPr>
          <p:nvPr/>
        </p:nvSpPr>
        <p:spPr bwMode="auto">
          <a:xfrm>
            <a:off x="4932040" y="5301208"/>
            <a:ext cx="3960440" cy="1190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1800" dirty="0">
                <a:latin typeface="Arial" charset="0"/>
              </a:rPr>
              <a:t>Zmienna </a:t>
            </a:r>
            <a:r>
              <a:rPr lang="pl-PL" sz="1800" dirty="0">
                <a:solidFill>
                  <a:schemeClr val="folHlink"/>
                </a:solidFill>
                <a:latin typeface="Arial" charset="0"/>
              </a:rPr>
              <a:t>z</a:t>
            </a:r>
            <a:r>
              <a:rPr lang="pl-PL" sz="1800" baseline="-25000" dirty="0">
                <a:solidFill>
                  <a:schemeClr val="folHlink"/>
                </a:solidFill>
                <a:latin typeface="Arial" charset="0"/>
              </a:rPr>
              <a:t>2</a:t>
            </a:r>
            <a:r>
              <a:rPr lang="pl-PL" sz="1800" dirty="0">
                <a:latin typeface="Arial" charset="0"/>
              </a:rPr>
              <a:t> ma znacznie mniejszą wartość niż </a:t>
            </a:r>
            <a:r>
              <a:rPr lang="pl-PL" sz="1800" dirty="0">
                <a:solidFill>
                  <a:schemeClr val="folHlink"/>
                </a:solidFill>
                <a:latin typeface="Arial" charset="0"/>
              </a:rPr>
              <a:t>z</a:t>
            </a:r>
            <a:r>
              <a:rPr lang="pl-PL" sz="1800" baseline="-25000" dirty="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pl-PL" sz="1800" baseline="-25000" dirty="0">
                <a:latin typeface="Arial" charset="0"/>
              </a:rPr>
              <a:t> </a:t>
            </a:r>
            <a:r>
              <a:rPr lang="pl-PL" sz="1800" dirty="0">
                <a:latin typeface="Arial" charset="0"/>
              </a:rPr>
              <a:t>a więc nie zawiera użytecznej informacji na temat różnicy </a:t>
            </a:r>
            <a:r>
              <a:rPr lang="pl-PL" sz="18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1800" baseline="-25000" dirty="0">
                <a:solidFill>
                  <a:schemeClr val="folHlink"/>
                </a:solidFill>
                <a:latin typeface="Arial" charset="0"/>
              </a:rPr>
              <a:t>2</a:t>
            </a:r>
            <a:r>
              <a:rPr lang="pl-PL" sz="1800" dirty="0">
                <a:solidFill>
                  <a:schemeClr val="folHlink"/>
                </a:solidFill>
                <a:latin typeface="Arial" charset="0"/>
              </a:rPr>
              <a:t> – x</a:t>
            </a:r>
            <a:r>
              <a:rPr lang="pl-PL" sz="1800" baseline="-25000" dirty="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pl-PL" sz="1800" dirty="0">
                <a:latin typeface="Arial" charset="0"/>
              </a:rPr>
              <a:t>.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267CB-37C3-42C2-8F07-E568B0DE2A8B}" type="slidenum">
              <a:rPr lang="en-US"/>
              <a:pPr/>
              <a:t>18</a:t>
            </a:fld>
            <a:endParaRPr lang="en-US"/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8964613" cy="256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>
                <a:latin typeface="Arial" charset="0"/>
              </a:rPr>
              <a:t>Ponieważ, macierze kowariancji mogą posiadać niezerowe elementy poza diagonalą (będące odzwierciedleniem korelacji pomiędzy poszczególnymi elementami) transformujemy macierz do nowej bazy w której wszystkie wartości pozadiagonalne są zerowe. </a:t>
            </a:r>
          </a:p>
        </p:txBody>
      </p:sp>
      <p:graphicFrame>
        <p:nvGraphicFramePr>
          <p:cNvPr id="309252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16051651"/>
              </p:ext>
            </p:extLst>
          </p:nvPr>
        </p:nvGraphicFramePr>
        <p:xfrm>
          <a:off x="439738" y="1773238"/>
          <a:ext cx="228600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4" name="Równanie" r:id="rId3" imgW="1054080" imgH="253800" progId="Equation.3">
                  <p:embed/>
                </p:oleObj>
              </mc:Choice>
              <mc:Fallback>
                <p:oleObj name="Równanie" r:id="rId3" imgW="1054080" imgH="253800" progId="Equation.3">
                  <p:embed/>
                  <p:pic>
                    <p:nvPicPr>
                      <p:cNvPr id="0" name="Picture 12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1773238"/>
                        <a:ext cx="2286000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134005"/>
              </p:ext>
            </p:extLst>
          </p:nvPr>
        </p:nvGraphicFramePr>
        <p:xfrm>
          <a:off x="3952875" y="1758950"/>
          <a:ext cx="15367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5" name="Równanie" r:id="rId5" imgW="672840" imgH="253800" progId="Equation.3">
                  <p:embed/>
                </p:oleObj>
              </mc:Choice>
              <mc:Fallback>
                <p:oleObj name="Równanie" r:id="rId5" imgW="672840" imgH="253800" progId="Equation.3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1758950"/>
                        <a:ext cx="1536700" cy="57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558954"/>
              </p:ext>
            </p:extLst>
          </p:nvPr>
        </p:nvGraphicFramePr>
        <p:xfrm>
          <a:off x="257175" y="2551113"/>
          <a:ext cx="4811713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6" name="Równanie" r:id="rId7" imgW="2108160" imgH="266400" progId="Equation.3">
                  <p:embed/>
                </p:oleObj>
              </mc:Choice>
              <mc:Fallback>
                <p:oleObj name="Równanie" r:id="rId7" imgW="2108160" imgH="266400" progId="Equation.3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" y="2551113"/>
                        <a:ext cx="4811713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58" name="Text Box 10"/>
          <p:cNvSpPr txBox="1">
            <a:spLocks noChangeArrowheads="1"/>
          </p:cNvSpPr>
          <p:nvPr/>
        </p:nvSpPr>
        <p:spPr bwMode="auto">
          <a:xfrm>
            <a:off x="395288" y="3501008"/>
            <a:ext cx="29527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gdzie:</a:t>
            </a:r>
          </a:p>
        </p:txBody>
      </p:sp>
      <p:graphicFrame>
        <p:nvGraphicFramePr>
          <p:cNvPr id="3092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034392"/>
              </p:ext>
            </p:extLst>
          </p:nvPr>
        </p:nvGraphicFramePr>
        <p:xfrm>
          <a:off x="1490663" y="3414713"/>
          <a:ext cx="2173287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7" name="Równanie" r:id="rId9" imgW="952200" imgH="266400" progId="Equation.3">
                  <p:embed/>
                </p:oleObj>
              </mc:Choice>
              <mc:Fallback>
                <p:oleObj name="Równanie" r:id="rId9" imgW="952200" imgH="266400" progId="Equation.3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663" y="3414713"/>
                        <a:ext cx="2173287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60" name="Text Box 12"/>
          <p:cNvSpPr txBox="1">
            <a:spLocks noChangeArrowheads="1"/>
          </p:cNvSpPr>
          <p:nvPr/>
        </p:nvSpPr>
        <p:spPr bwMode="auto">
          <a:xfrm>
            <a:off x="179512" y="3978633"/>
            <a:ext cx="8820150" cy="30931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Liczba niezależnych obserwacji jest równa liczbie wartości osobliwych macierzy:</a:t>
            </a:r>
          </a:p>
          <a:p>
            <a:pPr>
              <a:spcBef>
                <a:spcPct val="50000"/>
              </a:spcBef>
            </a:pPr>
            <a:endParaRPr lang="pl-PL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które mają wartość większą niż 1. </a:t>
            </a:r>
            <a:endParaRPr lang="pl-PL" sz="24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pl-PL" sz="2400" dirty="0">
                <a:latin typeface="Arial" charset="0"/>
              </a:rPr>
              <a:t>Jest to równoznaczne z liczbą wartości własnych macierzy </a:t>
            </a:r>
          </a:p>
          <a:p>
            <a:pPr>
              <a:buFontTx/>
              <a:buNone/>
            </a:pPr>
            <a:r>
              <a:rPr lang="pl-PL" sz="2400" dirty="0">
                <a:latin typeface="Arial" charset="0"/>
              </a:rPr>
              <a:t>większych od jedności.</a:t>
            </a:r>
          </a:p>
          <a:p>
            <a:pPr>
              <a:spcBef>
                <a:spcPct val="50000"/>
              </a:spcBef>
            </a:pPr>
            <a:endParaRPr lang="pl-PL" sz="2400" dirty="0">
              <a:latin typeface="Arial" charset="0"/>
            </a:endParaRPr>
          </a:p>
        </p:txBody>
      </p:sp>
      <p:graphicFrame>
        <p:nvGraphicFramePr>
          <p:cNvPr id="3092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510468"/>
              </p:ext>
            </p:extLst>
          </p:nvPr>
        </p:nvGraphicFramePr>
        <p:xfrm>
          <a:off x="3506788" y="4638675"/>
          <a:ext cx="217328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8" name="Równanie" r:id="rId11" imgW="952200" imgH="266400" progId="Equation.3">
                  <p:embed/>
                </p:oleObj>
              </mc:Choice>
              <mc:Fallback>
                <p:oleObj name="Równanie" r:id="rId11" imgW="952200" imgH="266400" progId="Equation.3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4638675"/>
                        <a:ext cx="2173287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i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27896691"/>
              </p:ext>
            </p:extLst>
          </p:nvPr>
        </p:nvGraphicFramePr>
        <p:xfrm>
          <a:off x="3491880" y="6093296"/>
          <a:ext cx="864096" cy="512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9" name="Równanie" r:id="rId13" imgW="342751" imgH="203112" progId="Equation.3">
                  <p:embed/>
                </p:oleObj>
              </mc:Choice>
              <mc:Fallback>
                <p:oleObj name="Równanie" r:id="rId13" imgW="342751" imgH="203112" progId="Equation.3">
                  <p:embed/>
                  <p:pic>
                    <p:nvPicPr>
                      <p:cNvPr id="0" name="Picture 13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6093296"/>
                        <a:ext cx="864096" cy="51205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6E6C-FD48-4AF6-A270-97E8F6B01F72}" type="slidenum">
              <a:rPr lang="en-US"/>
              <a:pPr/>
              <a:t>19</a:t>
            </a:fld>
            <a:endParaRPr lang="en-US"/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7772400" cy="692150"/>
          </a:xfrm>
        </p:spPr>
        <p:txBody>
          <a:bodyPr/>
          <a:lstStyle/>
          <a:p>
            <a:r>
              <a:rPr lang="pl-PL" sz="3200" b="1" dirty="0">
                <a:latin typeface="Arial" charset="0"/>
              </a:rPr>
              <a:t>Analiza błędów</a:t>
            </a:r>
          </a:p>
        </p:txBody>
      </p:sp>
      <p:graphicFrame>
        <p:nvGraphicFramePr>
          <p:cNvPr id="31334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9184610"/>
              </p:ext>
            </p:extLst>
          </p:nvPr>
        </p:nvGraphicFramePr>
        <p:xfrm>
          <a:off x="4788024" y="836712"/>
          <a:ext cx="194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7" name="Równanie" r:id="rId3" imgW="888614" imgH="203112" progId="Equation.3">
                  <p:embed/>
                </p:oleObj>
              </mc:Choice>
              <mc:Fallback>
                <p:oleObj name="Równanie" r:id="rId3" imgW="888614" imgH="203112" progId="Equation.3">
                  <p:embed/>
                  <p:pic>
                    <p:nvPicPr>
                      <p:cNvPr id="0" name="Picture 7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836712"/>
                        <a:ext cx="1943100" cy="444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3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396490"/>
              </p:ext>
            </p:extLst>
          </p:nvPr>
        </p:nvGraphicFramePr>
        <p:xfrm>
          <a:off x="1547664" y="3573041"/>
          <a:ext cx="23034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8" name="Równanie" r:id="rId5" imgW="1054100" imgH="254000" progId="Equation.3">
                  <p:embed/>
                </p:oleObj>
              </mc:Choice>
              <mc:Fallback>
                <p:oleObj name="Równanie" r:id="rId5" imgW="1054100" imgH="254000" progId="Equation.3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573041"/>
                        <a:ext cx="2303462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351" name="Text Box 7"/>
          <p:cNvSpPr txBox="1">
            <a:spLocks noChangeArrowheads="1"/>
          </p:cNvSpPr>
          <p:nvPr/>
        </p:nvSpPr>
        <p:spPr bwMode="auto">
          <a:xfrm>
            <a:off x="178915" y="836712"/>
            <a:ext cx="8497887" cy="501675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Zapiszmy wektor obserwacji w postaci:</a:t>
            </a:r>
          </a:p>
          <a:p>
            <a:pPr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b</a:t>
            </a:r>
            <a:r>
              <a:rPr lang="pl-PL" sz="2000" dirty="0">
                <a:latin typeface="Arial" charset="0"/>
              </a:rPr>
              <a:t> oznacza wektor parametrów </a:t>
            </a:r>
            <a:r>
              <a:rPr lang="pl-PL" sz="2000" dirty="0" smtClean="0">
                <a:latin typeface="Arial" charset="0"/>
              </a:rPr>
              <a:t>niewchodzących </a:t>
            </a:r>
            <a:r>
              <a:rPr lang="pl-PL" sz="2000" dirty="0">
                <a:latin typeface="Arial" charset="0"/>
              </a:rPr>
              <a:t>w skład wektora stanu (np. natężenie linii widmowej, zależność poszerzenia linii widomych od temperatury itd.), zaś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sz="2000" dirty="0">
                <a:latin typeface="Arial" charset="0"/>
              </a:rPr>
              <a:t> jest „</a:t>
            </a:r>
            <a:r>
              <a:rPr lang="pl-PL" sz="2000" dirty="0" err="1">
                <a:latin typeface="Arial" charset="0"/>
              </a:rPr>
              <a:t>forward</a:t>
            </a:r>
            <a:r>
              <a:rPr lang="pl-PL" sz="2000" dirty="0">
                <a:latin typeface="Arial" charset="0"/>
              </a:rPr>
              <a:t> </a:t>
            </a:r>
            <a:r>
              <a:rPr lang="pl-PL" sz="2000" dirty="0" err="1">
                <a:latin typeface="Arial" charset="0"/>
              </a:rPr>
              <a:t>function</a:t>
            </a:r>
            <a:r>
              <a:rPr lang="pl-PL" sz="2000" dirty="0">
                <a:latin typeface="Arial" charset="0"/>
              </a:rPr>
              <a:t>” opisującą </a:t>
            </a:r>
            <a:r>
              <a:rPr lang="pl-PL" sz="2000" dirty="0" smtClean="0">
                <a:latin typeface="Arial" charset="0"/>
              </a:rPr>
              <a:t>„fizykę” </a:t>
            </a:r>
            <a:r>
              <a:rPr lang="pl-PL" sz="2000" dirty="0">
                <a:latin typeface="Arial" charset="0"/>
              </a:rPr>
              <a:t>pomiaru uwzględniającą np. transfer promieniowania, czy pełny opis aparatury pomiarowej. </a:t>
            </a:r>
          </a:p>
          <a:p>
            <a:pPr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Wektor odzyskiwanych parametrów może być umownie zapisany w postaci</a:t>
            </a:r>
            <a:r>
              <a:rPr lang="pl-PL" sz="2000" dirty="0" smtClean="0">
                <a:latin typeface="Arial" charset="0"/>
              </a:rPr>
              <a:t>:</a:t>
            </a:r>
          </a:p>
          <a:p>
            <a:pPr>
              <a:spcBef>
                <a:spcPct val="50000"/>
              </a:spcBef>
            </a:pPr>
            <a:endParaRPr lang="pl-PL" sz="2000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pl-PL" sz="2000" dirty="0" smtClean="0">
                <a:latin typeface="Arial" charset="0"/>
              </a:rPr>
              <a:t>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sz="2000" dirty="0">
                <a:latin typeface="Arial" charset="0"/>
              </a:rPr>
              <a:t> oznacza umownie metodę odwrotną,     oznacza najlepsze oszacowanie parametrów funkcji do przodu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sz="2000" dirty="0">
                <a:latin typeface="Arial" charset="0"/>
              </a:rPr>
              <a:t>, zaś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c</a:t>
            </a:r>
            <a:r>
              <a:rPr lang="pl-PL" sz="2000" dirty="0">
                <a:latin typeface="Arial" charset="0"/>
              </a:rPr>
              <a:t> jest wektorem parametrów nie występujących podobnie jak wektor informacji a priori </a:t>
            </a:r>
            <a:r>
              <a:rPr lang="pl-PL" sz="2000" dirty="0" err="1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</a:rPr>
              <a:t>a</a:t>
            </a:r>
            <a:r>
              <a:rPr lang="pl-PL" sz="2000" dirty="0">
                <a:latin typeface="Arial" charset="0"/>
              </a:rPr>
              <a:t> w funkcji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sz="2000" dirty="0">
                <a:latin typeface="Arial" charset="0"/>
              </a:rPr>
              <a:t>, które jednak mogą wpływać na wartości odzyskiwanych parametrów np. przez równego rodzaju niepewności i błędy.  </a:t>
            </a:r>
          </a:p>
        </p:txBody>
      </p:sp>
      <p:graphicFrame>
        <p:nvGraphicFramePr>
          <p:cNvPr id="3133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568942"/>
              </p:ext>
            </p:extLst>
          </p:nvPr>
        </p:nvGraphicFramePr>
        <p:xfrm>
          <a:off x="5364088" y="4149080"/>
          <a:ext cx="2778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9" name="Równanie" r:id="rId7" imgW="126780" imgH="215526" progId="Equation.3">
                  <p:embed/>
                </p:oleObj>
              </mc:Choice>
              <mc:Fallback>
                <p:oleObj name="Równanie" r:id="rId7" imgW="126780" imgH="215526" progId="Equation.3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4149080"/>
                        <a:ext cx="277813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8711B-B640-492C-BCEE-4D7604B7682E}" type="slidenum">
              <a:rPr lang="en-US"/>
              <a:pPr/>
              <a:t>2</a:t>
            </a:fld>
            <a:endParaRPr lang="en-U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r>
              <a:rPr lang="pl-PL" sz="3200" b="1" dirty="0">
                <a:latin typeface="Arial" charset="0"/>
              </a:rPr>
              <a:t>Zagadnienie odwrotne</a:t>
            </a:r>
          </a:p>
        </p:txBody>
      </p:sp>
      <p:sp>
        <p:nvSpPr>
          <p:cNvPr id="280582" name="Text Box 6"/>
          <p:cNvSpPr txBox="1">
            <a:spLocks noChangeArrowheads="1"/>
          </p:cNvSpPr>
          <p:nvPr/>
        </p:nvSpPr>
        <p:spPr bwMode="auto">
          <a:xfrm>
            <a:off x="250825" y="1628775"/>
            <a:ext cx="8353425" cy="249299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l-PL" sz="2400" dirty="0">
                <a:latin typeface="Arial" charset="0"/>
              </a:rPr>
              <a:t>Z matematycznego punktu widzenia problem zagadnienia odwrotnego jest równoznaczny problemowi asymilacji danych w numerycznych prognozach pogody.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l-PL" sz="2400" dirty="0">
                <a:latin typeface="Arial" charset="0"/>
              </a:rPr>
              <a:t>W obu przypadkach problem jest na ogół źle postawiony gdyż liczba obserwacji jest mniejsza od liczby </a:t>
            </a:r>
            <a:r>
              <a:rPr lang="pl-PL" sz="2400" dirty="0" smtClean="0">
                <a:latin typeface="Arial" charset="0"/>
              </a:rPr>
              <a:t>wyznaczanych wielkości fizycznych. </a:t>
            </a:r>
            <a:endParaRPr lang="pl-PL" sz="2400" dirty="0">
              <a:latin typeface="Arial" charset="0"/>
            </a:endParaRPr>
          </a:p>
        </p:txBody>
      </p:sp>
      <p:sp>
        <p:nvSpPr>
          <p:cNvPr id="280583" name="Text Box 7"/>
          <p:cNvSpPr txBox="1">
            <a:spLocks noChangeArrowheads="1"/>
          </p:cNvSpPr>
          <p:nvPr/>
        </p:nvSpPr>
        <p:spPr bwMode="auto">
          <a:xfrm>
            <a:off x="395288" y="5445125"/>
            <a:ext cx="84248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>
              <a:latin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D4E-A2F1-4617-8936-02A2C9CB1628}" type="slidenum">
              <a:rPr lang="en-US"/>
              <a:pPr/>
              <a:t>20</a:t>
            </a:fld>
            <a:endParaRPr lang="en-US"/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7772400" cy="1368425"/>
          </a:xfrm>
        </p:spPr>
        <p:txBody>
          <a:bodyPr/>
          <a:lstStyle/>
          <a:p>
            <a:pPr>
              <a:buFontTx/>
              <a:buNone/>
            </a:pPr>
            <a:r>
              <a:rPr lang="pl-PL" sz="2400">
                <a:latin typeface="Arial" charset="0"/>
              </a:rPr>
              <a:t>	Podstawiając otrzymujemy:</a:t>
            </a:r>
          </a:p>
        </p:txBody>
      </p:sp>
      <p:graphicFrame>
        <p:nvGraphicFramePr>
          <p:cNvPr id="3153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85040"/>
              </p:ext>
            </p:extLst>
          </p:nvPr>
        </p:nvGraphicFramePr>
        <p:xfrm>
          <a:off x="539750" y="1557338"/>
          <a:ext cx="258286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0" name="Równanie" r:id="rId3" imgW="1181100" imgH="228600" progId="Equation.3">
                  <p:embed/>
                </p:oleObj>
              </mc:Choice>
              <mc:Fallback>
                <p:oleObj name="Równanie" r:id="rId3" imgW="1181100" imgH="228600" progId="Equation.3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557338"/>
                        <a:ext cx="2582863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3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457278"/>
              </p:ext>
            </p:extLst>
          </p:nvPr>
        </p:nvGraphicFramePr>
        <p:xfrm>
          <a:off x="4775200" y="188913"/>
          <a:ext cx="34417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1" name="Równanie" r:id="rId5" imgW="1574640" imgH="253800" progId="Equation.3">
                  <p:embed/>
                </p:oleObj>
              </mc:Choice>
              <mc:Fallback>
                <p:oleObj name="Równanie" r:id="rId5" imgW="1574640" imgH="253800" progId="Equation.3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188913"/>
                        <a:ext cx="3441700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5398" name="Text Box 6"/>
          <p:cNvSpPr txBox="1">
            <a:spLocks noChangeArrowheads="1"/>
          </p:cNvSpPr>
          <p:nvPr/>
        </p:nvSpPr>
        <p:spPr bwMode="auto">
          <a:xfrm>
            <a:off x="323056" y="981075"/>
            <a:ext cx="79930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Dokonujemy linearyzacji modelu do przodu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sz="2400" dirty="0">
                <a:latin typeface="Arial" charset="0"/>
              </a:rPr>
              <a:t> (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y=F(x)+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</a:t>
            </a:r>
            <a:r>
              <a:rPr lang="pl-PL" sz="2400" dirty="0">
                <a:latin typeface="Arial" charset="0"/>
              </a:rPr>
              <a:t>)</a:t>
            </a:r>
          </a:p>
        </p:txBody>
      </p:sp>
      <p:sp>
        <p:nvSpPr>
          <p:cNvPr id="315399" name="Text Box 7"/>
          <p:cNvSpPr txBox="1">
            <a:spLocks noChangeArrowheads="1"/>
          </p:cNvSpPr>
          <p:nvPr/>
        </p:nvSpPr>
        <p:spPr bwMode="auto">
          <a:xfrm>
            <a:off x="179388" y="2349500"/>
            <a:ext cx="8280400" cy="175432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gdzie wektor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b</a:t>
            </a:r>
            <a:r>
              <a:rPr lang="pl-PL" sz="2400" dirty="0">
                <a:latin typeface="Arial" charset="0"/>
              </a:rPr>
              <a:t> został podzielony na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b</a:t>
            </a:r>
            <a:r>
              <a:rPr lang="pl-PL" sz="2400" dirty="0">
                <a:latin typeface="Arial" charset="0"/>
              </a:rPr>
              <a:t> i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b’</a:t>
            </a:r>
            <a:r>
              <a:rPr lang="pl-PL" sz="2400" dirty="0">
                <a:latin typeface="Arial" charset="0"/>
              </a:rPr>
              <a:t> zaś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b’</a:t>
            </a:r>
            <a:r>
              <a:rPr lang="pl-PL" sz="2400" dirty="0">
                <a:latin typeface="Arial" charset="0"/>
              </a:rPr>
              <a:t> opisuje te parametry funkcji do przodu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sz="2400" dirty="0">
                <a:latin typeface="Arial" charset="0"/>
              </a:rPr>
              <a:t>, które zostały zignorowane przy konstrukcji modelu do przodu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sz="2400" dirty="0">
                <a:latin typeface="Arial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pl-PL" sz="2400" dirty="0" smtClean="0">
                <a:latin typeface="Arial" charset="0"/>
              </a:rPr>
              <a:t>Wyznaczany wektor stanu możemy </a:t>
            </a:r>
            <a:r>
              <a:rPr lang="pl-PL" sz="2400" dirty="0">
                <a:latin typeface="Arial" charset="0"/>
              </a:rPr>
              <a:t>przepisać do postaci:</a:t>
            </a:r>
          </a:p>
        </p:txBody>
      </p:sp>
      <p:graphicFrame>
        <p:nvGraphicFramePr>
          <p:cNvPr id="3154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877456"/>
              </p:ext>
            </p:extLst>
          </p:nvPr>
        </p:nvGraphicFramePr>
        <p:xfrm>
          <a:off x="755576" y="4126809"/>
          <a:ext cx="519112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2" name="Równanie" r:id="rId7" imgW="2374900" imgH="254000" progId="Equation.3">
                  <p:embed/>
                </p:oleObj>
              </mc:Choice>
              <mc:Fallback>
                <p:oleObj name="Równanie" r:id="rId7" imgW="2374900" imgH="254000" progId="Equation.3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126809"/>
                        <a:ext cx="519112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5401" name="Text Box 9"/>
          <p:cNvSpPr txBox="1">
            <a:spLocks noChangeArrowheads="1"/>
          </p:cNvSpPr>
          <p:nvPr/>
        </p:nvSpPr>
        <p:spPr bwMode="auto">
          <a:xfrm>
            <a:off x="179388" y="5013325"/>
            <a:ext cx="8424862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gdzie 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f</a:t>
            </a:r>
            <a:r>
              <a:rPr lang="pl-PL" sz="2400" dirty="0">
                <a:latin typeface="Arial" charset="0"/>
                <a:sym typeface="Symbol" pitchFamily="18" charset="2"/>
              </a:rPr>
              <a:t> jest błędem modelu do przodu związanym z niepoprawnym opisem fizycznym </a:t>
            </a:r>
          </a:p>
        </p:txBody>
      </p:sp>
      <p:graphicFrame>
        <p:nvGraphicFramePr>
          <p:cNvPr id="3154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612128"/>
              </p:ext>
            </p:extLst>
          </p:nvPr>
        </p:nvGraphicFramePr>
        <p:xfrm>
          <a:off x="683568" y="6021288"/>
          <a:ext cx="32480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3" name="Równanie" r:id="rId9" imgW="1485900" imgH="203200" progId="Equation.3">
                  <p:embed/>
                </p:oleObj>
              </mc:Choice>
              <mc:Fallback>
                <p:oleObj name="Równanie" r:id="rId9" imgW="1485900" imgH="203200" progId="Equation.3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6021288"/>
                        <a:ext cx="324802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EFDD0-777E-4BCA-B925-B4BA16A1BADD}" type="slidenum">
              <a:rPr lang="en-US"/>
              <a:pPr/>
              <a:t>21</a:t>
            </a:fld>
            <a:endParaRPr lang="en-US"/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15888"/>
            <a:ext cx="8280400" cy="1160462"/>
          </a:xfrm>
        </p:spPr>
        <p:txBody>
          <a:bodyPr/>
          <a:lstStyle/>
          <a:p>
            <a:pPr>
              <a:buFontTx/>
              <a:buNone/>
            </a:pPr>
            <a:r>
              <a:rPr lang="pl-PL" sz="2400">
                <a:latin typeface="Arial" charset="0"/>
              </a:rPr>
              <a:t>Dokonujemy linearyzacji modelu </a:t>
            </a:r>
            <a:r>
              <a:rPr lang="pl-PL" sz="2400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sz="2400">
                <a:latin typeface="Arial" charset="0"/>
              </a:rPr>
              <a:t> w otoczeniu</a:t>
            </a:r>
          </a:p>
          <a:p>
            <a:pPr>
              <a:buFontTx/>
              <a:buNone/>
            </a:pPr>
            <a:r>
              <a:rPr lang="pl-PL" sz="2400">
                <a:latin typeface="Arial" charset="0"/>
              </a:rPr>
              <a:t>otrzymujemy</a:t>
            </a:r>
            <a:endParaRPr lang="pl-PL" sz="2400"/>
          </a:p>
        </p:txBody>
      </p:sp>
      <p:graphicFrame>
        <p:nvGraphicFramePr>
          <p:cNvPr id="316420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003090125"/>
              </p:ext>
            </p:extLst>
          </p:nvPr>
        </p:nvGraphicFramePr>
        <p:xfrm>
          <a:off x="6948264" y="116632"/>
          <a:ext cx="82708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3" name="Równanie" r:id="rId3" imgW="419100" imgH="457200" progId="Equation.3">
                  <p:embed/>
                </p:oleObj>
              </mc:Choice>
              <mc:Fallback>
                <p:oleObj name="Równanie" r:id="rId3" imgW="419100" imgH="457200" progId="Equation.3">
                  <p:embed/>
                  <p:pic>
                    <p:nvPicPr>
                      <p:cNvPr id="0" name="Picture 11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116632"/>
                        <a:ext cx="827087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6423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643647852"/>
              </p:ext>
            </p:extLst>
          </p:nvPr>
        </p:nvGraphicFramePr>
        <p:xfrm>
          <a:off x="395288" y="1201738"/>
          <a:ext cx="84264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4" name="Równanie" r:id="rId5" imgW="3962400" imgH="254000" progId="Equation.3">
                  <p:embed/>
                </p:oleObj>
              </mc:Choice>
              <mc:Fallback>
                <p:oleObj name="Równanie" r:id="rId5" imgW="3962400" imgH="254000" progId="Equation.3">
                  <p:embed/>
                  <p:pic>
                    <p:nvPicPr>
                      <p:cNvPr id="0" name="Picture 11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201738"/>
                        <a:ext cx="84264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26" name="Text Box 10"/>
          <p:cNvSpPr txBox="1">
            <a:spLocks noChangeArrowheads="1"/>
          </p:cNvSpPr>
          <p:nvPr/>
        </p:nvSpPr>
        <p:spPr bwMode="auto">
          <a:xfrm>
            <a:off x="323850" y="1916113"/>
            <a:ext cx="83518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/>
              <a:t>gdzie</a:t>
            </a:r>
          </a:p>
        </p:txBody>
      </p:sp>
      <p:graphicFrame>
        <p:nvGraphicFramePr>
          <p:cNvPr id="3164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730551"/>
              </p:ext>
            </p:extLst>
          </p:nvPr>
        </p:nvGraphicFramePr>
        <p:xfrm>
          <a:off x="1403350" y="1916113"/>
          <a:ext cx="1128713" cy="160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5" name="Równanie" r:id="rId7" imgW="571252" imgH="812447" progId="Equation.3">
                  <p:embed/>
                </p:oleObj>
              </mc:Choice>
              <mc:Fallback>
                <p:oleObj name="Równanie" r:id="rId7" imgW="571252" imgH="812447" progId="Equation.3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916113"/>
                        <a:ext cx="1128713" cy="160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28" name="Text Box 12"/>
          <p:cNvSpPr txBox="1">
            <a:spLocks noChangeArrowheads="1"/>
          </p:cNvSpPr>
          <p:nvPr/>
        </p:nvSpPr>
        <p:spPr bwMode="auto">
          <a:xfrm>
            <a:off x="395288" y="3716338"/>
            <a:ext cx="81375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Obecnie linearyzujemy operator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sz="2400" dirty="0">
                <a:latin typeface="Arial" charset="0"/>
              </a:rPr>
              <a:t> względem wektora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y</a:t>
            </a:r>
            <a:r>
              <a:rPr lang="pl-PL" sz="2400" dirty="0">
                <a:latin typeface="Arial" charset="0"/>
              </a:rPr>
              <a:t>:</a:t>
            </a:r>
          </a:p>
        </p:txBody>
      </p:sp>
      <p:graphicFrame>
        <p:nvGraphicFramePr>
          <p:cNvPr id="3164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303341"/>
              </p:ext>
            </p:extLst>
          </p:nvPr>
        </p:nvGraphicFramePr>
        <p:xfrm>
          <a:off x="3175" y="4437063"/>
          <a:ext cx="91408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6" name="Równanie" r:id="rId9" imgW="4229100" imgH="254000" progId="Equation.3">
                  <p:embed/>
                </p:oleObj>
              </mc:Choice>
              <mc:Fallback>
                <p:oleObj name="Równanie" r:id="rId9" imgW="4229100" imgH="254000" progId="Equation.3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" y="4437063"/>
                        <a:ext cx="9140825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64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919645"/>
              </p:ext>
            </p:extLst>
          </p:nvPr>
        </p:nvGraphicFramePr>
        <p:xfrm>
          <a:off x="395288" y="5445125"/>
          <a:ext cx="117792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7" name="Równanie" r:id="rId11" imgW="596641" imgH="393529" progId="Equation.3">
                  <p:embed/>
                </p:oleObj>
              </mc:Choice>
              <mc:Fallback>
                <p:oleObj name="Równanie" r:id="rId11" imgW="596641" imgH="393529" progId="Equation.3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445125"/>
                        <a:ext cx="1177925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ABEB-5F98-4A56-99AA-54474CADE504}" type="slidenum">
              <a:rPr lang="en-US"/>
              <a:pPr/>
              <a:t>22</a:t>
            </a:fld>
            <a:endParaRPr lang="en-US"/>
          </a:p>
        </p:txBody>
      </p:sp>
      <p:graphicFrame>
        <p:nvGraphicFramePr>
          <p:cNvPr id="31949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735578"/>
              </p:ext>
            </p:extLst>
          </p:nvPr>
        </p:nvGraphicFramePr>
        <p:xfrm>
          <a:off x="323850" y="1196975"/>
          <a:ext cx="3960813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9" name="Równanie" r:id="rId3" imgW="1981200" imgH="736600" progId="Equation.3">
                  <p:embed/>
                </p:oleObj>
              </mc:Choice>
              <mc:Fallback>
                <p:oleObj name="Równanie" r:id="rId3" imgW="1981200" imgH="736600" progId="Equation.3">
                  <p:embed/>
                  <p:pic>
                    <p:nvPicPr>
                      <p:cNvPr id="0" name="Picture 7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196975"/>
                        <a:ext cx="3960813" cy="147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9495" name="Text Box 7"/>
          <p:cNvSpPr txBox="1">
            <a:spLocks noChangeArrowheads="1"/>
          </p:cNvSpPr>
          <p:nvPr/>
        </p:nvSpPr>
        <p:spPr bwMode="auto">
          <a:xfrm>
            <a:off x="250825" y="260350"/>
            <a:ext cx="8208963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Ostatecznie różnica pomiędzy </a:t>
            </a:r>
            <a:r>
              <a:rPr lang="pl-PL" sz="2400" dirty="0" smtClean="0">
                <a:latin typeface="Arial" charset="0"/>
              </a:rPr>
              <a:t>odzyskanym wektorem stanu </a:t>
            </a:r>
            <a:r>
              <a:rPr lang="pl-PL" sz="2400" dirty="0">
                <a:latin typeface="Arial" charset="0"/>
              </a:rPr>
              <a:t>a wektorem informacji a priori wynosi:</a:t>
            </a:r>
          </a:p>
        </p:txBody>
      </p:sp>
      <p:graphicFrame>
        <p:nvGraphicFramePr>
          <p:cNvPr id="3194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472816"/>
              </p:ext>
            </p:extLst>
          </p:nvPr>
        </p:nvGraphicFramePr>
        <p:xfrm>
          <a:off x="323850" y="3716338"/>
          <a:ext cx="203041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0" name="Równanie" r:id="rId5" imgW="1016000" imgH="393700" progId="Equation.3">
                  <p:embed/>
                </p:oleObj>
              </mc:Choice>
              <mc:Fallback>
                <p:oleObj name="Równanie" r:id="rId5" imgW="1016000" imgH="393700" progId="Equation.3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716338"/>
                        <a:ext cx="2030413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94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144868"/>
              </p:ext>
            </p:extLst>
          </p:nvPr>
        </p:nvGraphicFramePr>
        <p:xfrm>
          <a:off x="2843808" y="3861048"/>
          <a:ext cx="38592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1" name="Równanie" r:id="rId7" imgW="1930400" imgH="266700" progId="Equation.3">
                  <p:embed/>
                </p:oleObj>
              </mc:Choice>
              <mc:Fallback>
                <p:oleObj name="Równanie" r:id="rId7" imgW="1930400" imgH="266700" progId="Equation.3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861048"/>
                        <a:ext cx="385921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9498" name="Text Box 10"/>
          <p:cNvSpPr txBox="1">
            <a:spLocks noChangeArrowheads="1"/>
          </p:cNvSpPr>
          <p:nvPr/>
        </p:nvSpPr>
        <p:spPr bwMode="auto">
          <a:xfrm>
            <a:off x="4572000" y="1268413"/>
            <a:ext cx="3671888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 err="1">
                <a:latin typeface="Arial" charset="0"/>
              </a:rPr>
              <a:t>bias</a:t>
            </a:r>
            <a:endParaRPr lang="pl-PL" sz="2400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wygładzanie</a:t>
            </a:r>
          </a:p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błąd metody odwrotnej</a:t>
            </a:r>
          </a:p>
        </p:txBody>
      </p:sp>
      <p:sp>
        <p:nvSpPr>
          <p:cNvPr id="319499" name="Text Box 11"/>
          <p:cNvSpPr txBox="1">
            <a:spLocks noChangeArrowheads="1"/>
          </p:cNvSpPr>
          <p:nvPr/>
        </p:nvSpPr>
        <p:spPr bwMode="auto">
          <a:xfrm>
            <a:off x="250825" y="3068638"/>
            <a:ext cx="30257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>
                <a:latin typeface="Arial" charset="0"/>
              </a:rPr>
              <a:t>gdzie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0CA78-8F66-4E81-B19B-E044FC29AFC9}" type="slidenum">
              <a:rPr lang="en-US"/>
              <a:pPr/>
              <a:t>23</a:t>
            </a:fld>
            <a:endParaRPr lang="en-US"/>
          </a:p>
        </p:txBody>
      </p:sp>
      <p:graphicFrame>
        <p:nvGraphicFramePr>
          <p:cNvPr id="321538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9046772"/>
              </p:ext>
            </p:extLst>
          </p:nvPr>
        </p:nvGraphicFramePr>
        <p:xfrm>
          <a:off x="250825" y="1091347"/>
          <a:ext cx="2880612" cy="2114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Równanie" r:id="rId3" imgW="1384300" imgH="1016000" progId="Equation.3">
                  <p:embed/>
                </p:oleObj>
              </mc:Choice>
              <mc:Fallback>
                <p:oleObj name="Równanie" r:id="rId3" imgW="1384300" imgH="1016000" progId="Equation.3">
                  <p:embed/>
                  <p:pic>
                    <p:nvPicPr>
                      <p:cNvPr id="0" name="Picture 2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091347"/>
                        <a:ext cx="2880612" cy="21147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1539" name="Text Box 3"/>
          <p:cNvSpPr txBox="1">
            <a:spLocks noChangeArrowheads="1"/>
          </p:cNvSpPr>
          <p:nvPr/>
        </p:nvSpPr>
        <p:spPr bwMode="auto">
          <a:xfrm>
            <a:off x="250825" y="260350"/>
            <a:ext cx="8208963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Ostatecznie różnica pomiędzy wektorem </a:t>
            </a:r>
            <a:r>
              <a:rPr lang="pl-PL" sz="2400" dirty="0" smtClean="0">
                <a:latin typeface="Arial" charset="0"/>
              </a:rPr>
              <a:t>odzyskanym </a:t>
            </a:r>
            <a:r>
              <a:rPr lang="pl-PL" sz="2400" dirty="0">
                <a:latin typeface="Arial" charset="0"/>
              </a:rPr>
              <a:t>a </a:t>
            </a:r>
            <a:r>
              <a:rPr lang="pl-PL" sz="2400">
                <a:latin typeface="Arial" charset="0"/>
              </a:rPr>
              <a:t>wektorem </a:t>
            </a:r>
            <a:r>
              <a:rPr lang="pl-PL" sz="2400" smtClean="0">
                <a:latin typeface="Arial" charset="0"/>
              </a:rPr>
              <a:t>stanu wynosi</a:t>
            </a:r>
            <a:r>
              <a:rPr lang="pl-PL" sz="2400" dirty="0">
                <a:latin typeface="Arial" charset="0"/>
              </a:rPr>
              <a:t>:</a:t>
            </a:r>
          </a:p>
        </p:txBody>
      </p:sp>
      <p:sp>
        <p:nvSpPr>
          <p:cNvPr id="321542" name="Text Box 6"/>
          <p:cNvSpPr txBox="1">
            <a:spLocks noChangeArrowheads="1"/>
          </p:cNvSpPr>
          <p:nvPr/>
        </p:nvSpPr>
        <p:spPr bwMode="auto">
          <a:xfrm>
            <a:off x="3203848" y="1052736"/>
            <a:ext cx="3671888" cy="212365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błąd wygładzania</a:t>
            </a:r>
          </a:p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błąd parametrów modelu</a:t>
            </a:r>
          </a:p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błąd modelu do przodu</a:t>
            </a:r>
          </a:p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szum metody odwrotnej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A972-829F-4880-934F-0CCD08DA63A4}" type="slidenum">
              <a:rPr lang="en-US"/>
              <a:pPr/>
              <a:t>3</a:t>
            </a:fld>
            <a:endParaRPr lang="en-US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60350"/>
            <a:ext cx="8280400" cy="2205038"/>
          </a:xfrm>
        </p:spPr>
        <p:txBody>
          <a:bodyPr>
            <a:normAutofit lnSpcReduction="10000"/>
          </a:bodyPr>
          <a:lstStyle/>
          <a:p>
            <a:r>
              <a:rPr lang="pl-PL" sz="2400" dirty="0">
                <a:latin typeface="Arial" charset="0"/>
              </a:rPr>
              <a:t>Przez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y</a:t>
            </a:r>
            <a:r>
              <a:rPr lang="pl-PL" sz="2400" dirty="0">
                <a:latin typeface="Arial" charset="0"/>
              </a:rPr>
              <a:t> (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y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,y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2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,…,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y</a:t>
            </a:r>
            <a:r>
              <a:rPr lang="pl-PL" sz="2400" baseline="-25000" dirty="0" err="1">
                <a:solidFill>
                  <a:schemeClr val="folHlink"/>
                </a:solidFill>
                <a:latin typeface="Arial" charset="0"/>
              </a:rPr>
              <a:t>m</a:t>
            </a:r>
            <a:r>
              <a:rPr lang="pl-PL" sz="2400" dirty="0">
                <a:latin typeface="Arial" charset="0"/>
              </a:rPr>
              <a:t>) oznaczmy wektor obserwacji, zaś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dirty="0">
                <a:latin typeface="Arial" charset="0"/>
              </a:rPr>
              <a:t> (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,x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2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,…,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baseline="-25000" dirty="0" err="1">
                <a:solidFill>
                  <a:schemeClr val="folHlink"/>
                </a:solidFill>
                <a:latin typeface="Arial" charset="0"/>
              </a:rPr>
              <a:t>n</a:t>
            </a:r>
            <a:r>
              <a:rPr lang="pl-PL" sz="2400" dirty="0">
                <a:latin typeface="Arial" charset="0"/>
              </a:rPr>
              <a:t>) wektor </a:t>
            </a:r>
            <a:r>
              <a:rPr lang="pl-PL" sz="2400" dirty="0" smtClean="0">
                <a:latin typeface="Arial" charset="0"/>
              </a:rPr>
              <a:t>wyznaczanych (niewiadomych) wielkości </a:t>
            </a:r>
            <a:r>
              <a:rPr lang="pl-PL" sz="2400" dirty="0">
                <a:latin typeface="Arial" charset="0"/>
              </a:rPr>
              <a:t>(wektor stanu). Przez 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</a:t>
            </a:r>
            <a:r>
              <a:rPr lang="pl-PL" sz="2400" dirty="0">
                <a:latin typeface="Arial" charset="0"/>
                <a:sym typeface="Symbol" pitchFamily="18" charset="2"/>
              </a:rPr>
              <a:t> oznaczamy wektor błędów obserwacji. </a:t>
            </a:r>
          </a:p>
          <a:p>
            <a:r>
              <a:rPr lang="pl-PL" sz="2400" dirty="0">
                <a:latin typeface="Arial" charset="0"/>
                <a:sym typeface="Symbol" pitchFamily="18" charset="2"/>
              </a:rPr>
              <a:t>Relacje pomiędzy wektorem obserwacji i wektorem stanu zapisujemy w postaci:</a:t>
            </a:r>
          </a:p>
          <a:p>
            <a:endParaRPr lang="pl-PL" sz="2400" dirty="0">
              <a:latin typeface="Arial" charset="0"/>
            </a:endParaRPr>
          </a:p>
        </p:txBody>
      </p:sp>
      <p:sp>
        <p:nvSpPr>
          <p:cNvPr id="282628" name="Rectangle 4"/>
          <p:cNvSpPr>
            <a:spLocks noChangeArrowheads="1"/>
          </p:cNvSpPr>
          <p:nvPr/>
        </p:nvSpPr>
        <p:spPr bwMode="auto">
          <a:xfrm>
            <a:off x="755650" y="3141663"/>
            <a:ext cx="7704138" cy="19389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gdzie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F(x)</a:t>
            </a:r>
            <a:r>
              <a:rPr lang="pl-PL" sz="2400" dirty="0">
                <a:latin typeface="Arial" charset="0"/>
              </a:rPr>
              <a:t> oznacza model fizyczny (model </a:t>
            </a:r>
            <a:r>
              <a:rPr lang="pl-PL" sz="2400" dirty="0" smtClean="0">
                <a:latin typeface="Arial" charset="0"/>
              </a:rPr>
              <a:t>do przodu </a:t>
            </a:r>
            <a:r>
              <a:rPr lang="pl-PL" sz="2400" dirty="0">
                <a:latin typeface="Arial" charset="0"/>
              </a:rPr>
              <a:t>– </a:t>
            </a:r>
            <a:r>
              <a:rPr lang="pl-PL" sz="2400" dirty="0" err="1">
                <a:latin typeface="Arial" charset="0"/>
              </a:rPr>
              <a:t>forward</a:t>
            </a:r>
            <a:r>
              <a:rPr lang="pl-PL" sz="2400" dirty="0">
                <a:latin typeface="Arial" charset="0"/>
              </a:rPr>
              <a:t> model). Używamy terminu model gdyż </a:t>
            </a:r>
            <a:r>
              <a:rPr lang="pl-PL" sz="2400" dirty="0" smtClean="0">
                <a:latin typeface="Arial" charset="0"/>
              </a:rPr>
              <a:t>powyższy związek jest często określony przez skompilowane relacje fizyczne zapisywane w postaci numerycznej. </a:t>
            </a:r>
            <a:endParaRPr lang="pl-PL" sz="2400" dirty="0">
              <a:latin typeface="Arial" charset="0"/>
            </a:endParaRPr>
          </a:p>
        </p:txBody>
      </p:sp>
      <p:graphicFrame>
        <p:nvGraphicFramePr>
          <p:cNvPr id="282629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28420169"/>
              </p:ext>
            </p:extLst>
          </p:nvPr>
        </p:nvGraphicFramePr>
        <p:xfrm>
          <a:off x="2987675" y="2420938"/>
          <a:ext cx="15700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Równanie" r:id="rId3" imgW="761669" imgH="203112" progId="Equation.3">
                  <p:embed/>
                </p:oleObj>
              </mc:Choice>
              <mc:Fallback>
                <p:oleObj name="Równanie" r:id="rId3" imgW="761669" imgH="203112" progId="Equation.3">
                  <p:embed/>
                  <p:pic>
                    <p:nvPicPr>
                      <p:cNvPr id="0" name="Picture 2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420938"/>
                        <a:ext cx="1570038" cy="419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2C44-A6E4-42F2-A6D6-4D00E3FB0996}" type="slidenum">
              <a:rPr lang="en-US"/>
              <a:pPr/>
              <a:t>4</a:t>
            </a:fld>
            <a:endParaRPr 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03275"/>
          </a:xfrm>
        </p:spPr>
        <p:txBody>
          <a:bodyPr/>
          <a:lstStyle/>
          <a:p>
            <a:r>
              <a:rPr lang="pl-PL" sz="3200" b="1" dirty="0">
                <a:latin typeface="Arial" charset="0"/>
              </a:rPr>
              <a:t>Funkcja wagowa</a:t>
            </a:r>
          </a:p>
        </p:txBody>
      </p:sp>
      <p:graphicFrame>
        <p:nvGraphicFramePr>
          <p:cNvPr id="28467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7027046"/>
              </p:ext>
            </p:extLst>
          </p:nvPr>
        </p:nvGraphicFramePr>
        <p:xfrm>
          <a:off x="1331913" y="2708275"/>
          <a:ext cx="554513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Równanie" r:id="rId3" imgW="2781300" imgH="393700" progId="Equation.3">
                  <p:embed/>
                </p:oleObj>
              </mc:Choice>
              <mc:Fallback>
                <p:oleObj name="Równanie" r:id="rId3" imgW="2781300" imgH="393700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708275"/>
                        <a:ext cx="5545137" cy="7858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4678" name="Text Box 6"/>
          <p:cNvSpPr txBox="1">
            <a:spLocks noChangeArrowheads="1"/>
          </p:cNvSpPr>
          <p:nvPr/>
        </p:nvSpPr>
        <p:spPr bwMode="auto">
          <a:xfrm>
            <a:off x="395288" y="1341438"/>
            <a:ext cx="8497887" cy="175432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W wielu rozważaniach wygodnie jest rozważać problem liniowy. Dokonujemy linearyzacji modelu fizycznego w otoczeniu pewnego stanu referencyjnego 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baseline="-25000" dirty="0" err="1">
                <a:solidFill>
                  <a:schemeClr val="folHlink"/>
                </a:solidFill>
                <a:latin typeface="Arial" charset="0"/>
              </a:rPr>
              <a:t>o</a:t>
            </a:r>
            <a:r>
              <a:rPr lang="pl-PL" sz="2400" dirty="0"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 </a:t>
            </a:r>
          </a:p>
        </p:txBody>
      </p:sp>
      <p:sp>
        <p:nvSpPr>
          <p:cNvPr id="284679" name="Text Box 7"/>
          <p:cNvSpPr txBox="1">
            <a:spLocks noChangeArrowheads="1"/>
          </p:cNvSpPr>
          <p:nvPr/>
        </p:nvSpPr>
        <p:spPr bwMode="auto">
          <a:xfrm>
            <a:off x="250825" y="3716338"/>
            <a:ext cx="8642350" cy="19389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Macierz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 sz="2400" dirty="0">
                <a:latin typeface="Arial" charset="0"/>
              </a:rPr>
              <a:t> (m x n) oznaczamy funkcją wagową. Macierz ta nie koniecznie musi być kwadratowa. W przypadku gdy</a:t>
            </a:r>
          </a:p>
          <a:p>
            <a:pPr>
              <a:spcBef>
                <a:spcPct val="50000"/>
              </a:spcBef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m&lt;n</a:t>
            </a:r>
            <a:r>
              <a:rPr lang="pl-PL" sz="2400" dirty="0">
                <a:latin typeface="Arial" charset="0"/>
              </a:rPr>
              <a:t> problem jest niedookreślony (źle postawiony)</a:t>
            </a:r>
          </a:p>
          <a:p>
            <a:pPr>
              <a:spcBef>
                <a:spcPct val="50000"/>
              </a:spcBef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m&gt;n</a:t>
            </a:r>
            <a:r>
              <a:rPr lang="pl-PL" sz="2400" dirty="0">
                <a:latin typeface="Arial" charset="0"/>
              </a:rPr>
              <a:t> mamy nadmiarową liczbę obserwacji.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34C7822-911E-4246-81BE-C54A5A5F124F}" type="slidenum">
              <a:rPr lang="en-US" altLang="pl-PL" sz="1400" smtClean="0"/>
              <a:pPr/>
              <a:t>5</a:t>
            </a:fld>
            <a:endParaRPr lang="en-US" altLang="pl-PL" sz="140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059738" cy="836613"/>
          </a:xfrm>
        </p:spPr>
        <p:txBody>
          <a:bodyPr>
            <a:normAutofit fontScale="90000"/>
          </a:bodyPr>
          <a:lstStyle/>
          <a:p>
            <a:r>
              <a:rPr lang="pl-PL" altLang="pl-PL" sz="3200" b="1" dirty="0" smtClean="0">
                <a:latin typeface="Arial" charset="0"/>
                <a:cs typeface="Arial" charset="0"/>
              </a:rPr>
              <a:t>3-wymiarowa analiza wariacyjna : 3D-VAR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280400" cy="5259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</a:rPr>
              <a:t>W metodzie 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</a:rPr>
              <a:t>3D-Var</a:t>
            </a:r>
            <a:r>
              <a:rPr lang="pl-PL" altLang="pl-PL" sz="2400" dirty="0" smtClean="0">
                <a:latin typeface="Arial" charset="0"/>
              </a:rPr>
              <a:t> poszukujemy wektora analizy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altLang="pl-PL" sz="2400" baseline="-25000" dirty="0" err="1" smtClean="0">
                <a:solidFill>
                  <a:schemeClr val="folHlink"/>
                </a:solidFill>
                <a:latin typeface="Arial" charset="0"/>
              </a:rPr>
              <a:t>a</a:t>
            </a:r>
            <a:r>
              <a:rPr lang="pl-PL" altLang="pl-PL" sz="2400" dirty="0" smtClean="0">
                <a:latin typeface="Arial" charset="0"/>
              </a:rPr>
              <a:t>, który minimalizuje skalarną funkcję kosztu. </a:t>
            </a:r>
          </a:p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</a:rPr>
              <a:t>Zdefiniowana jest ona przez odległość pomiędzy wektorem stanu 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altLang="pl-PL" sz="2400" dirty="0" smtClean="0">
                <a:latin typeface="Arial" charset="0"/>
              </a:rPr>
              <a:t> a wektorem pierwszego przybliżenia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altLang="pl-PL" sz="2400" baseline="-25000" dirty="0" err="1" smtClean="0">
                <a:solidFill>
                  <a:schemeClr val="folHlink"/>
                </a:solidFill>
                <a:latin typeface="Arial" charset="0"/>
              </a:rPr>
              <a:t>b</a:t>
            </a:r>
            <a:r>
              <a:rPr lang="pl-PL" altLang="pl-PL" sz="2400" dirty="0" smtClean="0">
                <a:latin typeface="Arial" charset="0"/>
              </a:rPr>
              <a:t> mnożoną przez wagę będąca odwrotnością kowariancji błędu i odległość pomiędzy wektorem stanu 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altLang="pl-PL" sz="2400" dirty="0" smtClean="0">
                <a:latin typeface="Arial" charset="0"/>
              </a:rPr>
              <a:t>, a wektorem obserwacji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</a:rPr>
              <a:t>y</a:t>
            </a:r>
            <a:r>
              <a:rPr lang="pl-PL" altLang="pl-PL" sz="2400" baseline="-25000" dirty="0" err="1" smtClean="0">
                <a:solidFill>
                  <a:schemeClr val="folHlink"/>
                </a:solidFill>
                <a:latin typeface="Arial" charset="0"/>
              </a:rPr>
              <a:t>o</a:t>
            </a:r>
            <a:r>
              <a:rPr lang="pl-PL" altLang="pl-PL" sz="2400" baseline="-25000" dirty="0" smtClean="0">
                <a:latin typeface="Arial" charset="0"/>
              </a:rPr>
              <a:t> </a:t>
            </a:r>
            <a:r>
              <a:rPr lang="pl-PL" altLang="pl-PL" sz="2400" dirty="0" smtClean="0">
                <a:latin typeface="Arial" charset="0"/>
              </a:rPr>
              <a:t>mnożoną przez odwrotność kowariancji błędów obserwacyjnych. </a:t>
            </a:r>
          </a:p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</a:rPr>
              <a:t>W metodzie 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</a:rPr>
              <a:t>3D-Var</a:t>
            </a:r>
            <a:r>
              <a:rPr lang="pl-PL" altLang="pl-PL" sz="2400" dirty="0" smtClean="0">
                <a:latin typeface="Arial" charset="0"/>
              </a:rPr>
              <a:t> minimalizacji dokonujemy w przestrzeni wektora stanu.</a:t>
            </a:r>
          </a:p>
        </p:txBody>
      </p:sp>
    </p:spTree>
    <p:extLst>
      <p:ext uri="{BB962C8B-B14F-4D97-AF65-F5344CB8AC3E}">
        <p14:creationId xmlns:p14="http://schemas.microsoft.com/office/powerpoint/2010/main" val="247459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3A75A1D-619D-44B4-9B6B-046C72DC4404}" type="slidenum">
              <a:rPr lang="en-US" altLang="pl-PL" sz="1400" smtClean="0"/>
              <a:pPr/>
              <a:t>6</a:t>
            </a:fld>
            <a:endParaRPr lang="en-US" altLang="pl-PL" sz="140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353425" cy="647700"/>
          </a:xfrm>
        </p:spPr>
        <p:txBody>
          <a:bodyPr>
            <a:normAutofit fontScale="90000"/>
          </a:bodyPr>
          <a:lstStyle/>
          <a:p>
            <a:r>
              <a:rPr lang="pl-PL" altLang="pl-PL" sz="3200" b="1" dirty="0" smtClean="0">
                <a:latin typeface="Arial" charset="0"/>
                <a:cs typeface="Arial" charset="0"/>
              </a:rPr>
              <a:t>3-wymiarowa analiza wariacyjna : 3D-VAR</a:t>
            </a:r>
            <a:r>
              <a:rPr lang="pl-PL" altLang="pl-PL" sz="4000" b="1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80400" cy="576263"/>
          </a:xfrm>
        </p:spPr>
        <p:txBody>
          <a:bodyPr/>
          <a:lstStyle/>
          <a:p>
            <a:r>
              <a:rPr lang="pl-PL" altLang="pl-PL" sz="2400" smtClean="0">
                <a:latin typeface="Arial" charset="0"/>
                <a:cs typeface="Arial" charset="0"/>
              </a:rPr>
              <a:t>Rozważamy funkcję koszu oraz jej gradient w postaci</a:t>
            </a:r>
            <a:r>
              <a:rPr lang="pl-PL" altLang="pl-PL" sz="2400" smtClean="0"/>
              <a:t>:</a:t>
            </a:r>
          </a:p>
        </p:txBody>
      </p:sp>
      <p:pic>
        <p:nvPicPr>
          <p:cNvPr id="10247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455863"/>
            <a:ext cx="4643437" cy="443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248" name="Text Box 7"/>
          <p:cNvSpPr txBox="1">
            <a:spLocks noChangeArrowheads="1"/>
          </p:cNvSpPr>
          <p:nvPr/>
        </p:nvSpPr>
        <p:spPr bwMode="auto">
          <a:xfrm>
            <a:off x="142875" y="3068960"/>
            <a:ext cx="4357688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l-PL" altLang="pl-PL" sz="2000" dirty="0">
                <a:latin typeface="Arial" charset="0"/>
                <a:cs typeface="Arial" charset="0"/>
              </a:rPr>
              <a:t>Minimalizacja wariacyjnej funkcji kosztu (na podstawie 2-wymiarowego modelu).</a:t>
            </a:r>
          </a:p>
          <a:p>
            <a:pPr>
              <a:spcBef>
                <a:spcPct val="50000"/>
              </a:spcBef>
            </a:pPr>
            <a:r>
              <a:rPr lang="pl-PL" altLang="pl-PL" sz="2000" dirty="0">
                <a:latin typeface="Arial" charset="0"/>
                <a:cs typeface="Arial" charset="0"/>
              </a:rPr>
              <a:t> Kwadratura funkcji kosztu ma kształt paraboloidy (w tym przypadku) z wartością minimalna dla optymalnej wartości analizy </a:t>
            </a:r>
            <a:r>
              <a:rPr lang="pl-PL" altLang="pl-PL" sz="2000" dirty="0" err="1">
                <a:solidFill>
                  <a:schemeClr val="folHlink"/>
                </a:solidFill>
                <a:latin typeface="Arial" charset="0"/>
                <a:cs typeface="Arial" charset="0"/>
              </a:rPr>
              <a:t>x</a:t>
            </a:r>
            <a:r>
              <a:rPr lang="pl-PL" altLang="pl-PL" sz="2000" baseline="-25000" dirty="0" err="1">
                <a:solidFill>
                  <a:schemeClr val="folHlink"/>
                </a:solidFill>
                <a:latin typeface="Arial" charset="0"/>
                <a:cs typeface="Arial" charset="0"/>
              </a:rPr>
              <a:t>a</a:t>
            </a:r>
            <a:r>
              <a:rPr lang="pl-PL" altLang="pl-PL" sz="2000" dirty="0">
                <a:latin typeface="Arial" charset="0"/>
                <a:cs typeface="Arial" charset="0"/>
              </a:rPr>
              <a:t>. Algorytm poszukiwania wartości minimalnej sprowadza się do poruszania po krzywej funkcji kosztu w kierunku największego gradientu funkcji</a:t>
            </a:r>
            <a:r>
              <a:rPr lang="pl-PL" altLang="pl-PL" sz="2000" dirty="0"/>
              <a:t>. </a:t>
            </a:r>
          </a:p>
        </p:txBody>
      </p:sp>
      <p:graphicFrame>
        <p:nvGraphicFramePr>
          <p:cNvPr id="2" name="Obi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21205907"/>
              </p:ext>
            </p:extLst>
          </p:nvPr>
        </p:nvGraphicFramePr>
        <p:xfrm>
          <a:off x="824492" y="1556792"/>
          <a:ext cx="671036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0" name="Równanie" r:id="rId4" imgW="3365280" imgH="241200" progId="Equation.3">
                  <p:embed/>
                </p:oleObj>
              </mc:Choice>
              <mc:Fallback>
                <p:oleObj name="Równanie" r:id="rId4" imgW="3365280" imgH="241200" progId="Equation.3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492" y="1556792"/>
                        <a:ext cx="6710363" cy="4810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iekt 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74024426"/>
              </p:ext>
            </p:extLst>
          </p:nvPr>
        </p:nvGraphicFramePr>
        <p:xfrm>
          <a:off x="827584" y="2204864"/>
          <a:ext cx="50895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1" name="Równanie" r:id="rId6" imgW="2552400" imgH="241200" progId="Equation.3">
                  <p:embed/>
                </p:oleObj>
              </mc:Choice>
              <mc:Fallback>
                <p:oleObj name="Równanie" r:id="rId6" imgW="2552400" imgH="241200" progId="Equation.3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204864"/>
                        <a:ext cx="5089525" cy="4810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805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EBE123A-3B47-4727-AE5E-2B40AC763B05}" type="slidenum">
              <a:rPr lang="en-US" altLang="pl-PL" sz="1400" smtClean="0"/>
              <a:pPr/>
              <a:t>7</a:t>
            </a:fld>
            <a:endParaRPr lang="en-US" altLang="pl-PL" sz="14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964612" cy="6597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  <a:cs typeface="Arial" charset="0"/>
              </a:rPr>
              <a:t>W praktyce punkt startowy minimalizacji zwany pierwszym przybliżeniem (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first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guess</a:t>
            </a:r>
            <a:r>
              <a:rPr lang="pl-PL" altLang="pl-PL" sz="2400" dirty="0" smtClean="0">
                <a:latin typeface="Arial" charset="0"/>
                <a:cs typeface="Arial" charset="0"/>
              </a:rPr>
              <a:t>) jest często wybierany na podstawie informacji a priori (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background</a:t>
            </a:r>
            <a:r>
              <a:rPr lang="pl-PL" altLang="pl-PL" sz="2400" dirty="0" smtClean="0">
                <a:latin typeface="Arial" charset="0"/>
                <a:cs typeface="Arial" charset="0"/>
              </a:rPr>
              <a:t>)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x</a:t>
            </a:r>
            <a:r>
              <a:rPr lang="pl-PL" altLang="pl-PL" sz="2400" baseline="-250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b</a:t>
            </a:r>
            <a:r>
              <a:rPr lang="pl-PL" altLang="pl-PL" sz="2400" dirty="0" smtClean="0"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  <a:cs typeface="Arial" charset="0"/>
              </a:rPr>
              <a:t>Nie jest to wybór obowiązkowy jednak należy pamiętać o różnicy pomiędzy informacją a priori, która jest używana w definicji funkcji kosztu od pierwszego przybliżenia, które jest używane do inicjalizacji procedury </a:t>
            </a:r>
            <a:r>
              <a:rPr lang="pl-PL" altLang="pl-PL" sz="2400" dirty="0" err="1" smtClean="0">
                <a:latin typeface="Arial" charset="0"/>
                <a:cs typeface="Arial" charset="0"/>
              </a:rPr>
              <a:t>minimalizacyjnej</a:t>
            </a:r>
            <a:r>
              <a:rPr lang="pl-PL" altLang="pl-PL" sz="2400" dirty="0" smtClean="0"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  <a:cs typeface="Arial" charset="0"/>
              </a:rPr>
              <a:t>Jeśli minimalizacja jest zadowalająca to wynik analizy nie zależy istotnie od wyboru wartości startowej. Jednak zawsze zależy od informacji a priori. </a:t>
            </a:r>
          </a:p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  <a:cs typeface="Arial" charset="0"/>
              </a:rPr>
              <a:t>Znaczącym problemem analizy 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3D-Var </a:t>
            </a:r>
            <a:r>
              <a:rPr lang="pl-PL" altLang="pl-PL" sz="2400" dirty="0" smtClean="0">
                <a:latin typeface="Arial" charset="0"/>
                <a:cs typeface="Arial" charset="0"/>
              </a:rPr>
              <a:t>jest konieczność znalezienia metody pozwalającej wyznaczyć macierz kowariancji 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B</a:t>
            </a:r>
            <a:r>
              <a:rPr lang="pl-PL" altLang="pl-PL" sz="2400" dirty="0" smtClean="0">
                <a:latin typeface="Arial" charset="0"/>
                <a:cs typeface="Arial" charset="0"/>
              </a:rPr>
              <a:t>, która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 </a:t>
            </a:r>
            <a:r>
              <a:rPr lang="pl-PL" altLang="pl-PL" sz="2400" dirty="0" smtClean="0">
                <a:latin typeface="Arial" charset="0"/>
                <a:cs typeface="Arial" charset="0"/>
              </a:rPr>
              <a:t>określa błędy informacji a priori dla każdej pary zmiennych modelu.</a:t>
            </a:r>
          </a:p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  <a:cs typeface="Arial" charset="0"/>
              </a:rPr>
              <a:t>W większości przypadków macierz kowariancji błędu związana z obserwacjami jest przekątna macierzą blokową lub macierzą diagonalą.</a:t>
            </a:r>
          </a:p>
        </p:txBody>
      </p:sp>
    </p:spTree>
    <p:extLst>
      <p:ext uri="{BB962C8B-B14F-4D97-AF65-F5344CB8AC3E}">
        <p14:creationId xmlns:p14="http://schemas.microsoft.com/office/powerpoint/2010/main" val="137965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6B24B63-1DAA-49E4-8D3F-75D3E3995B26}" type="slidenum">
              <a:rPr lang="en-US" altLang="pl-PL" sz="1400" smtClean="0"/>
              <a:pPr/>
              <a:t>8</a:t>
            </a:fld>
            <a:endParaRPr lang="en-US" altLang="pl-PL" sz="14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73225"/>
            <a:ext cx="8208962" cy="427605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  <a:cs typeface="Arial" charset="0"/>
              </a:rPr>
              <a:t>Łatwo zauważyć, że przekątna macierz blokowa implikuje, iż funkcja kosztu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J</a:t>
            </a:r>
            <a:r>
              <a:rPr lang="pl-PL" altLang="pl-PL" sz="2400" baseline="-250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o</a:t>
            </a:r>
            <a:r>
              <a:rPr lang="pl-PL" altLang="pl-PL" sz="2400" dirty="0" smtClean="0">
                <a:latin typeface="Arial" charset="0"/>
                <a:cs typeface="Arial" charset="0"/>
              </a:rPr>
              <a:t> jest sumą 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N</a:t>
            </a:r>
            <a:r>
              <a:rPr lang="pl-PL" altLang="pl-PL" sz="2400" dirty="0" smtClean="0">
                <a:latin typeface="Arial" charset="0"/>
                <a:cs typeface="Arial" charset="0"/>
              </a:rPr>
              <a:t> skalarnych funkcji kosztu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J</a:t>
            </a:r>
            <a:r>
              <a:rPr lang="pl-PL" altLang="pl-PL" sz="2400" baseline="-250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o,i</a:t>
            </a:r>
            <a:r>
              <a:rPr lang="pl-PL" altLang="pl-PL" sz="2400" dirty="0" smtClean="0">
                <a:latin typeface="Arial" charset="0"/>
                <a:cs typeface="Arial" charset="0"/>
              </a:rPr>
              <a:t> każdej zdefiniowanej dla podmacierzy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R</a:t>
            </a:r>
            <a:r>
              <a:rPr lang="pl-PL" altLang="pl-PL" sz="2400" baseline="-250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i</a:t>
            </a:r>
            <a:r>
              <a:rPr lang="pl-PL" altLang="pl-PL" sz="2400" dirty="0" smtClean="0">
                <a:latin typeface="Arial" charset="0"/>
                <a:cs typeface="Arial" charset="0"/>
              </a:rPr>
              <a:t> oraz odpowiadającej 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H</a:t>
            </a:r>
            <a:r>
              <a:rPr lang="pl-PL" altLang="pl-PL" sz="2400" baseline="-250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i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 </a:t>
            </a:r>
            <a:r>
              <a:rPr lang="pl-PL" altLang="pl-PL" sz="2400" dirty="0" smtClean="0">
                <a:latin typeface="Arial" charset="0"/>
                <a:cs typeface="Arial" charset="0"/>
              </a:rPr>
              <a:t>oraz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y</a:t>
            </a:r>
            <a:r>
              <a:rPr lang="pl-PL" altLang="pl-PL" sz="2400" baseline="-250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i</a:t>
            </a:r>
            <a:r>
              <a:rPr lang="pl-PL" altLang="pl-PL" sz="2400" dirty="0" smtClean="0"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  <a:cs typeface="Arial" charset="0"/>
              </a:rPr>
              <a:t>Rozbicie funkcji kosztu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J</a:t>
            </a:r>
            <a:r>
              <a:rPr lang="pl-PL" altLang="pl-PL" sz="2400" baseline="-250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o</a:t>
            </a:r>
            <a:r>
              <a:rPr lang="pl-PL" altLang="pl-PL" sz="2400" dirty="0" smtClean="0">
                <a:latin typeface="Arial" charset="0"/>
                <a:cs typeface="Arial" charset="0"/>
              </a:rPr>
              <a:t> staje się użytecznym narzędziem do badania zachowania metody 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3D-Var</a:t>
            </a:r>
            <a:r>
              <a:rPr lang="pl-PL" altLang="pl-PL" sz="2400" dirty="0" smtClean="0">
                <a:latin typeface="Arial" charset="0"/>
                <a:cs typeface="Arial" charset="0"/>
              </a:rPr>
              <a:t> ze względu na każdą obserwację (jej wartość i dopasowanie do wektora stanu 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x</a:t>
            </a:r>
            <a:r>
              <a:rPr lang="pl-PL" altLang="pl-PL" sz="2400" dirty="0" smtClean="0">
                <a:latin typeface="Arial" charset="0"/>
                <a:cs typeface="Arial" charset="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  <a:cs typeface="Arial" charset="0"/>
              </a:rPr>
              <a:t>Dodatkowo pozwala to na wymuszenie słabszych więzów (ograniczeń) przez dodanie dodatkowego czynnika w funkcji kosztu</a:t>
            </a:r>
            <a:r>
              <a:rPr lang="pl-PL" altLang="pl-PL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 </a:t>
            </a:r>
            <a:r>
              <a:rPr lang="pl-PL" altLang="pl-PL" sz="24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J</a:t>
            </a:r>
            <a:r>
              <a:rPr lang="pl-PL" altLang="pl-PL" sz="2400" baseline="-25000" dirty="0" err="1" smtClean="0">
                <a:solidFill>
                  <a:schemeClr val="folHlink"/>
                </a:solidFill>
                <a:latin typeface="Arial" charset="0"/>
                <a:cs typeface="Arial" charset="0"/>
              </a:rPr>
              <a:t>c</a:t>
            </a:r>
            <a:r>
              <a:rPr lang="pl-PL" altLang="pl-PL" sz="2400" dirty="0" smtClean="0">
                <a:latin typeface="Arial" charset="0"/>
                <a:cs typeface="Arial" charset="0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pl-PL" altLang="pl-PL" sz="2400" dirty="0" smtClean="0">
                <a:latin typeface="Arial" charset="0"/>
                <a:cs typeface="Arial" charset="0"/>
              </a:rPr>
              <a:t>Prowadzi to jednak do warunku wstępnego co utrudnia i komplikuje minimalizację. </a:t>
            </a:r>
          </a:p>
        </p:txBody>
      </p:sp>
      <p:graphicFrame>
        <p:nvGraphicFramePr>
          <p:cNvPr id="2" name="Obi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13958970"/>
              </p:ext>
            </p:extLst>
          </p:nvPr>
        </p:nvGraphicFramePr>
        <p:xfrm>
          <a:off x="1403648" y="0"/>
          <a:ext cx="4102100" cy="1366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Równanie" r:id="rId3" imgW="2057400" imgH="685800" progId="Equation.3">
                  <p:embed/>
                </p:oleObj>
              </mc:Choice>
              <mc:Fallback>
                <p:oleObj name="Równanie" r:id="rId3" imgW="2057400" imgH="685800" progId="Equation.3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0"/>
                        <a:ext cx="4102100" cy="1366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859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327E6-37E9-4373-B8EE-387411424FD2}" type="slidenum">
              <a:rPr lang="en-US"/>
              <a:pPr/>
              <a:t>9</a:t>
            </a:fld>
            <a:endParaRPr lang="en-U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620713"/>
          </a:xfrm>
        </p:spPr>
        <p:txBody>
          <a:bodyPr/>
          <a:lstStyle/>
          <a:p>
            <a:r>
              <a:rPr lang="pl-PL" sz="3200" b="1" dirty="0">
                <a:latin typeface="Arial" charset="0"/>
              </a:rPr>
              <a:t>Teoria Bayesa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836712"/>
            <a:ext cx="8640762" cy="5327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400" dirty="0">
                <a:latin typeface="Arial" charset="0"/>
              </a:rPr>
              <a:t>W podejściu Bayesa używamy pojęcia prawdopodobieństwa do opisu naszej wiedzy na temat wektora stanu oraz obserwacji.</a:t>
            </a:r>
          </a:p>
          <a:p>
            <a:pPr>
              <a:lnSpc>
                <a:spcPct val="80000"/>
              </a:lnSpc>
            </a:pPr>
            <a:r>
              <a:rPr lang="pl-PL" sz="2400" dirty="0">
                <a:latin typeface="Arial" charset="0"/>
              </a:rPr>
              <a:t>Definiujemy:</a:t>
            </a:r>
          </a:p>
          <a:p>
            <a:pPr>
              <a:lnSpc>
                <a:spcPct val="80000"/>
              </a:lnSpc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P(x)</a:t>
            </a:r>
            <a:r>
              <a:rPr lang="pl-PL" sz="2400" dirty="0">
                <a:latin typeface="Arial" charset="0"/>
              </a:rPr>
              <a:t> - gęstość praw-</a:t>
            </a:r>
            <a:r>
              <a:rPr lang="pl-PL" sz="2400" dirty="0" err="1">
                <a:latin typeface="Arial" charset="0"/>
              </a:rPr>
              <a:t>sta</a:t>
            </a:r>
            <a:r>
              <a:rPr lang="pl-PL" sz="2400" dirty="0">
                <a:latin typeface="Arial" charset="0"/>
              </a:rPr>
              <a:t> (pdf) wektora stanu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dirty="0">
                <a:latin typeface="Arial" charset="0"/>
              </a:rPr>
              <a:t>.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P(x)dx</a:t>
            </a:r>
            <a:r>
              <a:rPr lang="pl-PL" sz="2400" dirty="0">
                <a:latin typeface="Arial" charset="0"/>
              </a:rPr>
              <a:t> jest prawdopodobieństwem  przed wykonaniem obserwacji, że wektor stanu znajduje się w przedziale (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x,x+dx</a:t>
            </a:r>
            <a:r>
              <a:rPr lang="pl-PL" sz="2400" dirty="0">
                <a:latin typeface="Arial" charset="0"/>
              </a:rPr>
              <a:t>).</a:t>
            </a:r>
          </a:p>
          <a:p>
            <a:pPr>
              <a:lnSpc>
                <a:spcPct val="80000"/>
              </a:lnSpc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P(y)</a:t>
            </a:r>
            <a:r>
              <a:rPr lang="pl-PL" sz="2400" dirty="0">
                <a:latin typeface="Arial" charset="0"/>
              </a:rPr>
              <a:t> -  pdf </a:t>
            </a:r>
            <a:r>
              <a:rPr lang="pl-PL" sz="2400" dirty="0" smtClean="0">
                <a:latin typeface="Arial" charset="0"/>
              </a:rPr>
              <a:t>obserwacji</a:t>
            </a:r>
            <a:endParaRPr lang="pl-PL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P(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x,y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)</a:t>
            </a:r>
            <a:r>
              <a:rPr lang="pl-PL" sz="2400" dirty="0">
                <a:latin typeface="Arial" charset="0"/>
              </a:rPr>
              <a:t> - pdf złożone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dirty="0">
                <a:latin typeface="Arial" charset="0"/>
              </a:rPr>
              <a:t> i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y</a:t>
            </a:r>
            <a:r>
              <a:rPr lang="pl-PL" sz="2400" dirty="0">
                <a:latin typeface="Arial" charset="0"/>
              </a:rPr>
              <a:t>.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P(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x,y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)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dxdy</a:t>
            </a:r>
            <a:r>
              <a:rPr lang="pl-PL" sz="2400" dirty="0">
                <a:latin typeface="Arial" charset="0"/>
              </a:rPr>
              <a:t> oznacza </a:t>
            </a:r>
            <a:r>
              <a:rPr lang="pl-PL" sz="2400" dirty="0" smtClean="0">
                <a:latin typeface="Arial" charset="0"/>
              </a:rPr>
              <a:t>prawdopodobieństwo</a:t>
            </a:r>
            <a:r>
              <a:rPr lang="pl-PL" sz="2400" dirty="0">
                <a:latin typeface="Arial" charset="0"/>
              </a:rPr>
              <a:t>, że wektor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dirty="0">
                <a:latin typeface="Arial" charset="0"/>
              </a:rPr>
              <a:t> znajduje się w przedziale (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x,x+dx</a:t>
            </a:r>
            <a:r>
              <a:rPr lang="pl-PL" sz="2400" dirty="0">
                <a:latin typeface="Arial" charset="0"/>
              </a:rPr>
              <a:t>) zaś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y</a:t>
            </a:r>
            <a:r>
              <a:rPr lang="pl-PL" sz="2400" dirty="0">
                <a:latin typeface="Arial" charset="0"/>
              </a:rPr>
              <a:t> w przedziale (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y.y+dy</a:t>
            </a:r>
            <a:r>
              <a:rPr lang="pl-PL" sz="2400" dirty="0">
                <a:latin typeface="Arial" charset="0"/>
              </a:rPr>
              <a:t>). </a:t>
            </a:r>
          </a:p>
          <a:p>
            <a:pPr>
              <a:lnSpc>
                <a:spcPct val="80000"/>
              </a:lnSpc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P(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y|x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)</a:t>
            </a:r>
            <a:r>
              <a:rPr lang="pl-PL" sz="2400" dirty="0">
                <a:latin typeface="Arial" charset="0"/>
              </a:rPr>
              <a:t> - pdf </a:t>
            </a:r>
            <a:r>
              <a:rPr lang="pl-PL" sz="2400" dirty="0" smtClean="0">
                <a:latin typeface="Arial" charset="0"/>
              </a:rPr>
              <a:t>warunkowe </a:t>
            </a:r>
            <a:r>
              <a:rPr lang="pl-PL" sz="2400" dirty="0">
                <a:latin typeface="Arial" charset="0"/>
              </a:rPr>
              <a:t>wektora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y</a:t>
            </a:r>
            <a:r>
              <a:rPr lang="pl-PL" sz="2400" dirty="0">
                <a:latin typeface="Arial" charset="0"/>
              </a:rPr>
              <a:t> dla danego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dirty="0">
                <a:latin typeface="Arial" charset="0"/>
              </a:rPr>
              <a:t>. Oznacza, że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P(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y|x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)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dy</a:t>
            </a:r>
            <a:r>
              <a:rPr lang="pl-PL" sz="2400" dirty="0">
                <a:latin typeface="Arial" charset="0"/>
              </a:rPr>
              <a:t> jest prawdopodobieństwem, że wektor obserwacji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y</a:t>
            </a:r>
            <a:r>
              <a:rPr lang="pl-PL" sz="2400" dirty="0">
                <a:latin typeface="Arial" charset="0"/>
              </a:rPr>
              <a:t> znajduje się w przedziale (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y,y+dy</a:t>
            </a:r>
            <a:r>
              <a:rPr lang="pl-PL" sz="2400" dirty="0">
                <a:latin typeface="Arial" charset="0"/>
              </a:rPr>
              <a:t>) gdy wektor stanu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400" dirty="0">
                <a:latin typeface="Arial" charset="0"/>
              </a:rPr>
              <a:t> przyjmuje określoną wartość</a:t>
            </a:r>
          </a:p>
          <a:p>
            <a:pPr>
              <a:lnSpc>
                <a:spcPct val="80000"/>
              </a:lnSpc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P(</a:t>
            </a:r>
            <a:r>
              <a:rPr lang="pl-PL" sz="2400" dirty="0" err="1">
                <a:solidFill>
                  <a:schemeClr val="folHlink"/>
                </a:solidFill>
                <a:latin typeface="Arial" charset="0"/>
              </a:rPr>
              <a:t>x|y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)</a:t>
            </a:r>
            <a:r>
              <a:rPr lang="pl-PL" sz="2400" dirty="0">
                <a:latin typeface="Arial" charset="0"/>
              </a:rPr>
              <a:t> – analogicznie jak powyższej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1284</Words>
  <Application>Microsoft Office PowerPoint</Application>
  <PresentationFormat>Pokaz na ekranie (4:3)</PresentationFormat>
  <Paragraphs>126</Paragraphs>
  <Slides>23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5" baseType="lpstr">
      <vt:lpstr>Motyw pakietu Office</vt:lpstr>
      <vt:lpstr>Równanie</vt:lpstr>
      <vt:lpstr> Metody teledetekcyjne w badaniach atmosfery.  Wykład 14 – Zagadnienie odwrotne</vt:lpstr>
      <vt:lpstr>Zagadnienie odwrotne</vt:lpstr>
      <vt:lpstr>Prezentacja programu PowerPoint</vt:lpstr>
      <vt:lpstr>Funkcja wagowa</vt:lpstr>
      <vt:lpstr>3-wymiarowa analiza wariacyjna : 3D-VAR</vt:lpstr>
      <vt:lpstr>3-wymiarowa analiza wariacyjna : 3D-VAR </vt:lpstr>
      <vt:lpstr>Prezentacja programu PowerPoint</vt:lpstr>
      <vt:lpstr>Prezentacja programu PowerPoint</vt:lpstr>
      <vt:lpstr>Teoria Bayesa</vt:lpstr>
      <vt:lpstr>Prezentacja programu PowerPoint</vt:lpstr>
      <vt:lpstr>Prezentacja programu PowerPoint</vt:lpstr>
      <vt:lpstr>Rozważmy problem liniowy</vt:lpstr>
      <vt:lpstr>Prezentacja programu PowerPoint</vt:lpstr>
      <vt:lpstr>Prezentacja programu PowerPoint</vt:lpstr>
      <vt:lpstr>Prezentacja programu PowerPoint</vt:lpstr>
      <vt:lpstr>Minimalizacja funkcji kosztu</vt:lpstr>
      <vt:lpstr>Liczba stopni swobody</vt:lpstr>
      <vt:lpstr>Prezentacja programu PowerPoint</vt:lpstr>
      <vt:lpstr>Analiza błędów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IGF-UW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Krzysztof Markowicz</dc:creator>
  <cp:lastModifiedBy>win10Solar</cp:lastModifiedBy>
  <cp:revision>38</cp:revision>
  <dcterms:created xsi:type="dcterms:W3CDTF">2017-05-22T15:04:12Z</dcterms:created>
  <dcterms:modified xsi:type="dcterms:W3CDTF">2021-06-01T06:46:37Z</dcterms:modified>
</cp:coreProperties>
</file>