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60A02-6FB3-4502-98AA-EDBDA5144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71C4A-2CD9-462B-B392-55EA4E76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5A0B1-731B-4726-9356-8D759D52B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5B69-3BED-41AC-9922-E99A995F89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9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2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0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13.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zdalne w badaniach aerozolu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100D-13DB-4F7C-A3BD-968FD966DACB}" type="slidenum">
              <a:rPr lang="en-US"/>
              <a:pPr/>
              <a:t>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algn="l"/>
            <a:r>
              <a:rPr lang="pl-PL" sz="2800" dirty="0"/>
              <a:t>2) Rozkład </a:t>
            </a:r>
            <a:r>
              <a:rPr lang="pl-PL" sz="2800" dirty="0" err="1"/>
              <a:t>Junge</a:t>
            </a:r>
            <a:endParaRPr lang="pl-PL" sz="28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619625" cy="1108075"/>
          </a:xfrm>
        </p:spPr>
        <p:txBody>
          <a:bodyPr/>
          <a:lstStyle/>
          <a:p>
            <a:r>
              <a:rPr lang="pl-PL" sz="2400" dirty="0" smtClean="0"/>
              <a:t>Zakładając, że </a:t>
            </a:r>
            <a:r>
              <a:rPr lang="pl-PL" sz="2400" dirty="0"/>
              <a:t>rozkład wielkości cząstek ma postać 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13892"/>
              </p:ext>
            </p:extLst>
          </p:nvPr>
        </p:nvGraphicFramePr>
        <p:xfrm>
          <a:off x="4725988" y="1341438"/>
          <a:ext cx="38957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Równanie" r:id="rId3" imgW="1968480" imgH="482400" progId="Equation.3">
                  <p:embed/>
                </p:oleObj>
              </mc:Choice>
              <mc:Fallback>
                <p:oleObj name="Równanie" r:id="rId3" imgW="1968480" imgH="4824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341438"/>
                        <a:ext cx="38957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Możemy wyznaczyć grubość </a:t>
            </a:r>
            <a:r>
              <a:rPr lang="pl-PL" sz="2000" dirty="0" smtClean="0">
                <a:latin typeface="Arial" charset="0"/>
              </a:rPr>
              <a:t>optyczną </a:t>
            </a:r>
            <a:r>
              <a:rPr lang="pl-PL" sz="2000" dirty="0">
                <a:latin typeface="Arial" charset="0"/>
              </a:rPr>
              <a:t>aerozolu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l-PL" sz="1800">
              <a:latin typeface="Arial" charset="0"/>
            </a:endParaRPr>
          </a:p>
        </p:txBody>
      </p:sp>
      <p:graphicFrame>
        <p:nvGraphicFramePr>
          <p:cNvPr id="2529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552" y="3284984"/>
          <a:ext cx="3079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Równanie" r:id="rId5" imgW="1968500" imgH="495300" progId="Equation.3">
                  <p:embed/>
                </p:oleObj>
              </mc:Choice>
              <mc:Fallback>
                <p:oleObj name="Równanie" r:id="rId5" imgW="1968500" imgH="495300" progId="Equation.3">
                  <p:embed/>
                  <p:pic>
                    <p:nvPicPr>
                      <p:cNvPr id="0" name="Picture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84984"/>
                        <a:ext cx="30797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539750" y="4365625"/>
          <a:ext cx="9588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Równanie" r:id="rId7" imgW="533169" imgH="393529" progId="Equation.3">
                  <p:embed/>
                </p:oleObj>
              </mc:Choice>
              <mc:Fallback>
                <p:oleObj name="Równanie" r:id="rId7" imgW="533169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65625"/>
                        <a:ext cx="9588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08175" y="4365625"/>
          <a:ext cx="12334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Równanie" r:id="rId9" imgW="685800" imgH="393700" progId="Equation.3">
                  <p:embed/>
                </p:oleObj>
              </mc:Choice>
              <mc:Fallback>
                <p:oleObj name="Równanie" r:id="rId9" imgW="685800" imgH="3937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365625"/>
                        <a:ext cx="123348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3635375" y="4365625"/>
            <a:ext cx="51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zamieniając zmienne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339725" y="5443676"/>
          <a:ext cx="4736331" cy="82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Równanie" r:id="rId11" imgW="2921000" imgH="508000" progId="Equation.3">
                  <p:embed/>
                </p:oleObj>
              </mc:Choice>
              <mc:Fallback>
                <p:oleObj name="Równanie" r:id="rId11" imgW="2921000" imgH="5080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443676"/>
                        <a:ext cx="4736331" cy="82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CB67-A504-4EF6-8D1F-4D73C472A99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88913"/>
          <a:ext cx="48958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Równanie" r:id="rId3" imgW="2260600" imgH="508000" progId="Equation.3">
                  <p:embed/>
                </p:oleObj>
              </mc:Choice>
              <mc:Fallback>
                <p:oleObj name="Równanie" r:id="rId3" imgW="2260600" imgH="5080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913"/>
                        <a:ext cx="48958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468313" y="1484313"/>
          <a:ext cx="2581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Równanie" r:id="rId5" imgW="1308100" imgH="241300" progId="Equation.3">
                  <p:embed/>
                </p:oleObj>
              </mc:Choice>
              <mc:Fallback>
                <p:oleObj name="Równanie" r:id="rId5" imgW="1308100" imgH="241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4313"/>
                        <a:ext cx="2581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5329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dirty="0">
                <a:latin typeface="Arial" charset="0"/>
              </a:rPr>
              <a:t> jest stała opisującą wartość całki </a:t>
            </a:r>
            <a:r>
              <a:rPr lang="pl-PL" sz="2000" dirty="0" smtClean="0">
                <a:latin typeface="Arial" charset="0"/>
              </a:rPr>
              <a:t>oznaczonej po </a:t>
            </a:r>
            <a:r>
              <a:rPr lang="pl-PL" sz="2000" dirty="0">
                <a:latin typeface="Arial" charset="0"/>
              </a:rPr>
              <a:t>parametrze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dirty="0">
                <a:latin typeface="Arial" charset="0"/>
              </a:rPr>
              <a:t>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Typowe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</a:rPr>
              <a:t>dla aerozolu </a:t>
            </a:r>
            <a:r>
              <a:rPr lang="pl-PL" sz="2000" dirty="0" smtClean="0">
                <a:latin typeface="Arial" charset="0"/>
              </a:rPr>
              <a:t>mieszą </a:t>
            </a:r>
            <a:r>
              <a:rPr lang="pl-PL" sz="2000" dirty="0">
                <a:latin typeface="Arial" charset="0"/>
              </a:rPr>
              <a:t>się w przedziale od 2 do 4. Zatem wykładnik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2-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&lt;0</a:t>
            </a:r>
            <a:r>
              <a:rPr lang="pl-PL" sz="2000" dirty="0">
                <a:latin typeface="Arial" charset="0"/>
              </a:rPr>
              <a:t>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95288" y="3716338"/>
          <a:ext cx="14287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Równanie" r:id="rId7" imgW="723586" imgH="228501" progId="Equation.3">
                  <p:embed/>
                </p:oleObj>
              </mc:Choice>
              <mc:Fallback>
                <p:oleObj name="Równanie" r:id="rId7" imgW="723586" imgH="228501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14287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478088" y="3741738"/>
          <a:ext cx="1152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Równanie" r:id="rId9" imgW="583947" imgH="203112" progId="Equation.3">
                  <p:embed/>
                </p:oleObj>
              </mc:Choice>
              <mc:Fallback>
                <p:oleObj name="Równanie" r:id="rId9" imgW="583947" imgH="203112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3741738"/>
                        <a:ext cx="11525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4284663" y="3716338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Wykładnik Angstroma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Wyniki obserwacyjne spektralnej zmienności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wskazują, że </a:t>
            </a:r>
            <a:r>
              <a:rPr lang="pl-PL" sz="2000" dirty="0">
                <a:latin typeface="Arial" charset="0"/>
              </a:rPr>
              <a:t>wykładnik Angstroma zmienia się średnio w przedziale od 0 do </a:t>
            </a:r>
            <a:r>
              <a:rPr lang="pl-PL" sz="2000" dirty="0" smtClean="0">
                <a:latin typeface="Arial" charset="0"/>
              </a:rPr>
              <a:t>2.5. W Pewnych przypadkach notuje się </a:t>
            </a:r>
            <a:r>
              <a:rPr lang="pl-PL" sz="2000" dirty="0">
                <a:latin typeface="Arial" charset="0"/>
              </a:rPr>
              <a:t>również ujemne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67E1-5253-4D28-9441-A4D012D8E62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Wykładnik Angstroma związany jest z parametrem rozkładu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 sz="2400" dirty="0"/>
              <a:t> . Im jest on większy tym mniej jest dużych cząstek i odwrotnie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Małe wartości </a:t>
            </a:r>
            <a:r>
              <a:rPr lang="pl-PL" sz="2400" dirty="0">
                <a:sym typeface="Symbol" pitchFamily="18" charset="2"/>
              </a:rPr>
              <a:t> </a:t>
            </a:r>
            <a:r>
              <a:rPr lang="pl-PL" sz="2400" dirty="0"/>
              <a:t>odpowiadają </a:t>
            </a:r>
            <a:r>
              <a:rPr lang="pl-PL" sz="2400" dirty="0" smtClean="0"/>
              <a:t>dużym cząstkom aerozolu </a:t>
            </a:r>
          </a:p>
          <a:p>
            <a:pPr>
              <a:lnSpc>
                <a:spcPct val="90000"/>
              </a:lnSpc>
              <a:buNone/>
            </a:pPr>
            <a:r>
              <a:rPr lang="pl-PL" sz="2400" dirty="0" smtClean="0"/>
              <a:t>	i </a:t>
            </a:r>
            <a:r>
              <a:rPr lang="pl-PL" sz="2400" dirty="0"/>
              <a:t>odwrotnie.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Chociaż rozkład </a:t>
            </a:r>
            <a:r>
              <a:rPr lang="pl-PL" sz="2400" dirty="0" err="1"/>
              <a:t>Junge</a:t>
            </a:r>
            <a:r>
              <a:rPr lang="pl-PL" sz="2400" dirty="0"/>
              <a:t> ma osobliwości dla r=0 to jednak nieźle opisuje rozkład wielkości aerozolu większego od 0.5 </a:t>
            </a:r>
            <a:r>
              <a:rPr lang="pl-PL" sz="2400" dirty="0" err="1">
                <a:sym typeface="Symbol" pitchFamily="18" charset="2"/>
              </a:rPr>
              <a:t></a:t>
            </a:r>
            <a:r>
              <a:rPr lang="pl-PL" sz="2400" dirty="0" err="1"/>
              <a:t>m</a:t>
            </a:r>
            <a:r>
              <a:rPr lang="pl-PL" sz="2400" dirty="0"/>
              <a:t> i zaskakująco dobrze przewiduje obserwacyjne wartości wykładnika Angstroma. 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2"/>
                </a:solidFill>
              </a:rPr>
              <a:t>Spektralna zmienność AOT zawiera informacje o rozkładzie wielkości aerozolu</a:t>
            </a:r>
            <a:r>
              <a:rPr lang="pl-PL" sz="2400" dirty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B4B8-8C05-4293-A09E-D6754D4113F1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39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84350"/>
            <a:ext cx="5903912" cy="5073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4D5A-FEA9-4807-A511-73D4E46FBCA1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pPr algn="l"/>
            <a:r>
              <a:rPr lang="pl-PL" sz="2800"/>
              <a:t>3) Rozkład Log-Normalny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Znacznie lepiej opisuje rozkład wielkości aerozolu.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Często przyjmuje się że rozkład wielkości jest suma 2 lub 3 rozkładów </a:t>
            </a:r>
            <a:r>
              <a:rPr lang="pl-PL" sz="2400" dirty="0" smtClean="0">
                <a:latin typeface="Arial" charset="0"/>
              </a:rPr>
              <a:t>log-normalnych </a:t>
            </a:r>
            <a:r>
              <a:rPr lang="pl-PL" sz="2400" dirty="0">
                <a:latin typeface="Arial" charset="0"/>
              </a:rPr>
              <a:t>opisujących cząstki w modzie </a:t>
            </a:r>
            <a:r>
              <a:rPr lang="pl-PL" sz="2400" dirty="0" err="1">
                <a:latin typeface="Arial" charset="0"/>
              </a:rPr>
              <a:t>nukleacyjnym</a:t>
            </a:r>
            <a:r>
              <a:rPr lang="pl-PL" sz="2400" dirty="0">
                <a:latin typeface="Arial" charset="0"/>
              </a:rPr>
              <a:t> i akumulacyjnym oraz cząstki </a:t>
            </a:r>
            <a:r>
              <a:rPr lang="pl-PL" sz="2400" dirty="0" smtClean="0">
                <a:latin typeface="Arial" charset="0"/>
              </a:rPr>
              <a:t>duże.</a:t>
            </a:r>
            <a:r>
              <a:rPr lang="pl-PL" dirty="0" smtClean="0">
                <a:latin typeface="Arial" charset="0"/>
              </a:rPr>
              <a:t> </a:t>
            </a:r>
            <a:endParaRPr lang="pl-PL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dirty="0">
              <a:latin typeface="Arial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755650" y="2997200"/>
          <a:ext cx="45354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4535488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4508500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mi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jest promieniem modalnym,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</a:rPr>
              <a:t> zaś geometryczne odchylenie standardowe.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3534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 tym przypadku wzoru na AOT nie </a:t>
            </a:r>
            <a:r>
              <a:rPr lang="pl-PL" sz="2000" dirty="0">
                <a:latin typeface="Arial" charset="0"/>
              </a:rPr>
              <a:t>można scałkować </a:t>
            </a:r>
            <a:r>
              <a:rPr lang="pl-PL" sz="2000" dirty="0" smtClean="0">
                <a:latin typeface="Arial" charset="0"/>
              </a:rPr>
              <a:t>analitycznie jak to ma miejsce dla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r>
              <a:rPr lang="pl-PL" sz="2000" dirty="0">
                <a:latin typeface="Arial" charset="0"/>
              </a:rPr>
              <a:t>. </a:t>
            </a:r>
            <a:endParaRPr lang="pl-PL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Jednak </a:t>
            </a:r>
            <a:r>
              <a:rPr lang="pl-PL" sz="2000" dirty="0">
                <a:latin typeface="Arial" charset="0"/>
              </a:rPr>
              <a:t>korzystając z twierdzenia o wartość średniej możemy zapisać: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E915-D64B-45E9-ABDF-BB8384AD73C1}" type="slidenum">
              <a:rPr lang="en-US"/>
              <a:pPr/>
              <a:t>15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172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8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7200900" cy="448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55D-AF26-4C8F-BE84-0A7A4AD5D645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88913"/>
          <a:ext cx="30241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Równanie" r:id="rId3" imgW="1625600" imgH="482600" progId="Equation.3">
                  <p:embed/>
                </p:oleObj>
              </mc:Choice>
              <mc:Fallback>
                <p:oleObj name="Równanie" r:id="rId3" imgW="1625600" imgH="4826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3024188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0825" y="1196975"/>
          <a:ext cx="46116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Równanie" r:id="rId5" imgW="2705100" imgH="482600" progId="Equation.3">
                  <p:embed/>
                </p:oleObj>
              </mc:Choice>
              <mc:Fallback>
                <p:oleObj name="Równanie" r:id="rId5" imgW="2705100" imgH="4826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6116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403350" y="2205038"/>
            <a:ext cx="712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jest całkowitą powierzchnią aerozolu w jednostce objętości 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95288" y="2276475"/>
          <a:ext cx="8016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3" name="Równanie" r:id="rId7" imgW="469900" imgH="279400" progId="Equation.3">
                  <p:embed/>
                </p:oleObj>
              </mc:Choice>
              <mc:Fallback>
                <p:oleObj name="Równanie" r:id="rId7" imgW="469900" imgH="2794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76475"/>
                        <a:ext cx="8016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Ogólny wzór na n–ty moment rozkładu log-normalnego można łatwo obliczyć i ma on postać:</a:t>
            </a:r>
          </a:p>
        </p:txBody>
      </p:sp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468313" y="4292600"/>
          <a:ext cx="27352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" name="Równanie" r:id="rId9" imgW="965200" imgH="368300" progId="Equation.3">
                  <p:embed/>
                </p:oleObj>
              </mc:Choice>
              <mc:Fallback>
                <p:oleObj name="Równanie" r:id="rId9" imgW="965200" imgH="368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27352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4427538" y="5445125"/>
          <a:ext cx="22685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Równanie" r:id="rId11" imgW="799753" imgH="342751" progId="Equation.3">
                  <p:embed/>
                </p:oleObj>
              </mc:Choice>
              <mc:Fallback>
                <p:oleObj name="Równanie" r:id="rId11" imgW="799753" imgH="342751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445125"/>
                        <a:ext cx="226853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95288" y="58769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Promień </a:t>
            </a:r>
            <a:r>
              <a:rPr lang="pl-PL" sz="2000" dirty="0" smtClean="0">
                <a:latin typeface="Arial" charset="0"/>
              </a:rPr>
              <a:t>efektywny</a:t>
            </a:r>
            <a:endParaRPr lang="pl-PL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167-D630-4275-BED0-3805E3B161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600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188913"/>
          <a:ext cx="24479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Równanie" r:id="rId3" imgW="1384300" imgH="558800" progId="Equation.3">
                  <p:embed/>
                </p:oleObj>
              </mc:Choice>
              <mc:Fallback>
                <p:oleObj name="Równanie" r:id="rId3" imgW="1384300" imgH="558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24479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2060575"/>
          <a:ext cx="6121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Równanie" r:id="rId5" imgW="3606800" imgH="495300" progId="Equation.3">
                  <p:embed/>
                </p:oleObj>
              </mc:Choice>
              <mc:Fallback>
                <p:oleObj name="Równanie" r:id="rId5" imgW="3606800" imgH="4953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6121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>
                <a:latin typeface="Arial" charset="0"/>
              </a:rPr>
              <a:t> możemy policzyć ze wzoru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23850" y="3068638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pl-PL" sz="2000" dirty="0">
                <a:latin typeface="Arial" charset="0"/>
              </a:rPr>
              <a:t> jest całkowitą objętością </a:t>
            </a:r>
            <a:r>
              <a:rPr lang="pl-PL" sz="2000" dirty="0" smtClean="0">
                <a:latin typeface="Arial" charset="0"/>
              </a:rPr>
              <a:t>aerozolu, </a:t>
            </a:r>
            <a:r>
              <a:rPr lang="pl-PL" sz="2000" dirty="0">
                <a:latin typeface="Arial" charset="0"/>
              </a:rPr>
              <a:t>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jest masą </a:t>
            </a:r>
            <a:r>
              <a:rPr lang="pl-PL" sz="2000" dirty="0">
                <a:latin typeface="Arial" charset="0"/>
              </a:rPr>
              <a:t>w jednostce objętości.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 </a:t>
            </a:r>
            <a:r>
              <a:rPr lang="pl-PL" sz="2000" dirty="0" smtClean="0">
                <a:latin typeface="Arial" charset="0"/>
              </a:rPr>
              <a:t>Q jest </a:t>
            </a:r>
            <a:r>
              <a:rPr lang="pl-PL" sz="2000" dirty="0">
                <a:latin typeface="Arial" charset="0"/>
              </a:rPr>
              <a:t>na ogół wielkością zależną od promienia efektywnego co zasadniczo komplikuje obliczenia.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iloraz:</a:t>
            </a:r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711450" y="5084763"/>
          <a:ext cx="2132013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" name="Równanie" r:id="rId7" imgW="1257300" imgH="914400" progId="Equation.3">
                  <p:embed/>
                </p:oleObj>
              </mc:Choice>
              <mc:Fallback>
                <p:oleObj name="Równanie" r:id="rId7" imgW="1257300" imgH="9144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5084763"/>
                        <a:ext cx="2132013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0C73-A51E-481B-B6A9-D7BA9C43602C}" type="slidenum">
              <a:rPr lang="en-US"/>
              <a:pPr/>
              <a:t>18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8362950" cy="2044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Iloraz </a:t>
            </a:r>
            <a:r>
              <a:rPr lang="pl-PL" sz="2400" dirty="0">
                <a:solidFill>
                  <a:schemeClr val="folHlink"/>
                </a:solidFill>
              </a:rPr>
              <a:t>AOT</a:t>
            </a:r>
            <a:r>
              <a:rPr lang="pl-PL" sz="2400" dirty="0"/>
              <a:t> dla 2 długości fali nie zależy od masy ani objętości aerozolu a jedynie od wielkości charakteryzujących jego </a:t>
            </a:r>
            <a:r>
              <a:rPr lang="pl-PL" sz="2400" dirty="0" smtClean="0"/>
              <a:t>rozmiar </a:t>
            </a:r>
            <a:r>
              <a:rPr lang="pl-PL" sz="2400" dirty="0"/>
              <a:t>i </a:t>
            </a:r>
            <a:r>
              <a:rPr lang="pl-PL" sz="2400" dirty="0" smtClean="0"/>
              <a:t>efektywny przekrój czynny na ekstynkcję dla pojedynczych cząstek. </a:t>
            </a:r>
            <a:endParaRPr lang="pl-PL" sz="2400" dirty="0"/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Rozważmy przypadek aerozolu gigantycznego </a:t>
            </a:r>
            <a:r>
              <a:rPr lang="pl-PL" sz="2400" dirty="0">
                <a:solidFill>
                  <a:schemeClr val="folHlink"/>
                </a:solidFill>
              </a:rPr>
              <a:t>x&gt;&gt;1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	Wówczas  </a:t>
            </a:r>
            <a:r>
              <a:rPr lang="pl-PL" sz="2400" dirty="0">
                <a:solidFill>
                  <a:schemeClr val="folHlink"/>
                </a:solidFill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2</a:t>
            </a:r>
            <a:r>
              <a:rPr lang="pl-PL" sz="2400" dirty="0">
                <a:sym typeface="Symbol" pitchFamily="18" charset="2"/>
              </a:rPr>
              <a:t> (paradoks ekstynkcji)</a:t>
            </a:r>
          </a:p>
        </p:txBody>
      </p:sp>
      <p:graphicFrame>
        <p:nvGraphicFramePr>
          <p:cNvPr id="2611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781300"/>
          <a:ext cx="31305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Równanie" r:id="rId3" imgW="1637589" imgH="482391" progId="Equation.3">
                  <p:embed/>
                </p:oleObj>
              </mc:Choice>
              <mc:Fallback>
                <p:oleObj name="Równanie" r:id="rId3" imgW="1637589" imgH="482391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81300"/>
                        <a:ext cx="31305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812800" y="3840163"/>
          <a:ext cx="3057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Równanie" r:id="rId5" imgW="1511300" imgH="431800" progId="Equation.3">
                  <p:embed/>
                </p:oleObj>
              </mc:Choice>
              <mc:Fallback>
                <p:oleObj name="Równanie" r:id="rId5" imgW="15113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840163"/>
                        <a:ext cx="3057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356100" y="2781300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>
                <a:latin typeface="Arial" charset="0"/>
              </a:rPr>
              <a:t> – całkowita powierzchnia aerozolu w jednostce objętości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488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często stosowany dla kropel chmurowych gdzie warunek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x&gt;&gt;1</a:t>
            </a:r>
            <a:r>
              <a:rPr lang="pl-PL" sz="2000" dirty="0">
                <a:latin typeface="Arial" charset="0"/>
              </a:rPr>
              <a:t> jest spełniony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411-F95C-41E8-80D2-58E77DD921EC}" type="slidenum">
              <a:rPr lang="en-US"/>
              <a:pPr/>
              <a:t>19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/>
              <a:t>Wykładnik Angstroma cd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362950" cy="863600"/>
          </a:xfrm>
        </p:spPr>
        <p:txBody>
          <a:bodyPr/>
          <a:lstStyle/>
          <a:p>
            <a:r>
              <a:rPr lang="pl-PL" sz="2400"/>
              <a:t>Ze względu na wagę tego parametru zajmiemy się nim dokładniej</a:t>
            </a:r>
          </a:p>
        </p:txBody>
      </p:sp>
      <p:graphicFrame>
        <p:nvGraphicFramePr>
          <p:cNvPr id="262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989138"/>
          <a:ext cx="1427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Równanie" r:id="rId3" imgW="723586" imgH="228501" progId="Equation.3">
                  <p:embed/>
                </p:oleObj>
              </mc:Choice>
              <mc:Fallback>
                <p:oleObj name="Równanie" r:id="rId3" imgW="723586" imgH="228501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1427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916238" y="1989138"/>
          <a:ext cx="22796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Równanie" r:id="rId5" imgW="1091726" imgH="203112" progId="Equation.3">
                  <p:embed/>
                </p:oleObj>
              </mc:Choice>
              <mc:Fallback>
                <p:oleObj name="Równanie" r:id="rId5" imgW="1091726" imgH="203112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22796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5867400" y="1844675"/>
          <a:ext cx="7413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Równanie" r:id="rId7" imgW="393529" imgH="393529" progId="Equation.3">
                  <p:embed/>
                </p:oleObj>
              </mc:Choice>
              <mc:Fallback>
                <p:oleObj name="Równanie" r:id="rId7" imgW="393529" imgH="393529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44675"/>
                        <a:ext cx="7413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1" name="Line 7"/>
          <p:cNvSpPr>
            <a:spLocks noChangeShapeType="1"/>
          </p:cNvSpPr>
          <p:nvPr/>
        </p:nvSpPr>
        <p:spPr bwMode="auto">
          <a:xfrm flipH="1">
            <a:off x="5435600" y="18446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39750" y="2708275"/>
          <a:ext cx="14398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Równanie" r:id="rId9" imgW="748975" imgH="393529" progId="Equation.3">
                  <p:embed/>
                </p:oleObj>
              </mc:Choice>
              <mc:Fallback>
                <p:oleObj name="Równanie" r:id="rId9" imgW="748975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08275"/>
                        <a:ext cx="1439863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411413" y="29241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</a:t>
            </a:r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3600450" y="2781300"/>
          <a:ext cx="13668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Równanie" r:id="rId11" imgW="710891" imgH="393529" progId="Equation.3">
                  <p:embed/>
                </p:oleObj>
              </mc:Choice>
              <mc:Fallback>
                <p:oleObj name="Równanie" r:id="rId11" imgW="710891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781300"/>
                        <a:ext cx="136683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mono-dyspersyjny rozkład cząstek o promieniu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298450" y="4365625"/>
          <a:ext cx="15621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4" name="Równanie" r:id="rId13" imgW="812447" imgH="393529" progId="Equation.3">
                  <p:embed/>
                </p:oleObj>
              </mc:Choice>
              <mc:Fallback>
                <p:oleObj name="Równanie" r:id="rId13" imgW="812447" imgH="393529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365625"/>
                        <a:ext cx="15621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7" name="Object 13"/>
          <p:cNvGraphicFramePr>
            <a:graphicFrameLocks noChangeAspect="1"/>
          </p:cNvGraphicFramePr>
          <p:nvPr/>
        </p:nvGraphicFramePr>
        <p:xfrm>
          <a:off x="2484438" y="4508500"/>
          <a:ext cx="2001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5" name="Równanie" r:id="rId15" imgW="1040948" imgH="279279" progId="Equation.3">
                  <p:embed/>
                </p:oleObj>
              </mc:Choice>
              <mc:Fallback>
                <p:oleObj name="Równanie" r:id="rId15" imgW="1040948" imgH="27927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08500"/>
                        <a:ext cx="20018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/>
        </p:nvGraphicFramePr>
        <p:xfrm>
          <a:off x="325438" y="5373688"/>
          <a:ext cx="48815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6" name="Równanie" r:id="rId17" imgW="2540000" imgH="393700" progId="Equation.3">
                  <p:embed/>
                </p:oleObj>
              </mc:Choice>
              <mc:Fallback>
                <p:oleObj name="Równanie" r:id="rId17" imgW="2540000" imgH="3937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373688"/>
                        <a:ext cx="48815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08625" y="50847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gdyż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n(r)=N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(r)</a:t>
            </a:r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5651500" y="5876925"/>
          <a:ext cx="16589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7" name="Równanie" r:id="rId19" imgW="863225" imgH="418918" progId="Equation.3">
                  <p:embed/>
                </p:oleObj>
              </mc:Choice>
              <mc:Fallback>
                <p:oleObj name="Równanie" r:id="rId19" imgW="863225" imgH="418918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76925"/>
                        <a:ext cx="165893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8C5D-34D0-4D2B-BBDB-A86B8407AEFB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Wprowadzenie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Własności optyczne aerozoli odgrywają kluczowe znaczenie w oszacowaniu poprawki atmosferycznej.</a:t>
            </a:r>
          </a:p>
          <a:p>
            <a:pPr>
              <a:lnSpc>
                <a:spcPct val="90000"/>
              </a:lnSpc>
            </a:pPr>
            <a:r>
              <a:rPr lang="pl-PL" sz="2400"/>
              <a:t>Ma to znaczenie w czasie wyznaczania koncentracji ozonu czy innych gazów śladowych oraz koncentracji chlorofilu.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są istotnym składnikiem układu klimatycznego ziemia-atmosfera i mogą efektywnie wpływać na wartość wymuszenia radiacyjne.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globalnie ochładzają klimat poprzez zwiększanie albeda planetarnego (efekt bezpośredni)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modyfikują własności mikrofizyczne oraz optyczne chmur (efekt 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Monitoring własności optycznych aerozoli w skali globalnej jest więc niezbędny.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F2-41A9-4D17-A902-265D41A20FF5}" type="slidenum">
              <a:rPr lang="en-US"/>
              <a:pPr/>
              <a:t>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218488" cy="892175"/>
          </a:xfrm>
        </p:spPr>
        <p:txBody>
          <a:bodyPr/>
          <a:lstStyle/>
          <a:p>
            <a:r>
              <a:rPr lang="pl-PL" sz="2400"/>
              <a:t>Rozważmy obecnie rozkład poli-dyspersyjny</a:t>
            </a:r>
          </a:p>
        </p:txBody>
      </p:sp>
      <p:graphicFrame>
        <p:nvGraphicFramePr>
          <p:cNvPr id="2631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908050"/>
          <a:ext cx="5400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Równanie" r:id="rId3" imgW="3073400" imgH="393700" progId="Equation.3">
                  <p:embed/>
                </p:oleObj>
              </mc:Choice>
              <mc:Fallback>
                <p:oleObj name="Równanie" r:id="rId3" imgW="3073400" imgH="3937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08050"/>
                        <a:ext cx="5400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4341813" y="1989138"/>
          <a:ext cx="18288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Równanie" r:id="rId5" imgW="1040948" imgH="393529" progId="Equation.3">
                  <p:embed/>
                </p:oleObj>
              </mc:Choice>
              <mc:Fallback>
                <p:oleObj name="Równanie" r:id="rId5" imgW="1040948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989138"/>
                        <a:ext cx="18288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424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Korzystamy ze wzoru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84163" y="2968625"/>
          <a:ext cx="30797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Równanie" r:id="rId7" imgW="1752600" imgH="393700" progId="Equation.3">
                  <p:embed/>
                </p:oleObj>
              </mc:Choice>
              <mc:Fallback>
                <p:oleObj name="Równanie" r:id="rId7" imgW="1752600" imgH="3937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968625"/>
                        <a:ext cx="30797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że</a:t>
            </a:r>
          </a:p>
        </p:txBody>
      </p:sp>
      <p:graphicFrame>
        <p:nvGraphicFramePr>
          <p:cNvPr id="263176" name="Object 8"/>
          <p:cNvGraphicFramePr>
            <a:graphicFrameLocks noChangeAspect="1"/>
          </p:cNvGraphicFramePr>
          <p:nvPr/>
        </p:nvGraphicFramePr>
        <p:xfrm>
          <a:off x="2784475" y="3703638"/>
          <a:ext cx="2363589" cy="4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Równanie" r:id="rId9" imgW="1193800" imgH="241300" progId="Equation.3">
                  <p:embed/>
                </p:oleObj>
              </mc:Choice>
              <mc:Fallback>
                <p:oleObj name="Równanie" r:id="rId9" imgW="1193800" imgH="241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3703638"/>
                        <a:ext cx="2363589" cy="478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539750" y="4437063"/>
          <a:ext cx="16732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1" name="Równanie" r:id="rId11" imgW="952087" imgH="393529" progId="Equation.3">
                  <p:embed/>
                </p:oleObj>
              </mc:Choice>
              <mc:Fallback>
                <p:oleObj name="Równanie" r:id="rId11" imgW="952087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167322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Wzór Shifrina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468313" y="5373688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pozwala wyznaczyć wykładnik Angstroma cząstek o </a:t>
            </a:r>
            <a:r>
              <a:rPr lang="pl-PL" sz="2000" dirty="0" err="1">
                <a:latin typeface="Arial" charset="0"/>
              </a:rPr>
              <a:t>poli-dysperysyjnym</a:t>
            </a:r>
            <a:r>
              <a:rPr lang="pl-PL" sz="2000" dirty="0">
                <a:latin typeface="Arial" charset="0"/>
              </a:rPr>
              <a:t> rozkładzie wielkości gdy znamy wykładnik Angstroma dla poszczególnych składowych mieszaniny.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DE51-FA0F-4916-8A31-137DB87BEF35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16557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7" name="Równanie" r:id="rId3" imgW="761669" imgH="418918" progId="Equation.3">
                  <p:embed/>
                </p:oleObj>
              </mc:Choice>
              <mc:Fallback>
                <p:oleObj name="Równanie" r:id="rId3" imgW="761669" imgH="418918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16557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333375"/>
          <a:ext cx="1225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8" name="Równanie" r:id="rId5" imgW="558558" imgH="342751" progId="Equation.3">
                  <p:embed/>
                </p:oleObj>
              </mc:Choice>
              <mc:Fallback>
                <p:oleObj name="Równanie" r:id="rId5" imgW="558558" imgH="342751" progId="Equation.3">
                  <p:embed/>
                  <p:pic>
                    <p:nvPicPr>
                      <p:cNvPr id="0" name="Picture 1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3375"/>
                        <a:ext cx="12255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69141" y="1268412"/>
            <a:ext cx="8353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atmosferę w której w dolnej części mamy aerozol o grubości optycznej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latin typeface="Arial" charset="0"/>
              </a:rPr>
              <a:t> i wykładniku Angstroma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powyżej zaś warstwę scharakteryzowana przez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</a:rPr>
              <a:t> oraz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  <a:sym typeface="Symbol" pitchFamily="18" charset="2"/>
              </a:rPr>
              <a:t> . Mamy więc dwa równania: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468313" y="3141663"/>
          <a:ext cx="1392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9" name="Równanie" r:id="rId7" imgW="634449" imgH="215713" progId="Equation.3">
                  <p:embed/>
                </p:oleObj>
              </mc:Choice>
              <mc:Fallback>
                <p:oleObj name="Równanie" r:id="rId7" imgW="634449" imgH="215713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1392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2555875" y="292417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0" name="Równanie" r:id="rId9" imgW="1066337" imgH="393529" progId="Equation.3">
                  <p:embed/>
                </p:oleObj>
              </mc:Choice>
              <mc:Fallback>
                <p:oleObj name="Równanie" r:id="rId9" imgW="1066337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24175"/>
                        <a:ext cx="23177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3708400" y="40767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1" name="Równanie" r:id="rId11" imgW="596641" imgH="215806" progId="Equation.3">
                  <p:embed/>
                </p:oleObj>
              </mc:Choice>
              <mc:Fallback>
                <p:oleObj name="Równanie" r:id="rId11" imgW="596641" imgH="215806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076700"/>
                        <a:ext cx="13081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Oznaczmy przez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pl-PL">
                <a:latin typeface="Arial" charset="0"/>
              </a:rPr>
              <a:t> :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/>
        </p:nvGraphicFramePr>
        <p:xfrm>
          <a:off x="611188" y="4724400"/>
          <a:ext cx="21701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2" name="Równanie" r:id="rId13" imgW="1143000" imgH="393700" progId="Equation.3">
                  <p:embed/>
                </p:oleObj>
              </mc:Choice>
              <mc:Fallback>
                <p:oleObj name="Równanie" r:id="rId13" imgW="1143000" imgH="39370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21701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2" name="Object 10"/>
          <p:cNvGraphicFramePr>
            <a:graphicFrameLocks noChangeAspect="1"/>
          </p:cNvGraphicFramePr>
          <p:nvPr/>
        </p:nvGraphicFramePr>
        <p:xfrm>
          <a:off x="611188" y="5661025"/>
          <a:ext cx="22907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3" name="Równanie" r:id="rId15" imgW="1206500" imgH="457200" progId="Equation.3">
                  <p:embed/>
                </p:oleObj>
              </mc:Choice>
              <mc:Fallback>
                <p:oleObj name="Równanie" r:id="rId15" imgW="1206500" imgH="45720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1025"/>
                        <a:ext cx="229076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3" name="Object 11"/>
          <p:cNvGraphicFramePr>
            <a:graphicFrameLocks noChangeAspect="1"/>
          </p:cNvGraphicFramePr>
          <p:nvPr/>
        </p:nvGraphicFramePr>
        <p:xfrm>
          <a:off x="4500563" y="5157788"/>
          <a:ext cx="1135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4" name="Równanie" r:id="rId17" imgW="647700" imgH="419100" progId="Equation.3">
                  <p:embed/>
                </p:oleObj>
              </mc:Choice>
              <mc:Fallback>
                <p:oleObj name="Równanie" r:id="rId17" imgW="647700" imgH="4191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57788"/>
                        <a:ext cx="11350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6394450" y="5146675"/>
          <a:ext cx="10906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5" name="Równanie" r:id="rId19" imgW="622030" imgH="431613" progId="Equation.3">
                  <p:embed/>
                </p:oleObj>
              </mc:Choice>
              <mc:Fallback>
                <p:oleObj name="Równanie" r:id="rId19" imgW="622030" imgH="431613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146675"/>
                        <a:ext cx="10906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EE72-183E-4363-BB65-69EB26D5883F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65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188913"/>
          <a:ext cx="374491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Równanie" r:id="rId3" imgW="2082800" imgH="482600" progId="Equation.3">
                  <p:embed/>
                </p:oleObj>
              </mc:Choice>
              <mc:Fallback>
                <p:oleObj name="Równanie" r:id="rId3" imgW="2082800" imgH="4826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3744912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q&gt;&gt;1</a:t>
            </a:r>
            <a:r>
              <a:rPr lang="pl-PL" sz="2000" dirty="0">
                <a:latin typeface="Arial" charset="0"/>
              </a:rPr>
              <a:t> czyli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&gt;&gt; 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to wówczas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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o ile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  <a:sym typeface="Symbol" pitchFamily="18" charset="2"/>
              </a:rPr>
              <a:t> nie jest bliskie zero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Wzór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jest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relacją, </a:t>
            </a:r>
            <a:r>
              <a:rPr lang="pl-PL" sz="2000" dirty="0">
                <a:latin typeface="Arial" charset="0"/>
                <a:sym typeface="Symbol" pitchFamily="18" charset="2"/>
              </a:rPr>
              <a:t>która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 której wynika, </a:t>
            </a:r>
            <a:r>
              <a:rPr lang="pl-PL" sz="2000" dirty="0">
                <a:latin typeface="Arial" charset="0"/>
                <a:sym typeface="Symbol" pitchFamily="18" charset="2"/>
              </a:rPr>
              <a:t>że jedynie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aerozol </a:t>
            </a:r>
            <a:r>
              <a:rPr lang="pl-PL" sz="2000" dirty="0">
                <a:latin typeface="Arial" charset="0"/>
                <a:sym typeface="Symbol" pitchFamily="18" charset="2"/>
              </a:rPr>
              <a:t>o znaczącym wkładzie do całkowitej grubości optycznej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może </a:t>
            </a:r>
            <a:r>
              <a:rPr lang="pl-PL" sz="2000" dirty="0">
                <a:latin typeface="Arial" charset="0"/>
                <a:sym typeface="Symbol" pitchFamily="18" charset="2"/>
              </a:rPr>
              <a:t>efektywnie wpływać na wartość wykładnika Angstroma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Przykład.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=0.02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=2.0</a:t>
            </a:r>
            <a:r>
              <a:rPr lang="pl-PL" sz="2000" baseline="-25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endParaRPr lang="pl-PL" sz="2000" dirty="0">
              <a:solidFill>
                <a:schemeClr val="tx2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=0.2 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Na postawie wzoru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mamy: 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=0.18</a:t>
            </a:r>
            <a:r>
              <a:rPr lang="pl-PL" sz="2000" dirty="0">
                <a:latin typeface="Arial" charset="0"/>
                <a:sym typeface="Symbol" pitchFamily="18" charset="2"/>
              </a:rPr>
              <a:t>. Nawet gdyby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=0.05</a:t>
            </a:r>
            <a:r>
              <a:rPr lang="pl-PL" sz="2000" dirty="0">
                <a:latin typeface="Arial" charset="0"/>
                <a:sym typeface="Symbol" pitchFamily="18" charset="2"/>
              </a:rPr>
              <a:t> to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=0.4</a:t>
            </a:r>
            <a:r>
              <a:rPr lang="pl-PL" sz="2000" dirty="0">
                <a:latin typeface="Arial" charset="0"/>
                <a:sym typeface="Symbol" pitchFamily="18" charset="2"/>
              </a:rPr>
              <a:t>. </a:t>
            </a:r>
            <a:endParaRPr lang="pl-PL" sz="2000" dirty="0" smtClean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  <a:sym typeface="Symbol" pitchFamily="18" charset="2"/>
              </a:rPr>
              <a:t>Grubość </a:t>
            </a:r>
            <a:r>
              <a:rPr lang="pl-PL" sz="2000" dirty="0">
                <a:latin typeface="Arial" charset="0"/>
                <a:sym typeface="Symbol" pitchFamily="18" charset="2"/>
              </a:rPr>
              <a:t>optyczna sadzy nawet dla bardzo zanieczyszczonych rejonów świata jest bardzo mała (podobnie jak w powyższym przykładzie). </a:t>
            </a:r>
          </a:p>
          <a:p>
            <a:pPr eaLnBrk="1" hangingPunct="1">
              <a:spcBef>
                <a:spcPct val="50000"/>
              </a:spcBef>
            </a:pPr>
            <a:endParaRPr lang="pl-PL" baseline="-25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A526-0E5B-4D5F-8ABE-4EA238CD353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3887787"/>
          </a:xfrm>
        </p:spPr>
        <p:txBody>
          <a:bodyPr/>
          <a:lstStyle/>
          <a:p>
            <a:pPr marL="609600" indent="-609600"/>
            <a:r>
              <a:rPr lang="pl-PL" sz="2400" dirty="0"/>
              <a:t>Rozważamy osobno przypadek małych i dużych cząstek zdefiniowanych przez parametr wielkości </a:t>
            </a:r>
            <a:r>
              <a:rPr lang="pl-PL" sz="2400" dirty="0">
                <a:solidFill>
                  <a:schemeClr val="folHlink"/>
                </a:solidFill>
              </a:rPr>
              <a:t>x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</a:t>
            </a:r>
            <a:r>
              <a:rPr lang="pl-PL" sz="2400" dirty="0">
                <a:solidFill>
                  <a:schemeClr val="tx2"/>
                </a:solidFill>
              </a:rPr>
              <a:t>Dla x&gt;&gt;1   Q=const=2  stad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=0</a:t>
            </a: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2)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Dla x&lt;&lt;1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 marL="609600" indent="-609600">
              <a:buFontTx/>
              <a:buAutoNum type="alphaLcParenR"/>
            </a:pPr>
            <a:r>
              <a:rPr lang="pl-PL" sz="2400" dirty="0">
                <a:sym typeface="Symbol" pitchFamily="18" charset="2"/>
              </a:rPr>
              <a:t>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k=0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scat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  <a:r>
              <a:rPr lang="pl-PL" sz="2400" baseline="30000" dirty="0">
                <a:solidFill>
                  <a:schemeClr val="folHlink"/>
                </a:solidFill>
                <a:sym typeface="Symbol" pitchFamily="18" charset="2"/>
              </a:rPr>
              <a:t>4</a:t>
            </a:r>
            <a:endParaRPr lang="pl-PL" sz="24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b)    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 0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abs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</a:p>
          <a:p>
            <a:pPr marL="609600" indent="-609600">
              <a:buFontTx/>
              <a:buNone/>
            </a:pPr>
            <a:r>
              <a:rPr lang="pl-PL" sz="2400" dirty="0">
                <a:solidFill>
                  <a:schemeClr val="tx2"/>
                </a:solidFill>
              </a:rPr>
              <a:t>Paradoks Angstroma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468313" y="4005263"/>
          <a:ext cx="14398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0" name="Równanie" r:id="rId3" imgW="545863" imgH="457002" progId="Equation.3">
                  <p:embed/>
                </p:oleObj>
              </mc:Choice>
              <mc:Fallback>
                <p:oleObj name="Równanie" r:id="rId3" imgW="545863" imgH="45700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05263"/>
                        <a:ext cx="1439862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411413" y="40052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k=0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 0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4427538" y="4149725"/>
          <a:ext cx="1247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Równanie" r:id="rId5" imgW="190500" imgH="457200" progId="Equation.3">
                  <p:embed/>
                </p:oleObj>
              </mc:Choice>
              <mc:Fallback>
                <p:oleObj name="Równanie" r:id="rId5" imgW="190500" imgH="4572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149725"/>
                        <a:ext cx="1247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795963" y="4365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</a:t>
            </a:r>
            <a:r>
              <a:rPr lang="pl-PL" sz="2400" dirty="0">
                <a:latin typeface="Arial" charset="0"/>
                <a:sym typeface="Symbol" pitchFamily="18" charset="2"/>
              </a:rPr>
              <a:t>ł</a:t>
            </a:r>
            <a:r>
              <a:rPr lang="pl-PL" sz="2400" dirty="0">
                <a:latin typeface="Arial" charset="0"/>
              </a:rPr>
              <a:t>e cząstki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7518" y="5300663"/>
            <a:ext cx="84969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albedo pojedynczego rozpraszania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SSA</a:t>
            </a:r>
            <a:r>
              <a:rPr lang="pl-PL" sz="2000" dirty="0">
                <a:latin typeface="Arial" charset="0"/>
              </a:rPr>
              <a:t> (Single </a:t>
            </a:r>
            <a:r>
              <a:rPr lang="pl-PL" sz="2000" dirty="0" err="1">
                <a:latin typeface="Arial" charset="0"/>
              </a:rPr>
              <a:t>Scattering</a:t>
            </a:r>
            <a:r>
              <a:rPr lang="pl-PL" sz="2000" dirty="0">
                <a:latin typeface="Arial" charset="0"/>
              </a:rPr>
              <a:t> Albedo)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539750" y="6170613"/>
          <a:ext cx="10318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Równanie" r:id="rId7" imgW="749300" imgH="419100" progId="Equation.3">
                  <p:embed/>
                </p:oleObj>
              </mc:Choice>
              <mc:Fallback>
                <p:oleObj name="Równanie" r:id="rId7" imgW="749300" imgH="4191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170613"/>
                        <a:ext cx="103187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0" name="Object 10"/>
          <p:cNvGraphicFramePr>
            <a:graphicFrameLocks noChangeAspect="1"/>
          </p:cNvGraphicFramePr>
          <p:nvPr/>
        </p:nvGraphicFramePr>
        <p:xfrm>
          <a:off x="2627313" y="6237288"/>
          <a:ext cx="735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Równanie" r:id="rId9" imgW="533169" imgH="228501" progId="Equation.3">
                  <p:embed/>
                </p:oleObj>
              </mc:Choice>
              <mc:Fallback>
                <p:oleObj name="Równanie" r:id="rId9" imgW="533169" imgH="228501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237288"/>
                        <a:ext cx="7350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1" name="Object 11"/>
          <p:cNvGraphicFramePr>
            <a:graphicFrameLocks noChangeAspect="1"/>
          </p:cNvGraphicFramePr>
          <p:nvPr/>
        </p:nvGraphicFramePr>
        <p:xfrm>
          <a:off x="4140200" y="6237288"/>
          <a:ext cx="8223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Równanie" r:id="rId11" imgW="596900" imgH="241300" progId="Equation.3">
                  <p:embed/>
                </p:oleObj>
              </mc:Choice>
              <mc:Fallback>
                <p:oleObj name="Równanie" r:id="rId11" imgW="596900" imgH="2413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237288"/>
                        <a:ext cx="8223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Przybliżenie małych cząstek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624188"/>
              </p:ext>
            </p:extLst>
          </p:nvPr>
        </p:nvGraphicFramePr>
        <p:xfrm>
          <a:off x="684213" y="3449638"/>
          <a:ext cx="17303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Równanie" r:id="rId3" imgW="1257120" imgH="507960" progId="Equation.3">
                  <p:embed/>
                </p:oleObj>
              </mc:Choice>
              <mc:Fallback>
                <p:oleObj name="Równanie" r:id="rId3" imgW="125712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49638"/>
                        <a:ext cx="17303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84798"/>
              </p:ext>
            </p:extLst>
          </p:nvPr>
        </p:nvGraphicFramePr>
        <p:xfrm>
          <a:off x="676275" y="2492375"/>
          <a:ext cx="18891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Równanie" r:id="rId5" imgW="1371600" imgH="482400" progId="Equation.3">
                  <p:embed/>
                </p:oleObj>
              </mc:Choice>
              <mc:Fallback>
                <p:oleObj name="Równanie" r:id="rId5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492375"/>
                        <a:ext cx="18891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117532"/>
              </p:ext>
            </p:extLst>
          </p:nvPr>
        </p:nvGraphicFramePr>
        <p:xfrm>
          <a:off x="549275" y="1412875"/>
          <a:ext cx="64912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Równanie" r:id="rId7" imgW="4711680" imgH="558720" progId="Equation.3">
                  <p:embed/>
                </p:oleObj>
              </mc:Choice>
              <mc:Fallback>
                <p:oleObj name="Równanie" r:id="rId7" imgW="4711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412875"/>
                        <a:ext cx="64912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88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D78-7222-4669-8B43-6A4AD0CA1448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67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871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Równanie" r:id="rId3" imgW="875920" imgH="393529" progId="Equation.3">
                  <p:embed/>
                </p:oleObj>
              </mc:Choice>
              <mc:Fallback>
                <p:oleObj name="Równanie" r:id="rId3" imgW="875920" imgH="39352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8716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x&lt;&lt;1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148263" y="549275"/>
          <a:ext cx="1600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Równanie" r:id="rId5" imgW="748975" imgH="177723" progId="Equation.3">
                  <p:embed/>
                </p:oleObj>
              </mc:Choice>
              <mc:Fallback>
                <p:oleObj name="Równanie" r:id="rId5" imgW="748975" imgH="177723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9275"/>
                        <a:ext cx="16002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56165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cząstek dużych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ext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=2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abs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=1 (gdy k&gt;0)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Stad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=0.5</a:t>
            </a:r>
          </a:p>
        </p:txBody>
      </p:sp>
      <p:pic>
        <p:nvPicPr>
          <p:cNvPr id="267270" name="Picture 6" descr="ss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727325"/>
            <a:ext cx="5508625" cy="4130675"/>
          </a:xfrm>
          <a:prstGeom prst="rect">
            <a:avLst/>
          </a:prstGeom>
          <a:noFill/>
        </p:spPr>
      </p:pic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07950" y="45085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Paradoks Angstroma występuje nawet dla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k=10</a:t>
            </a:r>
            <a:r>
              <a:rPr lang="pl-PL" baseline="30000">
                <a:latin typeface="Arial" charset="0"/>
              </a:rPr>
              <a:t>-10.       </a:t>
            </a:r>
            <a:r>
              <a:rPr lang="pl-PL">
                <a:latin typeface="Arial" charset="0"/>
              </a:rPr>
              <a:t>Wówczas to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  <a:sym typeface="Symbol" pitchFamily="18" charset="2"/>
              </a:rPr>
              <a:t>=0  oraz </a:t>
            </a:r>
            <a:r>
              <a:rPr lang="pl-PL">
                <a:latin typeface="Arial" charset="0"/>
              </a:rPr>
              <a:t> =1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580BB-FED3-41EE-A1D5-7C3A24396E33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1296988"/>
          </a:xfrm>
        </p:spPr>
        <p:txBody>
          <a:bodyPr/>
          <a:lstStyle/>
          <a:p>
            <a:r>
              <a:rPr lang="pl-PL" sz="2400"/>
              <a:t>Załóżmy, że mamy małe cząstki dla których spełniona jest zależność </a:t>
            </a:r>
            <a:r>
              <a:rPr lang="pl-PL" sz="2400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abs</a:t>
            </a:r>
            <a:r>
              <a:rPr lang="pl-PL" sz="2400">
                <a:solidFill>
                  <a:schemeClr val="folHlink"/>
                </a:solidFill>
              </a:rPr>
              <a:t>=x</a:t>
            </a:r>
          </a:p>
          <a:p>
            <a:pPr>
              <a:buFontTx/>
              <a:buNone/>
            </a:pPr>
            <a:r>
              <a:rPr lang="pl-PL" sz="2400"/>
              <a:t>Stąd 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539750" y="1700213"/>
          <a:ext cx="1800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Równanie" r:id="rId3" imgW="710891" imgH="241195" progId="Equation.3">
                  <p:embed/>
                </p:oleObj>
              </mc:Choice>
              <mc:Fallback>
                <p:oleObj name="Równanie" r:id="rId3" imgW="710891" imgH="24119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18002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563938" y="1628775"/>
            <a:ext cx="511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dla absorpcji wynosi 1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39750" y="2636838"/>
          <a:ext cx="18002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Równanie" r:id="rId5" imgW="723586" imgH="241195" progId="Equation.3">
                  <p:embed/>
                </p:oleObj>
              </mc:Choice>
              <mc:Fallback>
                <p:oleObj name="Równanie" r:id="rId5" imgW="723586" imgH="24119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18002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39750" y="3429000"/>
          <a:ext cx="2447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Równanie" r:id="rId7" imgW="1447800" imgH="431800" progId="Equation.3">
                  <p:embed/>
                </p:oleObj>
              </mc:Choice>
              <mc:Fallback>
                <p:oleObj name="Równanie" r:id="rId7" imgW="1447800" imgH="4318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29000"/>
                        <a:ext cx="24479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84978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Dla aerozolu o </a:t>
            </a:r>
            <a:r>
              <a:rPr lang="pl-PL" dirty="0" smtClean="0">
                <a:latin typeface="Arial" charset="0"/>
              </a:rPr>
              <a:t>wykładniku </a:t>
            </a:r>
            <a:r>
              <a:rPr lang="pl-PL" dirty="0">
                <a:latin typeface="Arial" charset="0"/>
              </a:rPr>
              <a:t>Angstroma równym 1 mamy płaską zależność </a:t>
            </a:r>
            <a:r>
              <a:rPr lang="pl-PL" dirty="0" smtClean="0">
                <a:latin typeface="Arial" charset="0"/>
              </a:rPr>
              <a:t>albedo </a:t>
            </a:r>
            <a:r>
              <a:rPr lang="pl-PL" dirty="0">
                <a:latin typeface="Arial" charset="0"/>
              </a:rPr>
              <a:t>pojedynczego </a:t>
            </a:r>
            <a:r>
              <a:rPr lang="pl-PL">
                <a:latin typeface="Arial" charset="0"/>
              </a:rPr>
              <a:t>rozpraszania </a:t>
            </a:r>
            <a:r>
              <a:rPr lang="pl-PL" smtClean="0">
                <a:latin typeface="Arial" charset="0"/>
              </a:rPr>
              <a:t>od </a:t>
            </a:r>
            <a:r>
              <a:rPr lang="pl-PL" dirty="0">
                <a:latin typeface="Arial" charset="0"/>
              </a:rPr>
              <a:t>długością fali.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&lt;1 SSA</a:t>
            </a:r>
            <a:r>
              <a:rPr lang="pl-PL" dirty="0">
                <a:solidFill>
                  <a:schemeClr val="tx2"/>
                </a:solidFill>
                <a:latin typeface="Arial" charset="0"/>
              </a:rPr>
              <a:t> rośnie z długością fali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&gt;1 SSA maleje z długością fali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2BF4-6D70-4D18-9734-8B3EB645AA83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r>
              <a:rPr lang="pl-PL" sz="2800"/>
              <a:t>Wykładnik Angstrom’a cd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pl-PL" sz="2400"/>
              <a:t>Załóżmy, że mamy dwa mody aerozolu o liczbie cząstek odpowiednio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oraz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2</a:t>
            </a:r>
            <a:r>
              <a:rPr lang="pl-PL" sz="2400"/>
              <a:t>. Wówczas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wynosi: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467544" y="2060848"/>
          <a:ext cx="22320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" name="Równanie" r:id="rId3" imgW="977476" imgH="215806" progId="Equation.3">
                  <p:embed/>
                </p:oleObj>
              </mc:Choice>
              <mc:Fallback>
                <p:oleObj name="Równanie" r:id="rId3" imgW="977476" imgH="215806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060848"/>
                        <a:ext cx="22320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683568" y="2780928"/>
          <a:ext cx="2376264" cy="52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" name="Równanie" r:id="rId5" imgW="1130300" imgH="279400" progId="Equation.3">
                  <p:embed/>
                </p:oleObj>
              </mc:Choice>
              <mc:Fallback>
                <p:oleObj name="Równanie" r:id="rId5" imgW="1130300" imgH="2794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2376264" cy="527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560388" y="3552825"/>
          <a:ext cx="420846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name="Równanie" r:id="rId7" imgW="2362200" imgH="838200" progId="Equation.3">
                  <p:embed/>
                </p:oleObj>
              </mc:Choice>
              <mc:Fallback>
                <p:oleObj name="Równanie" r:id="rId7" imgW="2362200" imgH="838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552825"/>
                        <a:ext cx="4208462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4140200" y="28527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i=1,2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560388" y="5075238"/>
          <a:ext cx="33258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Równanie" r:id="rId9" imgW="1866900" imgH="622300" progId="Equation.3">
                  <p:embed/>
                </p:oleObj>
              </mc:Choice>
              <mc:Fallback>
                <p:oleObj name="Równanie" r:id="rId9" imgW="1866900" imgH="622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075238"/>
                        <a:ext cx="3325812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5148263" y="4149725"/>
            <a:ext cx="3995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zależy więc jedynie od stosunku liczby cząstek w poszczególnych modach nie zaś od całkowitej ich ilości.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199-218D-4B95-ABCD-32626EFE1E4F}" type="slidenum">
              <a:rPr lang="en-US"/>
              <a:pPr/>
              <a:t>28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70339" name="Picture 3" descr="A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0B44-C754-4168-A143-F8B0CE6D50FB}" type="slidenum">
              <a:rPr lang="en-US"/>
              <a:pPr/>
              <a:t>29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346075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Uogólnienie problemu odwrotnego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Równanie" r:id="rId3" imgW="1651000" imgH="495300" progId="Equation.3">
                  <p:embed/>
                </p:oleObj>
              </mc:Choice>
              <mc:Fallback>
                <p:oleObj name="Równanie" r:id="rId3" imgW="1651000" imgH="4953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981075"/>
                        <a:ext cx="28797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Rozkład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n(r)</a:t>
            </a:r>
            <a:r>
              <a:rPr lang="pl-PL" sz="2000" dirty="0">
                <a:latin typeface="Arial" charset="0"/>
              </a:rPr>
              <a:t> możemy rozbić na dwie części; wolno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oraz szybko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zmienną, 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ma </a:t>
            </a:r>
            <a:r>
              <a:rPr lang="pl-PL" sz="2000" dirty="0" smtClean="0">
                <a:latin typeface="Arial" charset="0"/>
              </a:rPr>
              <a:t>np. postać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Równanie" r:id="rId5" imgW="1841500" imgH="495300" progId="Equation.3">
                  <p:embed/>
                </p:oleObj>
              </mc:Choice>
              <mc:Fallback>
                <p:oleObj name="Równanie" r:id="rId5" imgW="1841500" imgH="495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068638"/>
                        <a:ext cx="31988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Naszym zadaniem jest wyznaczenie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zakładając współczynnik refrakcji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. Równanie to sprowadza się do równania Fredholma pierwszego rodzaju jeśli przyjmiemy, </a:t>
            </a:r>
            <a:r>
              <a:rPr lang="pl-PL" sz="2000" dirty="0" smtClean="0">
                <a:latin typeface="Arial" charset="0"/>
              </a:rPr>
              <a:t>że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g=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()</a:t>
            </a:r>
            <a:r>
              <a:rPr lang="pl-PL" sz="2000" dirty="0">
                <a:latin typeface="Arial" charset="0"/>
                <a:sym typeface="Symbol" pitchFamily="18" charset="2"/>
              </a:rPr>
              <a:t> zaś</a:t>
            </a:r>
          </a:p>
        </p:txBody>
      </p:sp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8" name="Równanie" r:id="rId7" imgW="1676400" imgH="431800" progId="Equation.3">
                  <p:embed/>
                </p:oleObj>
              </mc:Choice>
              <mc:Fallback>
                <p:oleObj name="Równanie" r:id="rId7" imgW="16764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05488"/>
                        <a:ext cx="3600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9" name="Równanie" r:id="rId9" imgW="1143000" imgH="495300" progId="Equation.3">
                  <p:embed/>
                </p:oleObj>
              </mc:Choice>
              <mc:Fallback>
                <p:oleObj name="Równanie" r:id="rId9" imgW="1143000" imgH="495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748338"/>
                        <a:ext cx="2455863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94A1-F225-4A81-BDB0-458438F60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81025"/>
          </a:xfrm>
        </p:spPr>
        <p:txBody>
          <a:bodyPr/>
          <a:lstStyle/>
          <a:p>
            <a:r>
              <a:rPr lang="pl-PL" sz="3200" b="1" dirty="0"/>
              <a:t>Pomiary </a:t>
            </a:r>
            <a:r>
              <a:rPr lang="pl-PL" sz="3200" b="1" dirty="0" smtClean="0"/>
              <a:t>naziemne grubości optycznej </a:t>
            </a:r>
            <a:endParaRPr lang="pl-PL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362950" cy="25495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Jedną z najprostszych metod pomiarowych zawartości aerozolu </a:t>
            </a:r>
            <a:r>
              <a:rPr lang="pl-PL" sz="2400" dirty="0" smtClean="0"/>
              <a:t>opiera się  o pomiar </a:t>
            </a:r>
            <a:r>
              <a:rPr lang="pl-PL" sz="2400" dirty="0"/>
              <a:t>promieniowania bezpośredniego na powierzchni </a:t>
            </a:r>
            <a:r>
              <a:rPr lang="pl-PL" sz="2400" dirty="0" smtClean="0"/>
              <a:t>ziemi.</a:t>
            </a: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Obecności aerozoli sprawa, że promieniowanie bezpośrednie dochodzące do ziemi jest efektywnie osłabiane (poprzez procesy rozpraszania oraz absorpcji) zgodnie z prawem Lamberta Beera.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Dla horyzontalnie jednorodnej atmosfery mamy: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3482576"/>
              </p:ext>
            </p:extLst>
          </p:nvPr>
        </p:nvGraphicFramePr>
        <p:xfrm>
          <a:off x="611560" y="4077072"/>
          <a:ext cx="1903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Równanie" r:id="rId3" imgW="990170" imgH="241195" progId="Equation.3">
                  <p:embed/>
                </p:oleObj>
              </mc:Choice>
              <mc:Fallback>
                <p:oleObj name="Równanie" r:id="rId3" imgW="990170" imgH="24119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77072"/>
                        <a:ext cx="19034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6263230"/>
              </p:ext>
            </p:extLst>
          </p:nvPr>
        </p:nvGraphicFramePr>
        <p:xfrm>
          <a:off x="251520" y="5301208"/>
          <a:ext cx="36718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Równanie" r:id="rId5" imgW="1816100" imgH="241300" progId="Equation.3">
                  <p:embed/>
                </p:oleObj>
              </mc:Choice>
              <mc:Fallback>
                <p:oleObj name="Równanie" r:id="rId5" imgW="1816100" imgH="2413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01208"/>
                        <a:ext cx="36718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sun_photo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164110" y="3349625"/>
            <a:ext cx="4857750" cy="35083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2CB5-857C-4F70-9DF4-B5E773624DE0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72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41214"/>
              </p:ext>
            </p:extLst>
          </p:nvPr>
        </p:nvGraphicFramePr>
        <p:xfrm>
          <a:off x="755576" y="2681287"/>
          <a:ext cx="1828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Równanie" r:id="rId3" imgW="1091726" imgH="495085" progId="Equation.3">
                  <p:embed/>
                </p:oleObj>
              </mc:Choice>
              <mc:Fallback>
                <p:oleObj name="Równanie" r:id="rId3" imgW="1091726" imgH="49508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81287"/>
                        <a:ext cx="182880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jest funkcją wagową (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jądrem całkowym). </a:t>
            </a:r>
            <a:r>
              <a:rPr lang="pl-PL" sz="2000" dirty="0">
                <a:latin typeface="Arial" charset="0"/>
                <a:sym typeface="Symbol" pitchFamily="18" charset="2"/>
              </a:rPr>
              <a:t>W praktyce, ponieważ mamy tylko skończona ilość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zmierzonych </a:t>
            </a:r>
            <a:r>
              <a:rPr lang="pl-PL" sz="2000" dirty="0">
                <a:latin typeface="Arial" charset="0"/>
                <a:sym typeface="Symbol" pitchFamily="18" charset="2"/>
              </a:rPr>
              <a:t>parametrów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powyższy problem jest źle postawiony nawet jeśli funkcja wagowa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oraz wartości mierzone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pozbawione s</a:t>
            </a:r>
            <a:r>
              <a:rPr lang="pl-PL" sz="2000" dirty="0">
                <a:latin typeface="Arial" charset="0"/>
              </a:rPr>
              <a:t>ą</a:t>
            </a:r>
            <a:r>
              <a:rPr lang="pl-PL" sz="2000" dirty="0">
                <a:latin typeface="Arial" charset="0"/>
                <a:sym typeface="Symbol" pitchFamily="18" charset="2"/>
              </a:rPr>
              <a:t> niepewności.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203848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i=1,2,…,M</a:t>
            </a:r>
            <a:r>
              <a:rPr lang="pl-PL">
                <a:latin typeface="Arial" charset="0"/>
              </a:rPr>
              <a:t>   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>
                <a:latin typeface="Arial" charset="0"/>
              </a:rPr>
              <a:t> jest liczbą obserwacji spektralnych wielkości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Dla wygody poszukiwać będziemy rozwiązanie w postaci:</a:t>
            </a: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Równanie" r:id="rId5" imgW="1054100" imgH="444500" progId="Equation.3">
                  <p:embed/>
                </p:oleObj>
              </mc:Choice>
              <mc:Fallback>
                <p:oleObj name="Równanie" r:id="rId5" imgW="1054100" imgH="4445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697413"/>
                        <a:ext cx="187007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latin typeface="Arial" charset="0"/>
              </a:rPr>
              <a:t> są nieznanymi współczynnikami, zaś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w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3151-81D0-4B4A-8F68-DEC2CEE5789D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73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" name="Równanie" r:id="rId3" imgW="761669" imgH="444307" progId="Equation.3">
                  <p:embed/>
                </p:oleObj>
              </mc:Choice>
              <mc:Fallback>
                <p:oleObj name="Równanie" r:id="rId3" imgW="761669" imgH="444307" progId="Equation.3">
                  <p:embed/>
                  <p:pic>
                    <p:nvPicPr>
                      <p:cNvPr id="0" name="Picture 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3375"/>
                        <a:ext cx="17287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i-1,2,…,M</a:t>
            </a:r>
          </a:p>
        </p:txBody>
      </p:sp>
      <p:graphicFrame>
        <p:nvGraphicFramePr>
          <p:cNvPr id="273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" name="Równanie" r:id="rId5" imgW="1244060" imgH="495085" progId="Equation.3">
                  <p:embed/>
                </p:oleObj>
              </mc:Choice>
              <mc:Fallback>
                <p:oleObj name="Równanie" r:id="rId5" imgW="1244060" imgH="495085" progId="Equation.3">
                  <p:embed/>
                  <p:pic>
                    <p:nvPicPr>
                      <p:cNvPr id="0" name="Picture 8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3375"/>
                        <a:ext cx="2230437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wyznaczyć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(j=1,…,N)</a:t>
            </a:r>
            <a:r>
              <a:rPr lang="pl-PL">
                <a:latin typeface="Arial" charset="0"/>
              </a:rPr>
              <a:t> korzystając z obserwacji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(i=1,…,M)</a:t>
            </a:r>
            <a:r>
              <a:rPr lang="pl-PL">
                <a:latin typeface="Arial" charset="0"/>
              </a:rPr>
              <a:t>. Wprowadzamy oznaczenia:</a:t>
            </a:r>
          </a:p>
        </p:txBody>
      </p:sp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" name="Równanie" r:id="rId7" imgW="583947" imgH="939392" progId="Equation.3">
                  <p:embed/>
                </p:oleObj>
              </mc:Choice>
              <mc:Fallback>
                <p:oleObj name="Równanie" r:id="rId7" imgW="583947" imgH="93939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1512887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" name="Równanie" r:id="rId9" imgW="545863" imgH="939392" progId="Equation.3">
                  <p:embed/>
                </p:oleObj>
              </mc:Choice>
              <mc:Fallback>
                <p:oleObj name="Równanie" r:id="rId9" imgW="545863" imgH="93939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20938"/>
                        <a:ext cx="143986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" name="Równanie" r:id="rId11" imgW="1714500" imgH="939800" progId="Equation.3">
                  <p:embed/>
                </p:oleObj>
              </mc:Choice>
              <mc:Fallback>
                <p:oleObj name="Równanie" r:id="rId11" imgW="1714500" imgH="9398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309562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Wyjściowe równanie sprowadza się do równania wektorowego</a:t>
            </a:r>
          </a:p>
        </p:txBody>
      </p:sp>
      <p:graphicFrame>
        <p:nvGraphicFramePr>
          <p:cNvPr id="273418" name="Object 10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" name="Równanie" r:id="rId13" imgW="457200" imgH="241300" progId="Equation.3">
                  <p:embed/>
                </p:oleObj>
              </mc:Choice>
              <mc:Fallback>
                <p:oleObj name="Równanie" r:id="rId13" imgW="457200" imgH="2413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37063"/>
                        <a:ext cx="1036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Jak wiadomo macierz odwrotna istnieje tylko wtedy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M=N</a:t>
            </a:r>
            <a:r>
              <a:rPr lang="pl-PL">
                <a:latin typeface="Arial" charset="0"/>
              </a:rPr>
              <a:t> oraz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detA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0</a:t>
            </a:r>
            <a:r>
              <a:rPr lang="pl-PL">
                <a:latin typeface="Arial" charset="0"/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M=N</a:t>
            </a:r>
            <a:r>
              <a:rPr lang="pl-PL">
                <a:latin typeface="Arial" charset="0"/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" name="Równanie" r:id="rId15" imgW="558558" imgH="241195" progId="Equation.3">
                  <p:embed/>
                </p:oleObj>
              </mc:Choice>
              <mc:Fallback>
                <p:oleObj name="Równanie" r:id="rId15" imgW="558558" imgH="241195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6165850"/>
                        <a:ext cx="12668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F50F-B17E-4400-A1B6-6EC2653EAF23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/>
              <a:t>Z reguły macierz </a:t>
            </a:r>
            <a:r>
              <a:rPr lang="pl-PL" sz="2400">
                <a:solidFill>
                  <a:schemeClr val="folHlink"/>
                </a:solidFill>
              </a:rPr>
              <a:t>A</a:t>
            </a:r>
            <a:r>
              <a:rPr lang="pl-PL" sz="240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274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Równanie" r:id="rId3" imgW="990170" imgH="444307" progId="Equation.3">
                  <p:embed/>
                </p:oleObj>
              </mc:Choice>
              <mc:Fallback>
                <p:oleObj name="Równanie" r:id="rId3" imgW="990170" imgH="444307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19161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800">
                <a:solidFill>
                  <a:schemeClr val="folHlink"/>
                </a:solidFill>
                <a:latin typeface="Arial" charset="0"/>
              </a:rPr>
              <a:t>i=1,…,M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więc zminimalizować wielkość 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Równanie" r:id="rId5" imgW="1600200" imgH="520700" progId="Equation.3">
                  <p:embed/>
                </p:oleObj>
              </mc:Choice>
              <mc:Fallback>
                <p:oleObj name="Równanie" r:id="rId5" imgW="1600200" imgH="5207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33718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Poprzez przyrównaniu wszystkich pochodnych względem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(k=1,2,…,n)</a:t>
            </a:r>
            <a:r>
              <a:rPr lang="pl-PL">
                <a:latin typeface="Arial" charset="0"/>
              </a:rPr>
              <a:t> do zera</a:t>
            </a:r>
          </a:p>
        </p:txBody>
      </p:sp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Równanie" r:id="rId7" imgW="1726451" imgH="583947" progId="Equation.3">
                  <p:embed/>
                </p:oleObj>
              </mc:Choice>
              <mc:Fallback>
                <p:oleObj name="Równanie" r:id="rId7" imgW="1726451" imgH="583947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730750"/>
                        <a:ext cx="36385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B37-43EC-4B47-91BD-202C6E50254C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75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1" name="Równanie" r:id="rId3" imgW="1866900" imgH="508000" progId="Equation.3">
                  <p:embed/>
                </p:oleObj>
              </mc:Choice>
              <mc:Fallback>
                <p:oleObj name="Równanie" r:id="rId3" imgW="1866900" imgH="5080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1150"/>
                        <a:ext cx="3367087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2" name="Równanie" r:id="rId5" imgW="1497950" imgH="482391" progId="Equation.3">
                  <p:embed/>
                </p:oleObj>
              </mc:Choice>
              <mc:Fallback>
                <p:oleObj name="Równanie" r:id="rId5" imgW="1497950" imgH="482391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26146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 w formie macierzowej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3" name="Równanie" r:id="rId7" imgW="812447" imgH="241195" progId="Equation.3">
                  <p:embed/>
                </p:oleObj>
              </mc:Choice>
              <mc:Fallback>
                <p:oleObj name="Równanie" r:id="rId7" imgW="812447" imgH="24119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052513"/>
                        <a:ext cx="14176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4" name="Równanie" r:id="rId9" imgW="1002865" imgH="279279" progId="Equation.3">
                  <p:embed/>
                </p:oleObj>
              </mc:Choice>
              <mc:Fallback>
                <p:oleObj name="Równanie" r:id="rId9" imgW="1002865" imgH="27927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739900"/>
                        <a:ext cx="17494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Rozwiązanie zagadnienia odwrotnego w powyżej formie jest niestabilne. Niestabilności związane </a:t>
            </a:r>
            <a:r>
              <a:rPr lang="pl-PL" dirty="0" smtClean="0">
                <a:latin typeface="Arial" charset="0"/>
              </a:rPr>
              <a:t>ze </a:t>
            </a:r>
            <a:r>
              <a:rPr lang="pl-PL" dirty="0">
                <a:latin typeface="Arial" charset="0"/>
              </a:rPr>
              <a:t>źle postawionym problemem wyjściowym nie są jedyne.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Istotnym </a:t>
            </a:r>
            <a:r>
              <a:rPr lang="pl-PL" dirty="0">
                <a:latin typeface="Arial" charset="0"/>
              </a:rPr>
              <a:t>wkład wnoszą błędy kwadratur używane do obliczeń elementów macierzy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dirty="0">
                <a:latin typeface="Arial" charset="0"/>
              </a:rPr>
              <a:t>, błędy obcięcia numerycznego oraz przede wszystkim błędy pomiarowe wielkości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W </a:t>
            </a:r>
            <a:r>
              <a:rPr lang="pl-PL" dirty="0">
                <a:latin typeface="Arial" charset="0"/>
              </a:rPr>
              <a:t>praktyce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 nigdy nie jest znane i dlatego musi być zapisane w postaci: </a:t>
            </a:r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" name="Równanie" r:id="rId11" imgW="672808" imgH="215806" progId="Equation.3">
                  <p:embed/>
                </p:oleObj>
              </mc:Choice>
              <mc:Fallback>
                <p:oleObj name="Równanie" r:id="rId11" imgW="672808" imgH="21580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15113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Niepewności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3FD1-7ECC-4385-952C-1FF6A05AC1D3}" type="slidenum">
              <a:rPr lang="en-US"/>
              <a:pPr/>
              <a:t>34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Rozpatrujemy wyrażenie </a:t>
            </a:r>
          </a:p>
        </p:txBody>
      </p:sp>
      <p:graphicFrame>
        <p:nvGraphicFramePr>
          <p:cNvPr id="2764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4" name="Równanie" r:id="rId3" imgW="1180588" imgH="380835" progId="Equation.3">
                  <p:embed/>
                </p:oleObj>
              </mc:Choice>
              <mc:Fallback>
                <p:oleObj name="Równanie" r:id="rId3" imgW="1180588" imgH="380835" progId="Equation.3">
                  <p:embed/>
                  <p:pic>
                    <p:nvPicPr>
                      <p:cNvPr id="0" name="Picture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260191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>
                <a:latin typeface="Arial" charset="0"/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informacji a priori</a:t>
            </a:r>
            <a:r>
              <a:rPr lang="pl-PL">
                <a:latin typeface="Arial" charset="0"/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5" name="Równanie" r:id="rId5" imgW="114201" imgH="190335" progId="Equation.3">
                  <p:embed/>
                </p:oleObj>
              </mc:Choice>
              <mc:Fallback>
                <p:oleObj name="Równanie" r:id="rId5" imgW="114201" imgH="190335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1590675"/>
                        <a:ext cx="236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539552" y="2348880"/>
          <a:ext cx="4032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6" name="Równanie" r:id="rId7" imgW="2565400" imgH="584200" progId="Equation.3">
                  <p:embed/>
                </p:oleObj>
              </mc:Choice>
              <mc:Fallback>
                <p:oleObj name="Równanie" r:id="rId7" imgW="2565400" imgH="5842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40322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539552" y="3573016"/>
          <a:ext cx="40719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7" name="Równanie" r:id="rId9" imgW="2463800" imgH="508000" progId="Equation.3">
                  <p:embed/>
                </p:oleObj>
              </mc:Choice>
              <mc:Fallback>
                <p:oleObj name="Równanie" r:id="rId9" imgW="2463800" imgH="5080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40719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Równoważny zapis macierzowy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8" name="Równanie" r:id="rId11" imgW="1409088" imgH="241195" progId="Equation.3">
                  <p:embed/>
                </p:oleObj>
              </mc:Choice>
              <mc:Fallback>
                <p:oleObj name="Równanie" r:id="rId11" imgW="1409088" imgH="241195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00663"/>
                        <a:ext cx="25288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macierz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pl-PL">
                <a:latin typeface="Arial" charset="0"/>
              </a:rPr>
              <a:t> ma postać</a:t>
            </a: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9" name="Równanie" r:id="rId13" imgW="2171700" imgH="939800" progId="Equation.3">
                  <p:embed/>
                </p:oleObj>
              </mc:Choice>
              <mc:Fallback>
                <p:oleObj name="Równanie" r:id="rId13" imgW="2171700" imgH="9398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89500"/>
                        <a:ext cx="3895725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DF55-9504-4479-AB6B-357E0B64EB4B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Postać macierzy </a:t>
            </a:r>
            <a:r>
              <a:rPr lang="pl-PL" sz="2400" dirty="0">
                <a:solidFill>
                  <a:schemeClr val="folHlink"/>
                </a:solidFill>
              </a:rPr>
              <a:t>H</a:t>
            </a:r>
            <a:r>
              <a:rPr lang="pl-PL" sz="2400" dirty="0"/>
              <a:t> </a:t>
            </a:r>
            <a:r>
              <a:rPr lang="pl-PL" sz="2400" dirty="0" smtClean="0"/>
              <a:t>wynika </a:t>
            </a:r>
            <a:r>
              <a:rPr lang="pl-PL" sz="2400" dirty="0"/>
              <a:t>ze </a:t>
            </a:r>
            <a:r>
              <a:rPr lang="pl-PL" sz="2400" dirty="0" smtClean="0"/>
              <a:t>wzoru</a:t>
            </a:r>
            <a:endParaRPr lang="pl-PL" sz="2400" dirty="0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8" name="Równanie" r:id="rId3" imgW="787400" imgH="431800" progId="Equation.3">
                  <p:embed/>
                </p:oleObj>
              </mc:Choice>
              <mc:Fallback>
                <p:oleObj name="Równanie" r:id="rId3" imgW="787400" imgH="4318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194468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323528" y="5445224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gdzie </a:t>
            </a:r>
            <a:r>
              <a:rPr lang="pl-PL" dirty="0">
                <a:solidFill>
                  <a:schemeClr val="folHlink"/>
                </a:solidFill>
              </a:rPr>
              <a:t>I</a:t>
            </a:r>
            <a:r>
              <a:rPr lang="pl-PL" dirty="0"/>
              <a:t> jest macierzą jednostkową</a:t>
            </a: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9" name="Równanie" r:id="rId5" imgW="1308100" imgH="279400" progId="Equation.3">
                  <p:embed/>
                </p:oleObj>
              </mc:Choice>
              <mc:Fallback>
                <p:oleObj name="Równanie" r:id="rId5" imgW="1308100" imgH="2794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323056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 dirty="0"/>
              <a:t>	Rozwiązanie na 	    może być wyznaczane na podstawie danych historycznych. </a:t>
            </a:r>
          </a:p>
        </p:txBody>
      </p: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2051720" y="3501008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0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467544" y="4077072"/>
          <a:ext cx="39830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1" name="Równanie" r:id="rId9" imgW="1612900" imgH="241300" progId="Equation.3">
                  <p:embed/>
                </p:oleObj>
              </mc:Choice>
              <mc:Fallback>
                <p:oleObj name="Równanie" r:id="rId9" imgW="1612900" imgH="2413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7072"/>
                        <a:ext cx="39830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/>
        </p:nvGraphicFramePr>
        <p:xfrm>
          <a:off x="539552" y="4725144"/>
          <a:ext cx="457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2" name="Równanie" r:id="rId11" imgW="1854200" imgH="279400" progId="Equation.3">
                  <p:embed/>
                </p:oleObj>
              </mc:Choice>
              <mc:Fallback>
                <p:oleObj name="Równanie" r:id="rId11" imgW="1854200" imgH="2794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457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Rozwiązanie problemu </a:t>
            </a:r>
            <a:r>
              <a:rPr lang="pl-PL" dirty="0" smtClean="0"/>
              <a:t>odwrotnego:</a:t>
            </a:r>
            <a:endParaRPr lang="pl-PL" dirty="0"/>
          </a:p>
        </p:txBody>
      </p:sp>
      <p:graphicFrame>
        <p:nvGraphicFramePr>
          <p:cNvPr id="277516" name="Object 12"/>
          <p:cNvGraphicFramePr>
            <a:graphicFrameLocks noChangeAspect="1"/>
          </p:cNvGraphicFramePr>
          <p:nvPr/>
        </p:nvGraphicFramePr>
        <p:xfrm>
          <a:off x="3275856" y="3212976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3" name="Równanie" r:id="rId13" imgW="114201" imgH="190335" progId="Equation.3">
                  <p:embed/>
                </p:oleObj>
              </mc:Choice>
              <mc:Fallback>
                <p:oleObj name="Równanie" r:id="rId13" imgW="114201" imgH="190335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12976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93D9-567A-40B8-BB46-7C30C4FB5DE7}" type="slidenum">
              <a:rPr lang="en-US"/>
              <a:pPr/>
              <a:t>36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				(pierwsza pochodna)</a:t>
            </a:r>
          </a:p>
          <a:p>
            <a:pPr marL="609600" indent="-609600">
              <a:buFontTx/>
              <a:buAutoNum type="arabicParenR" startAt="2"/>
            </a:pPr>
            <a:r>
              <a:rPr lang="pl-PL" sz="2400" dirty="0"/>
              <a:t>                                (druga pochodna)</a:t>
            </a:r>
          </a:p>
          <a:p>
            <a:pPr marL="609600" indent="-609600">
              <a:buFontTx/>
              <a:buNone/>
            </a:pPr>
            <a:r>
              <a:rPr lang="pl-PL" sz="2400" dirty="0"/>
              <a:t>które nie zawierają wyrażenia </a:t>
            </a:r>
          </a:p>
          <a:p>
            <a:pPr marL="609600" indent="-609600"/>
            <a:r>
              <a:rPr lang="pl-PL" sz="2400" dirty="0"/>
              <a:t>Stosując przedstawioną </a:t>
            </a:r>
            <a:r>
              <a:rPr lang="pl-PL" sz="2400" dirty="0" smtClean="0"/>
              <a:t>powyżej </a:t>
            </a:r>
            <a:r>
              <a:rPr lang="pl-PL" sz="2400" dirty="0"/>
              <a:t>metodę rozwiązywania problemu odwrotnego dla grubości optycznej aerozolu zakładaliśmy, że znamy współczynnik refrakcji. </a:t>
            </a:r>
          </a:p>
          <a:p>
            <a:pPr marL="609600" indent="-609600"/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/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71600" y="908720"/>
          <a:ext cx="14636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Równanie" r:id="rId3" imgW="812447" imgH="253890" progId="Equation.3">
                  <p:embed/>
                </p:oleObj>
              </mc:Choice>
              <mc:Fallback>
                <p:oleObj name="Równanie" r:id="rId3" imgW="812447" imgH="25389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14636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27584" y="1340768"/>
          <a:ext cx="21637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Równanie" r:id="rId5" imgW="1205977" imgH="253890" progId="Equation.3">
                  <p:embed/>
                </p:oleObj>
              </mc:Choice>
              <mc:Fallback>
                <p:oleObj name="Równanie" r:id="rId5" imgW="1205977" imgH="25389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21637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3995937" y="1700809"/>
          <a:ext cx="15576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7" y="1700809"/>
                        <a:ext cx="155762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964D-286F-4EE8-A69E-7695860AD217}" type="slidenum">
              <a:rPr lang="en-US"/>
              <a:pPr/>
              <a:t>37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>
            <a:normAutofit fontScale="90000"/>
          </a:bodyPr>
          <a:lstStyle/>
          <a:p>
            <a:r>
              <a:rPr lang="pl-PL" sz="3200"/>
              <a:t>Fitowanie rozkładu log-normalnego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052513"/>
                        <a:ext cx="32416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1" name="Równanie" r:id="rId5" imgW="1574800" imgH="279400" progId="Equation.3">
                  <p:embed/>
                </p:oleObj>
              </mc:Choice>
              <mc:Fallback>
                <p:oleObj name="Równanie" r:id="rId5" imgW="1574800" imgH="2794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31670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Zakładamy, że mamy dwu-modowy rozkład log-normalny.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Mamy do wyznaczenia 6 parametr</a:t>
            </a:r>
            <a:r>
              <a:rPr lang="pl-PL" dirty="0">
                <a:latin typeface="Arial" charset="0"/>
                <a:sym typeface="Symbol" pitchFamily="18" charset="2"/>
              </a:rPr>
              <a:t>ó</a:t>
            </a:r>
            <a:r>
              <a:rPr lang="pl-PL" dirty="0">
                <a:latin typeface="Arial" charset="0"/>
              </a:rPr>
              <a:t>w swobodnych (przy założeniu współczynnika refrakcji) 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,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Możemy liczbę niewiadomych zredukować o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latin typeface="Arial" charset="0"/>
                <a:sym typeface="Symbol" pitchFamily="18" charset="2"/>
              </a:rPr>
              <a:t>i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dirty="0">
                <a:latin typeface="Arial" charset="0"/>
                <a:sym typeface="Symbol" pitchFamily="18" charset="2"/>
              </a:rPr>
              <a:t> na podstawie informacji klimatycznych dla odpowiednich </a:t>
            </a:r>
            <a:r>
              <a:rPr lang="pl-PL" dirty="0" err="1">
                <a:latin typeface="Arial" charset="0"/>
                <a:sym typeface="Symbol" pitchFamily="18" charset="2"/>
              </a:rPr>
              <a:t>modów</a:t>
            </a:r>
            <a:r>
              <a:rPr lang="pl-PL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Dodatkowo przy dużej licznie kanałów spektralnych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AOT</a:t>
            </a:r>
            <a:r>
              <a:rPr lang="pl-PL" dirty="0">
                <a:latin typeface="Arial" charset="0"/>
                <a:sym typeface="Symbol" pitchFamily="18" charset="2"/>
              </a:rPr>
              <a:t> możemy </a:t>
            </a:r>
            <a:r>
              <a:rPr lang="pl-PL" dirty="0" err="1">
                <a:latin typeface="Arial" charset="0"/>
                <a:sym typeface="Symbol" pitchFamily="18" charset="2"/>
              </a:rPr>
              <a:t>fitować</a:t>
            </a:r>
            <a:r>
              <a:rPr lang="pl-PL" dirty="0">
                <a:latin typeface="Arial" charset="0"/>
                <a:sym typeface="Symbol" pitchFamily="18" charset="2"/>
              </a:rPr>
              <a:t> współczynnik </a:t>
            </a:r>
            <a:r>
              <a:rPr lang="pl-PL" dirty="0" smtClean="0">
                <a:latin typeface="Arial" charset="0"/>
                <a:sym typeface="Symbol" pitchFamily="18" charset="2"/>
              </a:rPr>
              <a:t>załamania światła. </a:t>
            </a: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07EE-EA52-476E-B93E-BA8CC462C387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 obszarze widzialnym oraz w bliskiej podczerwieni grubość optyczna ozonu, pary wodnej oraz innych gazów jest najczęściej zaniedbywana mała poza wąskimi pasmami absorpcyjnymi.</a:t>
            </a:r>
          </a:p>
          <a:p>
            <a:pPr>
              <a:lnSpc>
                <a:spcPct val="90000"/>
              </a:lnSpc>
            </a:pPr>
            <a:r>
              <a:rPr lang="pl-PL" sz="2400"/>
              <a:t>Największy wkład do grubości optycznej wnoszą rozpraszanie i absorpcja aerozolu oraz rozpraszanie molekularne. Przy czym to ostatnie szybko zmniejsza się z długością fali (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400" baseline="30000">
                <a:solidFill>
                  <a:schemeClr val="folHlink"/>
                </a:solidFill>
                <a:sym typeface="Symbol" pitchFamily="18" charset="2"/>
              </a:rPr>
              <a:t>-4</a:t>
            </a:r>
            <a:r>
              <a:rPr lang="pl-PL" sz="2400"/>
              <a:t>). 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	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(350nm)=0.61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(500nm)=0.14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(1000nm)=0.008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ym typeface="Symbol" pitchFamily="18" charset="2"/>
              </a:rPr>
              <a:t>Grubość optyczn</a:t>
            </a:r>
            <a:r>
              <a:rPr lang="pl-PL" sz="2400"/>
              <a:t>ą</a:t>
            </a:r>
            <a:r>
              <a:rPr lang="pl-PL" sz="2400">
                <a:sym typeface="Symbol" pitchFamily="18" charset="2"/>
              </a:rPr>
              <a:t> aerozolu wyznaczamy ze wzoru: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755576" y="5373216"/>
          <a:ext cx="295116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Równanie" r:id="rId3" imgW="1384300" imgH="419100" progId="Equation.3">
                  <p:embed/>
                </p:oleObj>
              </mc:Choice>
              <mc:Fallback>
                <p:oleObj name="Równanie" r:id="rId3" imgW="1384300" imgH="419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73216"/>
                        <a:ext cx="2951162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043-C884-4362-82FB-A3F34C08F05D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88913"/>
            <a:ext cx="8229600" cy="4525962"/>
          </a:xfrm>
        </p:spPr>
        <p:txBody>
          <a:bodyPr/>
          <a:lstStyle/>
          <a:p>
            <a:r>
              <a:rPr lang="pl-PL" sz="2400" dirty="0"/>
              <a:t>Grubość optyczna aerozolu (</a:t>
            </a:r>
            <a:r>
              <a:rPr lang="pl-PL" sz="2400" dirty="0" smtClean="0">
                <a:solidFill>
                  <a:schemeClr val="folHlink"/>
                </a:solidFill>
              </a:rPr>
              <a:t>AOT lub AOD</a:t>
            </a:r>
            <a:r>
              <a:rPr lang="pl-PL" sz="2400" dirty="0" smtClean="0"/>
              <a:t>) </a:t>
            </a:r>
            <a:r>
              <a:rPr lang="pl-PL" sz="2400" dirty="0"/>
              <a:t>opisuje całkowita zawartość aerozolu w pionowej kolumnie powietrza.</a:t>
            </a:r>
          </a:p>
          <a:p>
            <a:r>
              <a:rPr lang="pl-PL" sz="2400" dirty="0"/>
              <a:t>Z definicji grubości optycznej mamy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Tx/>
              <a:buNone/>
            </a:pPr>
            <a:r>
              <a:rPr lang="pl-PL" sz="2400" dirty="0"/>
              <a:t>gdzie ekstynkcja wyraża się wzorem</a:t>
            </a: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6084888" y="1052513"/>
          <a:ext cx="15859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Równanie" r:id="rId3" imgW="583947" imgH="482391" progId="Equation.3">
                  <p:embed/>
                </p:oleObj>
              </mc:Choice>
              <mc:Fallback>
                <p:oleObj name="Równanie" r:id="rId3" imgW="583947" imgH="482391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052513"/>
                        <a:ext cx="158591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755650" y="2852738"/>
          <a:ext cx="41687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Równanie" r:id="rId5" imgW="1828800" imgH="431800" progId="Equation.3">
                  <p:embed/>
                </p:oleObj>
              </mc:Choice>
              <mc:Fallback>
                <p:oleObj name="Równanie" r:id="rId5" imgW="18288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2738"/>
                        <a:ext cx="41687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82819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Q ()</a:t>
            </a:r>
            <a:r>
              <a:rPr lang="pl-PL" sz="2400" dirty="0">
                <a:latin typeface="Arial" charset="0"/>
              </a:rPr>
              <a:t> jest efektywnym przekrojem czynnym na ekstynkcje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i dla cząstek sferycznych może być wyznaczony z teorii </a:t>
            </a:r>
            <a:r>
              <a:rPr lang="pl-PL" sz="2400" dirty="0" smtClean="0">
                <a:latin typeface="Arial" charset="0"/>
              </a:rPr>
              <a:t>Lorentza-MIE </a:t>
            </a:r>
            <a:r>
              <a:rPr lang="pl-PL" sz="2400" dirty="0">
                <a:latin typeface="Arial" charset="0"/>
              </a:rPr>
              <a:t>o ile znamy współczynnik refrakcji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 oraz promień cząstki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04BD-51C1-4295-BBC4-0392A44B15F7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476250"/>
          <a:ext cx="3875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Równanie" r:id="rId3" imgW="2032000" imgH="482600" progId="Equation.3">
                  <p:embed/>
                </p:oleObj>
              </mc:Choice>
              <mc:Fallback>
                <p:oleObj name="Równanie" r:id="rId3" imgW="20320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38750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611188" y="1557338"/>
          <a:ext cx="4308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Równanie" r:id="rId5" imgW="2133600" imgH="482600" progId="Equation.3">
                  <p:embed/>
                </p:oleObj>
              </mc:Choice>
              <mc:Fallback>
                <p:oleObj name="Równanie" r:id="rId5" imgW="21336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430847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611188" y="3860800"/>
          <a:ext cx="37449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Równanie" r:id="rId7" imgW="1854200" imgH="431800" progId="Equation.3">
                  <p:embed/>
                </p:oleObj>
              </mc:Choice>
              <mc:Fallback>
                <p:oleObj name="Równanie" r:id="rId7" imgW="18542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37449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611188" y="2708275"/>
          <a:ext cx="22558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Równanie" r:id="rId9" imgW="1104900" imgH="482600" progId="Equation.3">
                  <p:embed/>
                </p:oleObj>
              </mc:Choice>
              <mc:Fallback>
                <p:oleObj name="Równanie" r:id="rId9" imgW="1104900" imgH="482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2255837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635375" y="29972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)-</a:t>
            </a:r>
            <a:r>
              <a:rPr lang="pl-PL" dirty="0">
                <a:latin typeface="Arial" charset="0"/>
              </a:rPr>
              <a:t> kolumnowy rozkład wielkości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CDD-F521-44B5-AFE0-A9563F14C1EB}" type="slidenum">
              <a:rPr lang="en-US"/>
              <a:pPr/>
              <a:t>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33413"/>
          </a:xfrm>
        </p:spPr>
        <p:txBody>
          <a:bodyPr/>
          <a:lstStyle/>
          <a:p>
            <a:r>
              <a:rPr lang="pl-PL" sz="2800" b="1" dirty="0"/>
              <a:t>Spektralna zmienność AOT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10807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pl-PL" sz="2400"/>
              <a:t>Mono-dyspersyjny rozkład wielkości cząstek aerozolu. </a:t>
            </a:r>
          </a:p>
          <a:p>
            <a:pPr marL="609600" indent="-609600">
              <a:buFontTx/>
              <a:buNone/>
            </a:pPr>
            <a:r>
              <a:rPr lang="pl-PL" sz="2400">
                <a:sym typeface="Symbol" pitchFamily="18" charset="2"/>
              </a:rPr>
              <a:t>	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(r ) =N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 (r-r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marL="609600" indent="-609600"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9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636838"/>
          <a:ext cx="41481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Równanie" r:id="rId3" imgW="2540000" imgH="431800" progId="Equation.3">
                  <p:embed/>
                </p:oleObj>
              </mc:Choice>
              <mc:Fallback>
                <p:oleObj name="Równanie" r:id="rId3" imgW="2540000" imgH="4318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41481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986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3438" y="3540125"/>
            <a:ext cx="4500562" cy="3317875"/>
          </a:xfrm>
          <a:noFill/>
          <a:ln/>
        </p:spPr>
      </p:pic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Jeśli przyjąć że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=1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x=6/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  <a:sym typeface="Symbol" pitchFamily="18" charset="2"/>
              </a:rPr>
              <a:t> to dla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&gt;1 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AOT maleje z długością fali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3509-730F-4424-BAEB-C27A399CCA01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r>
              <a:rPr lang="pl-PL" sz="2400"/>
              <a:t>Dla </a:t>
            </a:r>
            <a:r>
              <a:rPr lang="pl-PL" sz="2400">
                <a:sym typeface="Symbol" pitchFamily="18" charset="2"/>
              </a:rPr>
              <a:t>&lt;1 </a:t>
            </a:r>
            <a:r>
              <a:rPr lang="pl-PL" sz="2400"/>
              <a:t>m zachowanie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jest bardziej skomplikowane</a:t>
            </a:r>
          </a:p>
          <a:p>
            <a:r>
              <a:rPr lang="pl-PL" sz="2400"/>
              <a:t>Z anomalnej teorii dyfrakcji </a:t>
            </a:r>
            <a:r>
              <a:rPr lang="pl-PL" sz="2400">
                <a:solidFill>
                  <a:schemeClr val="folHlink"/>
                </a:solidFill>
              </a:rPr>
              <a:t>ADT</a:t>
            </a:r>
            <a:r>
              <a:rPr lang="pl-PL" sz="2400"/>
              <a:t> mamy</a:t>
            </a:r>
          </a:p>
          <a:p>
            <a:endParaRPr lang="pl-PL" sz="2400"/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539750" y="1341438"/>
          <a:ext cx="31924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Równanie" r:id="rId3" imgW="1651000" imgH="419100" progId="Equation.3">
                  <p:embed/>
                </p:oleObj>
              </mc:Choice>
              <mc:Fallback>
                <p:oleObj name="Równanie" r:id="rId3" imgW="1651000" imgH="4191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31924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1188" y="2420938"/>
          <a:ext cx="21605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Równanie" r:id="rId5" imgW="939392" imgH="393529" progId="Equation.3">
                  <p:embed/>
                </p:oleObj>
              </mc:Choice>
              <mc:Fallback>
                <p:oleObj name="Równanie" r:id="rId5" imgW="939392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216058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468313" y="3429000"/>
          <a:ext cx="39528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Równanie" r:id="rId7" imgW="2044700" imgH="457200" progId="Equation.3">
                  <p:embed/>
                </p:oleObj>
              </mc:Choice>
              <mc:Fallback>
                <p:oleObj name="Równanie" r:id="rId7" imgW="2044700" imgH="457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429000"/>
                        <a:ext cx="395287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Zaniedbując III wyraz mamy</a:t>
            </a:r>
          </a:p>
        </p:txBody>
      </p:sp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4859338" y="4076700"/>
          <a:ext cx="371951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Równanie" r:id="rId9" imgW="2019300" imgH="787400" progId="Equation.3">
                  <p:embed/>
                </p:oleObj>
              </mc:Choice>
              <mc:Fallback>
                <p:oleObj name="Równanie" r:id="rId9" imgW="2019300" imgH="7874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719512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87692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maleje z długością fali jeśli</a:t>
            </a:r>
          </a:p>
        </p:txBody>
      </p:sp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614988" y="5734050"/>
          <a:ext cx="2352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Równanie" r:id="rId11" imgW="1155700" imgH="393700" progId="Equation.3">
                  <p:embed/>
                </p:oleObj>
              </mc:Choice>
              <mc:Fallback>
                <p:oleObj name="Równanie" r:id="rId11" imgW="1155700" imgH="3937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734050"/>
                        <a:ext cx="23526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B45E-D097-4E8A-AA7D-8C91FC16907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9446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Równanie" r:id="rId3" imgW="889000" imgH="419100" progId="Equation.3">
                  <p:embed/>
                </p:oleObj>
              </mc:Choice>
              <mc:Fallback>
                <p:oleObj name="Równanie" r:id="rId3" imgW="889000" imgH="4191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9446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700338" y="188913"/>
            <a:ext cx="6048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Typowa zmienność współczynnika załamania światła (rzeczywista cześć współczynnika refrakcji) zawiera się w  granicach (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1.3-1.7</a:t>
            </a:r>
            <a:r>
              <a:rPr lang="pl-PL" sz="2000" dirty="0">
                <a:latin typeface="Arial" charset="0"/>
              </a:rPr>
              <a:t>)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963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Aby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malała z długością fali musi być spełniony  przybliżony warunek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&lt;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/2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Dla fal krótszych od 0.5 </a:t>
            </a:r>
            <a:r>
              <a:rPr lang="pl-PL" sz="2400" dirty="0">
                <a:solidFill>
                  <a:schemeClr val="tx2"/>
                </a:solidFill>
                <a:latin typeface="Arial" charset="0"/>
              </a:rPr>
              <a:t>m AOT dla aerozoli drobnych zmniejsza się z długością fali.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</a:rPr>
              <a:t> Pomiary </a:t>
            </a:r>
            <a:r>
              <a:rPr lang="pl-PL" sz="2400" dirty="0" smtClean="0">
                <a:latin typeface="Arial" charset="0"/>
              </a:rPr>
              <a:t>potwierdzają,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dla małych </a:t>
            </a:r>
            <a:r>
              <a:rPr lang="pl-PL" sz="2400" dirty="0" smtClean="0">
                <a:latin typeface="Arial" charset="0"/>
              </a:rPr>
              <a:t>cząstek zmniejsza </a:t>
            </a:r>
            <a:r>
              <a:rPr lang="pl-PL" sz="2400" dirty="0">
                <a:latin typeface="Arial" charset="0"/>
              </a:rPr>
              <a:t>się z długością </a:t>
            </a:r>
            <a:r>
              <a:rPr lang="pl-PL" sz="2400" dirty="0" smtClean="0">
                <a:latin typeface="Arial" charset="0"/>
              </a:rPr>
              <a:t>fali. Jedynie w przypadku dużych cząstek możemy </a:t>
            </a:r>
            <a:r>
              <a:rPr lang="pl-PL" sz="2400" dirty="0">
                <a:latin typeface="Arial" charset="0"/>
              </a:rPr>
              <a:t>mieć </a:t>
            </a:r>
            <a:r>
              <a:rPr lang="pl-PL" sz="2400" dirty="0" smtClean="0">
                <a:latin typeface="Arial" charset="0"/>
              </a:rPr>
              <a:t>wzrost AOT z długością fali</a:t>
            </a:r>
            <a:endParaRPr lang="pl-PL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1568</Words>
  <Application>Microsoft Office PowerPoint</Application>
  <PresentationFormat>Pokaz na ekranie (4:3)</PresentationFormat>
  <Paragraphs>203</Paragraphs>
  <Slides>37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37</vt:i4>
      </vt:variant>
    </vt:vector>
  </HeadingPairs>
  <TitlesOfParts>
    <vt:vector size="40" baseType="lpstr">
      <vt:lpstr>Motyw pakietu Office</vt:lpstr>
      <vt:lpstr>Równanie</vt:lpstr>
      <vt:lpstr>Microsoft Equation 3.0</vt:lpstr>
      <vt:lpstr>Metody teledetekcyjne w badaniach atmosfery.  Wykład 13.  Techniki zdalne w badaniach aerozolu </vt:lpstr>
      <vt:lpstr>Wprowadzenie</vt:lpstr>
      <vt:lpstr>Pomiary naziemne grubości optycznej </vt:lpstr>
      <vt:lpstr>Prezentacja programu PowerPoint</vt:lpstr>
      <vt:lpstr>Prezentacja programu PowerPoint</vt:lpstr>
      <vt:lpstr>Prezentacja programu PowerPoint</vt:lpstr>
      <vt:lpstr>Spektralna zmienność AOT</vt:lpstr>
      <vt:lpstr>Prezentacja programu PowerPoint</vt:lpstr>
      <vt:lpstr>Prezentacja programu PowerPoint</vt:lpstr>
      <vt:lpstr>2) Rozkład Junge</vt:lpstr>
      <vt:lpstr>Prezentacja programu PowerPoint</vt:lpstr>
      <vt:lpstr>Prezentacja programu PowerPoint</vt:lpstr>
      <vt:lpstr>Prezentacja programu PowerPoint</vt:lpstr>
      <vt:lpstr>3) Rozkład Log-Normalny</vt:lpstr>
      <vt:lpstr>Prezentacja programu PowerPoint</vt:lpstr>
      <vt:lpstr>Prezentacja programu PowerPoint</vt:lpstr>
      <vt:lpstr>Prezentacja programu PowerPoint</vt:lpstr>
      <vt:lpstr>Prezentacja programu PowerPoint</vt:lpstr>
      <vt:lpstr>Wykładnik Angstroma cd</vt:lpstr>
      <vt:lpstr>Prezentacja programu PowerPoint</vt:lpstr>
      <vt:lpstr>Prezentacja programu PowerPoint</vt:lpstr>
      <vt:lpstr>Prezentacja programu PowerPoint</vt:lpstr>
      <vt:lpstr>Prezentacja programu PowerPoint</vt:lpstr>
      <vt:lpstr>Przybliżenie małych cząstek</vt:lpstr>
      <vt:lpstr>Prezentacja programu PowerPoint</vt:lpstr>
      <vt:lpstr>Prezentacja programu PowerPoint</vt:lpstr>
      <vt:lpstr>Wykładnik Angstrom’a cd</vt:lpstr>
      <vt:lpstr>Prezentacja programu PowerPoint</vt:lpstr>
      <vt:lpstr>Uogólnienie problemu odwrotnego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Fitowanie rozkładu log-normalnego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43</cp:revision>
  <dcterms:created xsi:type="dcterms:W3CDTF">2017-05-22T14:39:07Z</dcterms:created>
  <dcterms:modified xsi:type="dcterms:W3CDTF">2023-06-16T07:48:56Z</dcterms:modified>
</cp:coreProperties>
</file>