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5" r:id="rId12"/>
    <p:sldId id="277" r:id="rId13"/>
    <p:sldId id="268" r:id="rId14"/>
    <p:sldId id="283" r:id="rId15"/>
    <p:sldId id="270" r:id="rId16"/>
    <p:sldId id="280" r:id="rId17"/>
    <p:sldId id="281" r:id="rId18"/>
    <p:sldId id="271" r:id="rId19"/>
    <p:sldId id="269" r:id="rId20"/>
    <p:sldId id="282" r:id="rId21"/>
    <p:sldId id="278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E62EA-8665-4EF3-8EF1-F185FF82D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4B2-9005-421E-8531-FFF6F1ADE09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684B2-9005-421E-8531-FFF6F1ADE090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C061A-404A-437D-A6F8-D2ABC8D3F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1605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B0F0"/>
                </a:solidFill>
              </a:rPr>
              <a:t>Własności optyczne i mikrofizyczne chmur</a:t>
            </a:r>
            <a:br>
              <a:rPr lang="pl-PL" sz="4000" dirty="0" smtClean="0">
                <a:solidFill>
                  <a:srgbClr val="00B0F0"/>
                </a:solidFill>
              </a:rPr>
            </a:br>
            <a:r>
              <a:rPr lang="pl-PL" sz="4000" smtClean="0">
                <a:solidFill>
                  <a:srgbClr val="00B0F0"/>
                </a:solidFill>
              </a:rPr>
              <a:t>Wykład 11</a:t>
            </a:r>
            <a:endParaRPr lang="pl-PL" sz="4000" dirty="0" smtClean="0">
              <a:solidFill>
                <a:srgbClr val="00B0F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/>
              <a:t>Główne problemy wyznaczania własności mikrofizycznych chmur na podstawie pomiarów promieniowania krótkofalowego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525963"/>
          </a:xfrm>
        </p:spPr>
        <p:txBody>
          <a:bodyPr>
            <a:normAutofit/>
          </a:bodyPr>
          <a:lstStyle/>
          <a:p>
            <a:r>
              <a:rPr lang="pl-PL" sz="2400" dirty="0" smtClean="0"/>
              <a:t>Problem źle postawiony (mamy za dużo zmiennych w stosunku do mierzonych wielkości)</a:t>
            </a:r>
          </a:p>
          <a:p>
            <a:r>
              <a:rPr lang="pl-PL" sz="2400" dirty="0" smtClean="0"/>
              <a:t>Co właściwie jest mierzone przez satelity? Koncentracja, promień efektywny dla wierzchołka chmury?  </a:t>
            </a:r>
          </a:p>
          <a:p>
            <a:r>
              <a:rPr lang="pl-PL" sz="2400" dirty="0" smtClean="0"/>
              <a:t>Niejednorodność horyzontalna (chmury konwekcyjne)</a:t>
            </a:r>
          </a:p>
          <a:p>
            <a:r>
              <a:rPr lang="pl-PL" sz="2400" dirty="0" smtClean="0"/>
              <a:t>Zmienności własności mikrofizycznych w pionie</a:t>
            </a:r>
          </a:p>
          <a:p>
            <a:r>
              <a:rPr lang="pl-PL" sz="2400" dirty="0" smtClean="0"/>
              <a:t>Wielkości piksela, który może pokrywać obszar częściowo zachmurzony 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Wyznaczanie własności optycznych chmur na podstawie  pomiaru promieniowania krótkofalowego</a:t>
            </a:r>
            <a:endParaRPr lang="en-US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Algorytmy wykorzystują fakt, że albedo chmury zależy silnie od jej grubości optycznej w zakresie widzialnym</a:t>
            </a:r>
          </a:p>
          <a:p>
            <a:r>
              <a:rPr lang="pl-PL" sz="2400" dirty="0" smtClean="0"/>
              <a:t>W przypadku przybliżenia dwu-strumieniowego jednorodnej horyzontalnie chmury</a:t>
            </a:r>
            <a:endParaRPr lang="en-US" sz="2400" dirty="0"/>
          </a:p>
        </p:txBody>
      </p:sp>
      <p:graphicFrame>
        <p:nvGraphicFramePr>
          <p:cNvPr id="23554" name="Object 10"/>
          <p:cNvGraphicFramePr>
            <a:graphicFrameLocks noChangeAspect="1"/>
          </p:cNvGraphicFramePr>
          <p:nvPr/>
        </p:nvGraphicFramePr>
        <p:xfrm>
          <a:off x="4355976" y="2924944"/>
          <a:ext cx="4129087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Równanie" r:id="rId3" imgW="2489040" imgH="647640" progId="Equation.3">
                  <p:embed/>
                </p:oleObj>
              </mc:Choice>
              <mc:Fallback>
                <p:oleObj name="Równanie" r:id="rId3" imgW="2489040" imgH="647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924944"/>
                        <a:ext cx="4129087" cy="1074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12"/>
          <p:cNvGraphicFramePr>
            <a:graphicFrameLocks noChangeAspect="1"/>
          </p:cNvGraphicFramePr>
          <p:nvPr/>
        </p:nvGraphicFramePr>
        <p:xfrm>
          <a:off x="683568" y="4509120"/>
          <a:ext cx="42862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Równanie" r:id="rId5" imgW="1904760" imgH="279360" progId="Equation.3">
                  <p:embed/>
                </p:oleObj>
              </mc:Choice>
              <mc:Fallback>
                <p:oleObj name="Równanie" r:id="rId5" imgW="1904760" imgH="2793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509120"/>
                        <a:ext cx="42862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2555776" y="6021288"/>
          <a:ext cx="17716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Równanie" r:id="rId7" imgW="787320" imgH="241200" progId="Equation.3">
                  <p:embed/>
                </p:oleObj>
              </mc:Choice>
              <mc:Fallback>
                <p:oleObj name="Równanie" r:id="rId7" imgW="7873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6021288"/>
                        <a:ext cx="17716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539552" y="393305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Grubość optyczna chmury wynosi:</a:t>
            </a:r>
            <a:endParaRPr lang="en-US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522920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Jeśli założyć, że chmura składa się z kropli o jednakowych rozmiarach niezmiennych z wysokością wówczas otrzymujemy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1252736"/>
          </a:xfrm>
        </p:spPr>
        <p:txBody>
          <a:bodyPr>
            <a:normAutofit/>
          </a:bodyPr>
          <a:lstStyle/>
          <a:p>
            <a:r>
              <a:rPr lang="pl-PL" sz="2800" dirty="0" smtClean="0"/>
              <a:t>Wyznaczenie koncentracji i promienia efektywnego kropli wymaga dodatkowych pomiarów spektralnych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38250"/>
            <a:ext cx="6657975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Algorytm chmurowy dla detektora MODIS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4488"/>
            <a:ext cx="9144000" cy="50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6467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3491880" cy="2564904"/>
          </a:xfrm>
        </p:spPr>
        <p:txBody>
          <a:bodyPr>
            <a:normAutofit fontScale="92500"/>
          </a:bodyPr>
          <a:lstStyle/>
          <a:p>
            <a:r>
              <a:rPr lang="pl-PL" sz="2400" dirty="0" smtClean="0"/>
              <a:t>Wyniki symulacji pokazują, że w przypadku grubych optyczne chmur współczynnik odbicia zależy od dwóch wielkości (parametrów podobieństwa)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2520280" cy="78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21088"/>
            <a:ext cx="266956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79512" y="3284984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przeskalowana grubość optyczna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dirty="0" smtClean="0"/>
              <a:t>Zależność współ. odbicia od grubości optycznej i promienia  efektywnego.</a:t>
            </a:r>
            <a:endParaRPr lang="en-US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260" y="1121618"/>
            <a:ext cx="69342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Funkcja fazowa dla chmur lodowych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36096" y="3284984"/>
            <a:ext cx="3250704" cy="211683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Bogaty kształt kryształów lodu w chmurach wysokich powoduje duże problemy w wyznaczaniu ich własności mikrofizycznych</a:t>
            </a:r>
            <a:endParaRPr lang="en-US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51625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3140968"/>
            <a:ext cx="4032448" cy="2620888"/>
          </a:xfrm>
        </p:spPr>
        <p:txBody>
          <a:bodyPr>
            <a:normAutofit/>
          </a:bodyPr>
          <a:lstStyle/>
          <a:p>
            <a:r>
              <a:rPr lang="pl-PL" sz="2000" dirty="0" smtClean="0"/>
              <a:t>Teoretyczne krzywe relacji współczynnika odbicia dla długości fali 1621 i 2142 </a:t>
            </a:r>
            <a:r>
              <a:rPr lang="pl-PL" sz="2000" dirty="0" err="1" smtClean="0"/>
              <a:t>nm</a:t>
            </a:r>
            <a:r>
              <a:rPr lang="pl-PL" sz="2000" dirty="0" smtClean="0"/>
              <a:t> w zależności od współ odbicia dla długości fali 664 </a:t>
            </a:r>
            <a:r>
              <a:rPr lang="pl-PL" sz="2000" dirty="0" err="1" smtClean="0"/>
              <a:t>nm</a:t>
            </a:r>
            <a:r>
              <a:rPr lang="pl-PL" sz="2000" dirty="0" smtClean="0"/>
              <a:t> przy różnych grubościach optycznych oraz promieniach kropel. 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4325" y="620688"/>
            <a:ext cx="5019675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118" y="-27384"/>
            <a:ext cx="5670831" cy="692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Klimatologia stopnia zachmurzenia z </a:t>
            </a:r>
            <a:r>
              <a:rPr lang="pl-PL" sz="3200" dirty="0" err="1" smtClean="0"/>
              <a:t>MODIS’a</a:t>
            </a:r>
            <a:endParaRPr lang="en-US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2" name="AutoShape 2" descr="Znalezione obrazy dla zapytania cloud clima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Znalezione obrazy dla zapytania cloud climatology effective radi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6960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763472-987C-4896-BDDA-4B6966BBDC28}" type="slidenum">
              <a:rPr lang="en-US"/>
              <a:pPr/>
              <a:t>2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357313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Arial" charset="0"/>
              </a:rPr>
              <a:t>Metody </a:t>
            </a:r>
            <a:r>
              <a:rPr lang="pl-PL" sz="3200" b="1" dirty="0" err="1" smtClean="0">
                <a:latin typeface="Arial" charset="0"/>
              </a:rPr>
              <a:t>teledetekcjne</a:t>
            </a:r>
            <a:r>
              <a:rPr lang="pl-PL" sz="3200" b="1" dirty="0" smtClean="0">
                <a:latin typeface="Arial" charset="0"/>
              </a:rPr>
              <a:t> pomiarów własności mikrofizycznych chmur </a:t>
            </a:r>
            <a:br>
              <a:rPr lang="pl-PL" sz="3200" b="1" dirty="0" smtClean="0">
                <a:latin typeface="Arial" charset="0"/>
              </a:rPr>
            </a:br>
            <a:r>
              <a:rPr lang="pl-PL" sz="3200" b="1" dirty="0" smtClean="0">
                <a:latin typeface="Arial" charset="0"/>
              </a:rPr>
              <a:t>Techniki mikrofalowe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884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Mikrofale obejmują obszar 3-183 GHz i dla znacznej części tego obszaru spektralnego chmury są przeźroczyste.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Wyjątkiem jest silne pasmo absorpcyjne H</a:t>
            </a:r>
            <a:r>
              <a:rPr lang="pl-PL" sz="2400" baseline="-25000" smtClean="0">
                <a:latin typeface="Arial" charset="0"/>
              </a:rPr>
              <a:t>2</a:t>
            </a:r>
            <a:r>
              <a:rPr lang="pl-PL" sz="2400" smtClean="0">
                <a:latin typeface="Arial" charset="0"/>
              </a:rPr>
              <a:t>O około częstości 180 GHz oraz 20 GHz. 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Przyjmując, że długość fali mikrofalowej wynosi około    3 mm zauważmy, że jest ona znacznie większa od typowej kropli chmurowej (10 </a:t>
            </a:r>
            <a:r>
              <a:rPr lang="pl-PL" sz="2400" smtClean="0">
                <a:latin typeface="Arial" charset="0"/>
                <a:sym typeface="Symbol" pitchFamily="18" charset="2"/>
              </a:rPr>
              <a:t></a:t>
            </a:r>
            <a:r>
              <a:rPr lang="pl-PL" sz="2400" smtClean="0">
                <a:latin typeface="Arial" charset="0"/>
              </a:rPr>
              <a:t>m). Obliczony na tej podstawie parametr wielkości wynosi około 0.02 co oznacza, że możemy posługiwać się teorią rozpraszania Rayleigha, zaś zważywszy na małą koncentracje kropel chmurowych efekt rozpraszania może być w pierwszym przybliżeniu pominięty.</a:t>
            </a:r>
          </a:p>
          <a:p>
            <a:pPr>
              <a:lnSpc>
                <a:spcPct val="80000"/>
              </a:lnSpc>
            </a:pPr>
            <a:r>
              <a:rPr lang="pl-PL" sz="2400" smtClean="0">
                <a:latin typeface="Arial" charset="0"/>
              </a:rPr>
              <a:t>Masowy współczynnik ekstynkcji jest wiec równy masowemu współczynnikowi absorpcji wody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k</a:t>
            </a:r>
            <a:r>
              <a:rPr lang="pl-PL" sz="2400" baseline="-25000" smtClean="0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sz="2400" smtClean="0"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3600400" cy="110872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Rozkład przestrzenny średniego stopnia zachmurzenia</a:t>
            </a:r>
            <a:endParaRPr lang="en-US" sz="2000" dirty="0"/>
          </a:p>
        </p:txBody>
      </p:sp>
      <p:pic>
        <p:nvPicPr>
          <p:cNvPr id="4" name="Symbol zastępczy zawartości 3" descr="MOD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5292081" cy="683737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MODI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5299845" cy="6858000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79512" y="188640"/>
            <a:ext cx="36004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Rozkład przestrzenny średniej grubości optycznej chmur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ODI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72462" y="0"/>
            <a:ext cx="5308050" cy="6858000"/>
          </a:xfrm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79512" y="188640"/>
            <a:ext cx="3600400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Rozkład przestrzenny średniego </a:t>
            </a:r>
            <a:r>
              <a:rPr lang="pl-PL" sz="2000" dirty="0" smtClean="0"/>
              <a:t>promienia efektywnego chmur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BE3136-6ACC-4A6B-8FA9-FE4A4742EDD7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Masowy współczynnik absorpcji dla wody</a:t>
            </a:r>
          </a:p>
        </p:txBody>
      </p:sp>
      <p:pic>
        <p:nvPicPr>
          <p:cNvPr id="215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5163" y="2181225"/>
            <a:ext cx="5273675" cy="3714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CD8769-7E02-41CE-A445-2104C5BB59BA}" type="slidenum">
              <a:rPr lang="en-US"/>
              <a:pPr/>
              <a:t>4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357188"/>
            <a:ext cx="8229600" cy="3240087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Rozpatrzmy promieniowanie mikrofalowe w przybliżeniu Rayleigh’a Jeans’a na poziomie Ziemi emitowane przez atmosferę</a:t>
            </a:r>
          </a:p>
          <a:p>
            <a:r>
              <a:rPr lang="pl-PL" sz="2400" smtClean="0">
                <a:latin typeface="Arial" charset="0"/>
              </a:rPr>
              <a:t>Załóżmy, że atmosfera pozbawiona chmur jest zupełnie przezroczysta dla tego promieniowania, zaś obszar atmosfery pokryty jest chmurami o średniej </a:t>
            </a:r>
          </a:p>
          <a:p>
            <a:pPr>
              <a:buFontTx/>
              <a:buNone/>
            </a:pPr>
            <a:r>
              <a:rPr lang="pl-PL" sz="2400" smtClean="0">
                <a:latin typeface="Arial" charset="0"/>
              </a:rPr>
              <a:t>	temperaturze </a:t>
            </a:r>
            <a:r>
              <a:rPr lang="pl-PL" sz="2400" smtClean="0">
                <a:solidFill>
                  <a:schemeClr val="folHlink"/>
                </a:solidFill>
                <a:latin typeface="Arial" charset="0"/>
              </a:rPr>
              <a:t>T</a:t>
            </a:r>
          </a:p>
          <a:p>
            <a:r>
              <a:rPr lang="pl-PL" sz="2400" smtClean="0">
                <a:latin typeface="Arial" charset="0"/>
              </a:rPr>
              <a:t>Temperatura radiacyjna wynosi:</a:t>
            </a:r>
          </a:p>
          <a:p>
            <a:endParaRPr lang="pl-PL" sz="2400" smtClean="0">
              <a:latin typeface="Arial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57250" y="3786188"/>
          <a:ext cx="60483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Równanie" r:id="rId3" imgW="2158920" imgH="241200" progId="Equation.3">
                  <p:embed/>
                </p:oleObj>
              </mc:Choice>
              <mc:Fallback>
                <p:oleObj name="Równanie" r:id="rId3" imgW="215892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786188"/>
                        <a:ext cx="604837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42938" y="4786313"/>
            <a:ext cx="799306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L</a:t>
            </a:r>
            <a:r>
              <a:rPr lang="pl-PL" dirty="0">
                <a:latin typeface="Arial" charset="0"/>
              </a:rPr>
              <a:t> oznacza całkowita zawartość wody ciekłej chmury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LWC</a:t>
            </a:r>
          </a:p>
          <a:p>
            <a:pPr eaLnBrk="1" hangingPunct="1">
              <a:spcBef>
                <a:spcPct val="50000"/>
              </a:spcBef>
            </a:pPr>
            <a:r>
              <a:rPr lang="pl-PL" dirty="0">
                <a:solidFill>
                  <a:schemeClr val="folHlink"/>
                </a:solidFill>
                <a:latin typeface="Arial" charset="0"/>
              </a:rPr>
              <a:t>Relacja ta pozwala wyznaczać całkowita zawartość wody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ciekłej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w chmurach. Parametr ten związany jest z między innymi z </a:t>
            </a:r>
            <a:r>
              <a:rPr lang="pl-PL" dirty="0" smtClean="0">
                <a:solidFill>
                  <a:schemeClr val="folHlink"/>
                </a:solidFill>
                <a:latin typeface="Arial" charset="0"/>
              </a:rPr>
              <a:t>grubością </a:t>
            </a:r>
            <a:r>
              <a:rPr lang="pl-PL" dirty="0">
                <a:solidFill>
                  <a:schemeClr val="folHlink"/>
                </a:solidFill>
                <a:latin typeface="Arial" charset="0"/>
              </a:rPr>
              <a:t>geometryczną chmury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275B51-0BEF-4082-996B-91CF54611E6E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337300"/>
          </a:xfrm>
        </p:spPr>
        <p:txBody>
          <a:bodyPr/>
          <a:lstStyle/>
          <a:p>
            <a:r>
              <a:rPr lang="pl-PL" sz="2400" dirty="0" smtClean="0">
                <a:latin typeface="Arial" charset="0"/>
              </a:rPr>
              <a:t>W rzeczywistości atmosfera nie jest idealnie przeźroczysta. Nawet jeśli odejmiemy pasma absorpcyjne tlenu (60 oraz 118 </a:t>
            </a:r>
            <a:r>
              <a:rPr lang="pl-PL" sz="2400" dirty="0" err="1" smtClean="0">
                <a:latin typeface="Arial" charset="0"/>
              </a:rPr>
              <a:t>GHz</a:t>
            </a:r>
            <a:r>
              <a:rPr lang="pl-PL" sz="2400" dirty="0" smtClean="0">
                <a:latin typeface="Arial" charset="0"/>
              </a:rPr>
              <a:t>) redukcja promieniowania w atmosferze pozbawionej pary wodnej wynosi kilka procent.</a:t>
            </a:r>
          </a:p>
          <a:p>
            <a:r>
              <a:rPr lang="pl-PL" sz="2400" dirty="0" smtClean="0">
                <a:latin typeface="Arial" charset="0"/>
              </a:rPr>
              <a:t>Ponadto zmiany grubości optycznej atmosfery związane ze zmianą ciśnienia atmosferycznego mogą sięgać do 5%.</a:t>
            </a:r>
          </a:p>
          <a:p>
            <a:r>
              <a:rPr lang="pl-PL" sz="2400" dirty="0" smtClean="0">
                <a:latin typeface="Arial" charset="0"/>
              </a:rPr>
              <a:t>Głównym problem jest jednak para wodna ze względu na jej dużą zmienność czasową i przestrzenną. </a:t>
            </a:r>
          </a:p>
          <a:p>
            <a:r>
              <a:rPr lang="pl-PL" sz="2400" dirty="0" smtClean="0">
                <a:latin typeface="Arial" charset="0"/>
              </a:rPr>
              <a:t>Mimo tego transmisja zenitalna dla częstości mniejszych od 40GHz jest większa niż 60% co umożliwia wykrywanie chmur.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6F57C0-12AC-47D0-9FA0-34C5F9D9B047}" type="slidenum">
              <a:rPr lang="en-US"/>
              <a:pPr/>
              <a:t>6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8578850" cy="1143000"/>
          </a:xfrm>
        </p:spPr>
        <p:txBody>
          <a:bodyPr/>
          <a:lstStyle/>
          <a:p>
            <a:r>
              <a:rPr lang="pl-PL" sz="3200" smtClean="0">
                <a:latin typeface="Arial" charset="0"/>
              </a:rPr>
              <a:t>Metody teledetekcyjne wyznaczania własności optycznych chmur w dalekiej podczerwieni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Teledetekcja chmur jest względnie słabo rozwinięta ze względu na skomplikowanych charakter oddziaływania produktów kondensacji z promieniowaniem. 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Nawet w przypadku szacowania stopnia zachmurzenia występują znaczące różnice w algorytmach pomiędzy przyrządami satelitarnymi.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W obszarze długofalowym nie możemy już  zaniedbywać efektów rozpraszania. Chmury w tym obszarze spektralnym najefektywniej badać jest w obszarze okna atmosferycznego.</a:t>
            </a:r>
          </a:p>
          <a:p>
            <a:pPr>
              <a:lnSpc>
                <a:spcPct val="80000"/>
              </a:lnSpc>
            </a:pPr>
            <a:r>
              <a:rPr lang="pl-PL" sz="2400" dirty="0" smtClean="0">
                <a:latin typeface="Arial" charset="0"/>
              </a:rPr>
              <a:t>Emisja promieniowanie długofalowego w przestrzeń kosmiczna (OLR) zwiększa się ze wzrostem grubości optycznej chmury gdyż chmury najgrubsze optycznie są z reguły chmurami niskimi. </a:t>
            </a:r>
          </a:p>
          <a:p>
            <a:pPr>
              <a:lnSpc>
                <a:spcPct val="80000"/>
              </a:lnSpc>
            </a:pPr>
            <a:endParaRPr lang="pl-PL" sz="24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435B82-7FE9-420B-BD46-63481B191893}" type="slidenum">
              <a:rPr lang="en-US"/>
              <a:pPr/>
              <a:t>7</a:t>
            </a:fld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229600" cy="1223962"/>
          </a:xfrm>
        </p:spPr>
        <p:txBody>
          <a:bodyPr/>
          <a:lstStyle/>
          <a:p>
            <a:r>
              <a:rPr lang="pl-PL" sz="2400" smtClean="0">
                <a:latin typeface="Arial" charset="0"/>
              </a:rPr>
              <a:t>Załóżmy  chwilowo, że chmury nie rozpraszają promieniowania. Wówczas radiancja na górnej granicy atmosfery ma postać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84213" y="1484313"/>
          <a:ext cx="52800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Równanie" r:id="rId3" imgW="2057400" imgH="266400" progId="Equation.3">
                  <p:embed/>
                </p:oleObj>
              </mc:Choice>
              <mc:Fallback>
                <p:oleObj name="Równanie" r:id="rId3" imgW="205740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84313"/>
                        <a:ext cx="5280025" cy="677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539750" y="2276475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 err="1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jest </a:t>
            </a:r>
            <a:r>
              <a:rPr lang="pl-PL" sz="2400" dirty="0" err="1">
                <a:latin typeface="Arial" charset="0"/>
              </a:rPr>
              <a:t>radiancja</a:t>
            </a:r>
            <a:r>
              <a:rPr lang="pl-PL" sz="2400" dirty="0">
                <a:latin typeface="Arial" charset="0"/>
              </a:rPr>
              <a:t> promieniowania oddolnego na wysokości podstawy chmury, 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</a:t>
            </a:r>
            <a:r>
              <a:rPr lang="pl-PL" sz="2400" baseline="30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*</a:t>
            </a:r>
            <a:r>
              <a:rPr lang="pl-PL" sz="2400" dirty="0">
                <a:latin typeface="Arial" charset="0"/>
                <a:sym typeface="Symbol" pitchFamily="18" charset="2"/>
              </a:rPr>
              <a:t> jest grubością optyczną chmury.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28625" y="3714750"/>
            <a:ext cx="8280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Rozważmy </a:t>
            </a:r>
            <a:r>
              <a:rPr lang="pl-PL" sz="2400" dirty="0" smtClean="0">
                <a:latin typeface="Arial" charset="0"/>
              </a:rPr>
              <a:t>różne </a:t>
            </a:r>
            <a:r>
              <a:rPr lang="pl-PL" sz="2400" dirty="0">
                <a:latin typeface="Arial" charset="0"/>
              </a:rPr>
              <a:t>nachylenia temperatury radiacyjnej </a:t>
            </a:r>
            <a:r>
              <a:rPr lang="pl-PL" sz="2400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</a:rPr>
              <a:t>b</a:t>
            </a:r>
            <a:r>
              <a:rPr lang="pl-PL" sz="2400" dirty="0">
                <a:latin typeface="Arial" charset="0"/>
              </a:rPr>
              <a:t> w oknie atmosferycznym. </a:t>
            </a:r>
          </a:p>
          <a:p>
            <a:pPr>
              <a:spcBef>
                <a:spcPct val="50000"/>
              </a:spcBef>
            </a:pP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b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10.8</a:t>
            </a:r>
            <a:r>
              <a:rPr lang="pl-PL" sz="24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-T</a:t>
            </a:r>
            <a:r>
              <a:rPr lang="pl-PL" sz="2400" baseline="-25000" dirty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12</a:t>
            </a:r>
            <a:r>
              <a:rPr lang="pl-PL" sz="2400" dirty="0">
                <a:latin typeface="Arial" charset="0"/>
                <a:sym typeface="Symbol" pitchFamily="18" charset="2"/>
              </a:rPr>
              <a:t> jest blisko zero dla czystego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nieboskłonu </a:t>
            </a:r>
            <a:r>
              <a:rPr lang="pl-PL" sz="2400" dirty="0">
                <a:latin typeface="Arial" charset="0"/>
                <a:sym typeface="Symbol" pitchFamily="18" charset="2"/>
              </a:rPr>
              <a:t>oraz </a:t>
            </a:r>
            <a:r>
              <a:rPr lang="pl-PL" sz="2400" dirty="0" smtClean="0">
                <a:latin typeface="Arial" charset="0"/>
                <a:sym typeface="Symbol" pitchFamily="18" charset="2"/>
              </a:rPr>
              <a:t>dla grubych optycznie chmur</a:t>
            </a:r>
            <a:r>
              <a:rPr lang="pl-PL" sz="2400" dirty="0">
                <a:latin typeface="Arial" charset="0"/>
                <a:sym typeface="Symbol" pitchFamily="18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7AEAD1-2D0A-474E-905E-B5D280859942}" type="slidenum">
              <a:rPr lang="en-US"/>
              <a:pPr/>
              <a:t>8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83968" y="260648"/>
            <a:ext cx="4644008" cy="1916112"/>
          </a:xfrm>
        </p:spPr>
        <p:txBody>
          <a:bodyPr>
            <a:noAutofit/>
          </a:bodyPr>
          <a:lstStyle/>
          <a:p>
            <a:r>
              <a:rPr lang="pl-PL" sz="2000" dirty="0" smtClean="0">
                <a:latin typeface="Arial" charset="0"/>
              </a:rPr>
              <a:t>Wykres pokazuje, że różnica 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Tb=T</a:t>
            </a:r>
            <a:r>
              <a:rPr lang="pl-PL" sz="2000" baseline="-25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10.8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-T</a:t>
            </a:r>
            <a:r>
              <a:rPr lang="pl-PL" sz="2000" baseline="-25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12</a:t>
            </a:r>
            <a:r>
              <a:rPr lang="pl-PL" sz="2000" dirty="0" smtClean="0">
                <a:latin typeface="Arial" charset="0"/>
                <a:sym typeface="Symbol" pitchFamily="18" charset="2"/>
              </a:rPr>
              <a:t> osiąga maksimum dla małych kropel w temperaturze 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T</a:t>
            </a:r>
            <a:r>
              <a:rPr lang="pl-PL" sz="2000" baseline="-25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10.8</a:t>
            </a:r>
            <a:r>
              <a:rPr lang="pl-PL" sz="2000" dirty="0" smtClean="0">
                <a:solidFill>
                  <a:schemeClr val="folHlink"/>
                </a:solidFill>
                <a:latin typeface="Arial" charset="0"/>
                <a:sym typeface="Symbol" pitchFamily="18" charset="2"/>
              </a:rPr>
              <a:t>=270K</a:t>
            </a:r>
            <a:r>
              <a:rPr lang="pl-PL" sz="2000" dirty="0" smtClean="0">
                <a:latin typeface="Arial" charset="0"/>
              </a:rPr>
              <a:t> 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2241" cy="374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08166"/>
            <a:ext cx="4284712" cy="354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3A0A75-F207-44F0-BEDA-AC54D31C6F6C}" type="slidenum">
              <a:rPr lang="en-US"/>
              <a:pPr/>
              <a:t>9</a:t>
            </a:fld>
            <a:endParaRPr 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charset="0"/>
              </a:rPr>
              <a:t>Obliczając grubość optyczną chmury mamy </a:t>
            </a:r>
          </a:p>
          <a:p>
            <a:endParaRPr lang="pl-PL" sz="2400" dirty="0" smtClean="0">
              <a:latin typeface="Arial" charset="0"/>
            </a:endParaRPr>
          </a:p>
          <a:p>
            <a:endParaRPr lang="pl-PL" sz="2400" dirty="0" smtClean="0">
              <a:latin typeface="Arial" charset="0"/>
            </a:endParaRPr>
          </a:p>
          <a:p>
            <a:r>
              <a:rPr lang="pl-PL" sz="2400" dirty="0" smtClean="0">
                <a:latin typeface="Arial" charset="0"/>
              </a:rPr>
              <a:t>gdzie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obs</a:t>
            </a:r>
            <a:r>
              <a:rPr lang="pl-PL" sz="2400" dirty="0" smtClean="0">
                <a:latin typeface="Arial" charset="0"/>
              </a:rPr>
              <a:t> jest mierzoną wartością na górnej granicy atmosfery, zaś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clr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zastąpiono wartość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s</a:t>
            </a:r>
            <a:r>
              <a:rPr lang="pl-PL" sz="2400" baseline="-25000" dirty="0" smtClean="0"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(wartość </a:t>
            </a:r>
            <a:r>
              <a:rPr lang="pl-PL" sz="2400" dirty="0" err="1" smtClean="0">
                <a:latin typeface="Arial" charset="0"/>
              </a:rPr>
              <a:t>radiancja</a:t>
            </a:r>
            <a:r>
              <a:rPr lang="pl-PL" sz="2400" dirty="0" smtClean="0">
                <a:latin typeface="Arial" charset="0"/>
              </a:rPr>
              <a:t> na wysokości podstawy chmury)</a:t>
            </a:r>
          </a:p>
          <a:p>
            <a:r>
              <a:rPr lang="pl-PL" sz="2400" dirty="0" smtClean="0">
                <a:latin typeface="Arial" charset="0"/>
              </a:rPr>
              <a:t>Problem z obliczeniem prawej strony równania wynika z trudnościami określenia temperatury 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pl-PL" sz="2400" baseline="-25000" dirty="0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pl-PL" sz="2400" dirty="0" smtClean="0">
                <a:latin typeface="Arial" charset="0"/>
              </a:rPr>
              <a:t> . Wielkość </a:t>
            </a:r>
            <a:r>
              <a:rPr lang="pl-PL" sz="2400" dirty="0" err="1" smtClean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pl-PL" sz="2400" baseline="-25000" dirty="0" err="1" smtClean="0">
                <a:solidFill>
                  <a:schemeClr val="folHlink"/>
                </a:solidFill>
                <a:latin typeface="Arial" charset="0"/>
              </a:rPr>
              <a:t>clr</a:t>
            </a:r>
            <a:r>
              <a:rPr lang="pl-PL" sz="2400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pl-PL" sz="2400" dirty="0" smtClean="0">
                <a:latin typeface="Arial" charset="0"/>
              </a:rPr>
              <a:t>może być wyznaczona z pomiarów czystego nieboskłonu sąsiadującego z obszarem pochmurnym.</a:t>
            </a:r>
          </a:p>
          <a:p>
            <a:r>
              <a:rPr lang="pl-PL" sz="2400" dirty="0" smtClean="0">
                <a:latin typeface="Arial" charset="0"/>
              </a:rPr>
              <a:t>W celu szacowania rozmiaru kropel definiuje się wielkość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900113" y="620713"/>
          <a:ext cx="295275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Równanie" r:id="rId3" imgW="1346040" imgH="431640" progId="Equation.3">
                  <p:embed/>
                </p:oleObj>
              </mc:Choice>
              <mc:Fallback>
                <p:oleObj name="Równanie" r:id="rId3" imgW="13460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20713"/>
                        <a:ext cx="295275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55650" y="4724400"/>
          <a:ext cx="125571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Równanie" r:id="rId5" imgW="533160" imgH="457200" progId="Equation.3">
                  <p:embed/>
                </p:oleObj>
              </mc:Choice>
              <mc:Fallback>
                <p:oleObj name="Równanie" r:id="rId5" imgW="53316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724400"/>
                        <a:ext cx="1255713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468313" y="5876925"/>
            <a:ext cx="7704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sz="2400" dirty="0">
                <a:latin typeface="Arial" charset="0"/>
              </a:rPr>
              <a:t>która zależy od </a:t>
            </a:r>
            <a:r>
              <a:rPr lang="pl-PL" sz="2400" dirty="0" smtClean="0">
                <a:latin typeface="Arial" charset="0"/>
              </a:rPr>
              <a:t>promienia kropel chmurowych.</a:t>
            </a:r>
            <a:endParaRPr lang="pl-PL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739</Words>
  <Application>Microsoft Office PowerPoint</Application>
  <PresentationFormat>Pokaz na ekranie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Motyw pakietu Office</vt:lpstr>
      <vt:lpstr>Równanie</vt:lpstr>
      <vt:lpstr> Metody teledetekcyjne w badaniach atmosfery.  Własności optyczne i mikrofizyczne chmur Wykład 11</vt:lpstr>
      <vt:lpstr>Metody teledetekcjne pomiarów własności mikrofizycznych chmur  Techniki mikrofalowe</vt:lpstr>
      <vt:lpstr>Masowy współczynnik absorpcji dla wody</vt:lpstr>
      <vt:lpstr>Prezentacja programu PowerPoint</vt:lpstr>
      <vt:lpstr>Prezentacja programu PowerPoint</vt:lpstr>
      <vt:lpstr>Metody teledetekcyjne wyznaczania własności optycznych chmur w dalekiej podczerwieni</vt:lpstr>
      <vt:lpstr>Prezentacja programu PowerPoint</vt:lpstr>
      <vt:lpstr>Prezentacja programu PowerPoint</vt:lpstr>
      <vt:lpstr>Prezentacja programu PowerPoint</vt:lpstr>
      <vt:lpstr>Główne problemy wyznaczania własności mikrofizycznych chmur na podstawie pomiarów promieniowania krótkofalowego</vt:lpstr>
      <vt:lpstr>Wyznaczanie własności optycznych chmur na podstawie  pomiaru promieniowania krótkofalowego</vt:lpstr>
      <vt:lpstr>Prezentacja programu PowerPoint</vt:lpstr>
      <vt:lpstr>Algorytm chmurowy dla detektora MODIS</vt:lpstr>
      <vt:lpstr>Prezentacja programu PowerPoint</vt:lpstr>
      <vt:lpstr>Zależność współ. odbicia od grubości optycznej i promienia  efektywnego.</vt:lpstr>
      <vt:lpstr>Funkcja fazowa dla chmur lodowych</vt:lpstr>
      <vt:lpstr>Prezentacja programu PowerPoint</vt:lpstr>
      <vt:lpstr>Prezentacja programu PowerPoint</vt:lpstr>
      <vt:lpstr>Klimatologia stopnia zachmurzenia z MODIS’a</vt:lpstr>
      <vt:lpstr>Prezentacja programu PowerPoint</vt:lpstr>
      <vt:lpstr>Prezentacja programu PowerPoint</vt:lpstr>
      <vt:lpstr>Prezentacja programu PowerPoint</vt:lpstr>
    </vt:vector>
  </TitlesOfParts>
  <Company>IGF-UW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teledetekcjne pomiarów własności mikrofizycznych chmur  Techniki mikrofalowe</dc:title>
  <dc:creator>Krzysztof Markowicz</dc:creator>
  <cp:lastModifiedBy>admin</cp:lastModifiedBy>
  <cp:revision>155</cp:revision>
  <dcterms:created xsi:type="dcterms:W3CDTF">2017-05-08T21:12:14Z</dcterms:created>
  <dcterms:modified xsi:type="dcterms:W3CDTF">2025-04-29T11:48:56Z</dcterms:modified>
</cp:coreProperties>
</file>