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3" r:id="rId23"/>
    <p:sldId id="277" r:id="rId24"/>
    <p:sldId id="278" r:id="rId25"/>
    <p:sldId id="279" r:id="rId26"/>
    <p:sldId id="280" r:id="rId27"/>
    <p:sldId id="281" r:id="rId28"/>
    <p:sldId id="282" r:id="rId29"/>
  </p:sldIdLst>
  <p:sldSz cx="10080625" cy="7559675"/>
  <p:notesSz cx="7772400" cy="10058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50" y="5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1280" cy="585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567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53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309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4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21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1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1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1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11.bin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5" Type="http://schemas.openxmlformats.org/officeDocument/2006/relationships/image" Target="../media/image37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34.emf"/><Relationship Id="rId1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Shape 2"/>
          <p:cNvSpPr/>
          <p:nvPr/>
        </p:nvSpPr>
        <p:spPr>
          <a:xfrm>
            <a:off x="360000" y="5220000"/>
            <a:ext cx="927000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pl-PL" sz="4400" b="1" strike="noStrike" spc="-1">
                <a:solidFill>
                  <a:srgbClr val="000000"/>
                </a:solidFill>
                <a:latin typeface="Arial"/>
              </a:rPr>
              <a:t>Fizyka Pogody i Klimatu</a:t>
            </a:r>
            <a:br/>
            <a:r>
              <a:rPr lang="pl-PL" sz="2800" b="1" strike="noStrike" spc="-1">
                <a:solidFill>
                  <a:srgbClr val="000000"/>
                </a:solidFill>
                <a:latin typeface="Arial"/>
              </a:rPr>
              <a:t>Stabilność i kondensacja</a:t>
            </a:r>
            <a:endParaRPr lang="pl-PL" sz="2800" b="0" strike="noStrike" spc="-1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endParaRPr lang="pl-PL" sz="2800" b="0" strike="noStrike" spc="-1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pl-PL" sz="2000" b="1" strike="noStrike" spc="-1">
                <a:solidFill>
                  <a:srgbClr val="8B8B8B"/>
                </a:solidFill>
                <a:latin typeface="Calibri"/>
              </a:rPr>
              <a:t>Szymon Malinowski, Krzysztof Markowicz. Hanna Pawlowska</a:t>
            </a:r>
            <a:endParaRPr lang="pl-PL" sz="2000" b="0" strike="noStrike" spc="-1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pl-PL" sz="2000" b="1" strike="noStrike" spc="-1">
                <a:solidFill>
                  <a:srgbClr val="8B8B8B"/>
                </a:solidFill>
                <a:latin typeface="Calibri"/>
              </a:rPr>
              <a:t>Instytut Geofizyki </a:t>
            </a:r>
            <a:endParaRPr lang="pl-PL" sz="2000" b="0" strike="noStrike" spc="-1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pl-PL" sz="2000" b="1" strike="noStrike" spc="-1">
                <a:solidFill>
                  <a:srgbClr val="8B8B8B"/>
                </a:solidFill>
                <a:latin typeface="Calibri"/>
              </a:rPr>
              <a:t>Uniwersytet Warszawski</a:t>
            </a:r>
            <a:endParaRPr lang="pl-PL" sz="2000" b="0" strike="noStrike" spc="-1">
              <a:latin typeface="Arial"/>
            </a:endParaRPr>
          </a:p>
        </p:txBody>
      </p:sp>
      <p:pic>
        <p:nvPicPr>
          <p:cNvPr id="39" name="Obraz 38"/>
          <p:cNvPicPr/>
          <p:nvPr/>
        </p:nvPicPr>
        <p:blipFill>
          <a:blip r:embed="rId2"/>
          <a:stretch/>
        </p:blipFill>
        <p:spPr>
          <a:xfrm>
            <a:off x="1684080" y="266040"/>
            <a:ext cx="6994800" cy="466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raz 56"/>
          <p:cNvPicPr/>
          <p:nvPr/>
        </p:nvPicPr>
        <p:blipFill>
          <a:blip r:embed="rId2"/>
          <a:stretch/>
        </p:blipFill>
        <p:spPr>
          <a:xfrm>
            <a:off x="628560" y="32040"/>
            <a:ext cx="8829360" cy="7495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Obraz 57"/>
          <p:cNvPicPr/>
          <p:nvPr/>
        </p:nvPicPr>
        <p:blipFill>
          <a:blip r:embed="rId2"/>
          <a:stretch/>
        </p:blipFill>
        <p:spPr>
          <a:xfrm>
            <a:off x="1530000" y="203760"/>
            <a:ext cx="6959160" cy="6006240"/>
          </a:xfrm>
          <a:prstGeom prst="rect">
            <a:avLst/>
          </a:prstGeom>
          <a:ln w="0">
            <a:noFill/>
          </a:ln>
        </p:spPr>
      </p:pic>
      <p:sp>
        <p:nvSpPr>
          <p:cNvPr id="59" name="pole tekstowe 58"/>
          <p:cNvSpPr txBox="1"/>
          <p:nvPr/>
        </p:nvSpPr>
        <p:spPr>
          <a:xfrm>
            <a:off x="270000" y="6300000"/>
            <a:ext cx="9630000" cy="111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l-PL" sz="1800" b="0" strike="noStrike" spc="-1">
                <a:latin typeface="Arial"/>
              </a:rPr>
              <a:t>Przykładowy wykres zależności elementów meteorologicznych takich jak: temperatura punktu rosy, temperatura, wilgotność, ciśnienie, kierunek i siła wiatru w zależności</a:t>
            </a:r>
          </a:p>
          <a:p>
            <a:r>
              <a:rPr lang="pl-PL" sz="1800" b="0" strike="noStrike" spc="-1">
                <a:latin typeface="Arial"/>
              </a:rPr>
              <a:t>od temperatury [◦ C] i ciśnienia [hPa] z danych zebranych 24.01.2020 o 10:42 w BCA.</a:t>
            </a:r>
          </a:p>
          <a:p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Obraz 59"/>
          <p:cNvPicPr/>
          <p:nvPr/>
        </p:nvPicPr>
        <p:blipFill>
          <a:blip r:embed="rId2"/>
          <a:stretch/>
        </p:blipFill>
        <p:spPr>
          <a:xfrm>
            <a:off x="188640" y="489960"/>
            <a:ext cx="9753120" cy="6609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Obraz 60"/>
          <p:cNvPicPr/>
          <p:nvPr/>
        </p:nvPicPr>
        <p:blipFill>
          <a:blip r:embed="rId2"/>
          <a:stretch/>
        </p:blipFill>
        <p:spPr>
          <a:xfrm>
            <a:off x="137880" y="595440"/>
            <a:ext cx="6072120" cy="6334560"/>
          </a:xfrm>
          <a:prstGeom prst="rect">
            <a:avLst/>
          </a:prstGeom>
          <a:ln w="0">
            <a:noFill/>
          </a:ln>
        </p:spPr>
      </p:pic>
      <p:sp>
        <p:nvSpPr>
          <p:cNvPr id="62" name="pole tekstowe 61"/>
          <p:cNvSpPr txBox="1"/>
          <p:nvPr/>
        </p:nvSpPr>
        <p:spPr>
          <a:xfrm>
            <a:off x="5940000" y="893880"/>
            <a:ext cx="3960000" cy="290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l-PL" sz="1800" b="0" strike="noStrike" spc="-1">
                <a:latin typeface="Arial"/>
              </a:rPr>
              <a:t>LCL – Lifting Condensation Level – (wymuszony) Poziom Kondensacji -PK</a:t>
            </a:r>
          </a:p>
          <a:p>
            <a:endParaRPr lang="pl-PL" sz="1800" b="0" strike="noStrike" spc="-1">
              <a:latin typeface="Arial"/>
            </a:endParaRPr>
          </a:p>
          <a:p>
            <a:r>
              <a:rPr lang="pl-PL" sz="1800" b="0" strike="noStrike" spc="-1">
                <a:latin typeface="Arial"/>
              </a:rPr>
              <a:t>LFC – Level of Free Convection – Poziom Konwekcji Swobodnej</a:t>
            </a:r>
          </a:p>
          <a:p>
            <a:endParaRPr lang="pl-PL" sz="1800" b="0" strike="noStrike" spc="-1">
              <a:latin typeface="Arial"/>
            </a:endParaRPr>
          </a:p>
          <a:p>
            <a:r>
              <a:rPr lang="pl-PL" sz="1800" b="0" strike="noStrike" spc="-1">
                <a:latin typeface="Arial"/>
              </a:rPr>
              <a:t>EL – Equliriblium Level – Poziom Równowagi</a:t>
            </a:r>
          </a:p>
          <a:p>
            <a:endParaRPr lang="pl-PL" sz="1800" b="0" strike="noStrike" spc="-1">
              <a:latin typeface="Arial"/>
            </a:endParaRPr>
          </a:p>
          <a:p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Obraz 62"/>
          <p:cNvPicPr/>
          <p:nvPr/>
        </p:nvPicPr>
        <p:blipFill>
          <a:blip r:embed="rId2"/>
          <a:stretch/>
        </p:blipFill>
        <p:spPr>
          <a:xfrm>
            <a:off x="232920" y="384480"/>
            <a:ext cx="6607080" cy="5285520"/>
          </a:xfrm>
          <a:prstGeom prst="rect">
            <a:avLst/>
          </a:prstGeom>
          <a:ln w="0">
            <a:noFill/>
          </a:ln>
        </p:spPr>
      </p:pic>
      <p:sp>
        <p:nvSpPr>
          <p:cNvPr id="64" name="pole tekstowe 63"/>
          <p:cNvSpPr txBox="1"/>
          <p:nvPr/>
        </p:nvSpPr>
        <p:spPr>
          <a:xfrm>
            <a:off x="7380000" y="720000"/>
            <a:ext cx="198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l-PL" sz="1800" b="0" strike="noStrike" spc="-1">
                <a:latin typeface="Arial"/>
              </a:rPr>
              <a:t>Płytka konwekcja</a:t>
            </a:r>
          </a:p>
        </p:txBody>
      </p:sp>
      <p:pic>
        <p:nvPicPr>
          <p:cNvPr id="65" name="Obraz 64"/>
          <p:cNvPicPr/>
          <p:nvPr/>
        </p:nvPicPr>
        <p:blipFill>
          <a:blip r:embed="rId3"/>
          <a:stretch/>
        </p:blipFill>
        <p:spPr>
          <a:xfrm>
            <a:off x="6120000" y="4420080"/>
            <a:ext cx="3475080" cy="2779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Obraz 65"/>
          <p:cNvPicPr/>
          <p:nvPr/>
        </p:nvPicPr>
        <p:blipFill>
          <a:blip r:embed="rId2"/>
          <a:stretch/>
        </p:blipFill>
        <p:spPr>
          <a:xfrm>
            <a:off x="270000" y="474480"/>
            <a:ext cx="7619760" cy="6095520"/>
          </a:xfrm>
          <a:prstGeom prst="rect">
            <a:avLst/>
          </a:prstGeom>
          <a:ln w="0">
            <a:noFill/>
          </a:ln>
        </p:spPr>
      </p:pic>
      <p:sp>
        <p:nvSpPr>
          <p:cNvPr id="67" name="pole tekstowe 66"/>
          <p:cNvSpPr txBox="1"/>
          <p:nvPr/>
        </p:nvSpPr>
        <p:spPr>
          <a:xfrm>
            <a:off x="7560000" y="5670000"/>
            <a:ext cx="1980000" cy="85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l-PL" sz="1800" b="0" strike="noStrike" spc="-1">
                <a:latin typeface="Arial"/>
              </a:rPr>
              <a:t>Warunki do głębokiej konwekcji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Obraz 67"/>
          <p:cNvPicPr/>
          <p:nvPr/>
        </p:nvPicPr>
        <p:blipFill>
          <a:blip r:embed="rId2"/>
          <a:stretch/>
        </p:blipFill>
        <p:spPr>
          <a:xfrm>
            <a:off x="25200" y="1139400"/>
            <a:ext cx="10079640" cy="5311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stopki 2"/>
          <p:cNvSpPr>
            <a:spLocks noGrp="1"/>
          </p:cNvSpPr>
          <p:nvPr>
            <p:ph type="ftr" sz="quarter" idx="4294967295"/>
          </p:nvPr>
        </p:nvSpPr>
        <p:spPr>
          <a:xfrm>
            <a:off x="1008063" y="7139693"/>
            <a:ext cx="7812484" cy="3359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l-PL"/>
              <a:t>Fizyka Pogody i Klimatu       Hanna Pawłowska                          Wykład 3</a:t>
            </a:r>
          </a:p>
        </p:txBody>
      </p:sp>
      <p:sp>
        <p:nvSpPr>
          <p:cNvPr id="24579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5D8E003E-48FE-4E07-89BC-0DDE1B357F8B}" type="slidenum">
              <a:rPr lang="pl-PL"/>
              <a:pPr eaLnBrk="1" hangingPunct="1"/>
              <a:t>17</a:t>
            </a:fld>
            <a:endParaRPr lang="pl-PL"/>
          </a:p>
        </p:txBody>
      </p:sp>
      <p:sp>
        <p:nvSpPr>
          <p:cNvPr id="203778" name="AutoShape 2"/>
          <p:cNvSpPr>
            <a:spLocks noChangeArrowheads="1"/>
          </p:cNvSpPr>
          <p:nvPr/>
        </p:nvSpPr>
        <p:spPr bwMode="auto">
          <a:xfrm rot="16200000" flipH="1">
            <a:off x="3402383" y="2729777"/>
            <a:ext cx="3275859" cy="2016125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pl-PL"/>
          </a:p>
        </p:txBody>
      </p:sp>
      <p:sp>
        <p:nvSpPr>
          <p:cNvPr id="203779" name="AutoShape 3"/>
          <p:cNvSpPr>
            <a:spLocks noChangeArrowheads="1"/>
          </p:cNvSpPr>
          <p:nvPr/>
        </p:nvSpPr>
        <p:spPr bwMode="auto">
          <a:xfrm>
            <a:off x="3192198" y="2771881"/>
            <a:ext cx="2856177" cy="2603888"/>
          </a:xfrm>
          <a:prstGeom prst="rtTriangle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/>
          <a:p>
            <a:endParaRPr lang="pl-PL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600"/>
              <a:t>Stabilność ruchu dla cząstki suchej lub wilgotnej</a:t>
            </a:r>
          </a:p>
        </p:txBody>
      </p:sp>
      <p:grpSp>
        <p:nvGrpSpPr>
          <p:cNvPr id="24583" name="Group 5"/>
          <p:cNvGrpSpPr>
            <a:grpSpLocks/>
          </p:cNvGrpSpPr>
          <p:nvPr/>
        </p:nvGrpSpPr>
        <p:grpSpPr bwMode="auto">
          <a:xfrm>
            <a:off x="2436151" y="2154158"/>
            <a:ext cx="4368271" cy="4222568"/>
            <a:chOff x="5568" y="864"/>
            <a:chExt cx="2496" cy="2413"/>
          </a:xfrm>
        </p:grpSpPr>
        <p:sp>
          <p:nvSpPr>
            <p:cNvPr id="24599" name="Line 6"/>
            <p:cNvSpPr>
              <a:spLocks noChangeShapeType="1"/>
            </p:cNvSpPr>
            <p:nvPr/>
          </p:nvSpPr>
          <p:spPr bwMode="auto">
            <a:xfrm flipV="1">
              <a:off x="5917" y="864"/>
              <a:ext cx="0" cy="2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7"/>
            <p:cNvSpPr>
              <a:spLocks noChangeShapeType="1"/>
            </p:cNvSpPr>
            <p:nvPr/>
          </p:nvSpPr>
          <p:spPr bwMode="auto">
            <a:xfrm>
              <a:off x="5917" y="3045"/>
              <a:ext cx="21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Text Box 8"/>
            <p:cNvSpPr txBox="1">
              <a:spLocks noChangeArrowheads="1"/>
            </p:cNvSpPr>
            <p:nvPr/>
          </p:nvSpPr>
          <p:spPr bwMode="auto">
            <a:xfrm>
              <a:off x="5568" y="915"/>
              <a:ext cx="17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latin typeface="Times New Roman" pitchFamily="18" charset="0"/>
                </a:rPr>
                <a:t>z</a:t>
              </a:r>
              <a:endParaRPr lang="en-GB" sz="2200">
                <a:latin typeface="Times New Roman" pitchFamily="18" charset="0"/>
              </a:endParaRPr>
            </a:p>
          </p:txBody>
        </p:sp>
        <p:sp>
          <p:nvSpPr>
            <p:cNvPr id="24602" name="Text Box 9"/>
            <p:cNvSpPr txBox="1">
              <a:spLocks noChangeArrowheads="1"/>
            </p:cNvSpPr>
            <p:nvPr/>
          </p:nvSpPr>
          <p:spPr bwMode="auto">
            <a:xfrm>
              <a:off x="7617" y="3031"/>
              <a:ext cx="20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latin typeface="Times New Roman" pitchFamily="18" charset="0"/>
                </a:rPr>
                <a:t>T</a:t>
              </a:r>
              <a:endParaRPr lang="en-GB" sz="2200">
                <a:latin typeface="Times New Roman" pitchFamily="18" charset="0"/>
              </a:endParaRPr>
            </a:p>
          </p:txBody>
        </p:sp>
      </p:grpSp>
      <p:sp>
        <p:nvSpPr>
          <p:cNvPr id="203786" name="Line 10"/>
          <p:cNvSpPr>
            <a:spLocks noChangeShapeType="1"/>
          </p:cNvSpPr>
          <p:nvPr/>
        </p:nvSpPr>
        <p:spPr bwMode="auto">
          <a:xfrm>
            <a:off x="3612224" y="3102617"/>
            <a:ext cx="2444902" cy="2273152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3192199" y="2435895"/>
            <a:ext cx="642290" cy="50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600" b="1">
                <a:solidFill>
                  <a:srgbClr val="FF6600"/>
                </a:solidFill>
                <a:latin typeface="Times New Roman" pitchFamily="18" charset="0"/>
                <a:sym typeface="Symbol" pitchFamily="18" charset="2"/>
              </a:rPr>
              <a:t></a:t>
            </a:r>
            <a:r>
              <a:rPr lang="pl-PL" sz="2600" b="1" baseline="-25000">
                <a:solidFill>
                  <a:srgbClr val="FF6600"/>
                </a:solidFill>
                <a:latin typeface="Times New Roman" pitchFamily="18" charset="0"/>
                <a:sym typeface="Symbol" pitchFamily="18" charset="2"/>
              </a:rPr>
              <a:t>d</a:t>
            </a:r>
            <a:r>
              <a:rPr lang="pl-PL" sz="2600" b="1">
                <a:solidFill>
                  <a:srgbClr val="FF6600"/>
                </a:solidFill>
                <a:latin typeface="Times New Roman" pitchFamily="18" charset="0"/>
                <a:sym typeface="Symbol" pitchFamily="18" charset="2"/>
              </a:rPr>
              <a:t>’</a:t>
            </a:r>
            <a:endParaRPr lang="en-GB" sz="2600" b="1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203788" name="Line 12"/>
          <p:cNvSpPr>
            <a:spLocks noChangeShapeType="1"/>
          </p:cNvSpPr>
          <p:nvPr/>
        </p:nvSpPr>
        <p:spPr bwMode="auto">
          <a:xfrm rot="1328154" flipH="1" flipV="1">
            <a:off x="4536281" y="2351899"/>
            <a:ext cx="2100130" cy="2687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94" tIns="50397" rIns="100794" bIns="50397"/>
          <a:lstStyle/>
          <a:p>
            <a:endParaRPr lang="en-US"/>
          </a:p>
        </p:txBody>
      </p:sp>
      <p:sp>
        <p:nvSpPr>
          <p:cNvPr id="203789" name="Line 13"/>
          <p:cNvSpPr>
            <a:spLocks noChangeShapeType="1"/>
          </p:cNvSpPr>
          <p:nvPr/>
        </p:nvSpPr>
        <p:spPr bwMode="auto">
          <a:xfrm rot="534593" flipH="1" flipV="1">
            <a:off x="4116255" y="2519892"/>
            <a:ext cx="2100130" cy="2687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94" tIns="50397" rIns="100794" bIns="50397"/>
          <a:lstStyle/>
          <a:p>
            <a:endParaRPr lang="en-US"/>
          </a:p>
        </p:txBody>
      </p:sp>
      <p:sp>
        <p:nvSpPr>
          <p:cNvPr id="203790" name="Line 14"/>
          <p:cNvSpPr>
            <a:spLocks noChangeShapeType="1"/>
          </p:cNvSpPr>
          <p:nvPr/>
        </p:nvSpPr>
        <p:spPr bwMode="auto">
          <a:xfrm flipH="1" flipV="1">
            <a:off x="4704292" y="2183906"/>
            <a:ext cx="1344083" cy="3191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94" tIns="50397" rIns="100794" bIns="50397"/>
          <a:lstStyle/>
          <a:p>
            <a:endParaRPr lang="en-US"/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6216386" y="2183907"/>
            <a:ext cx="3360208" cy="12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sz="2200" b="1">
                <a:sym typeface="Symbol" pitchFamily="18" charset="2"/>
              </a:rPr>
              <a:t>&lt;</a:t>
            </a:r>
            <a:r>
              <a:rPr lang="pl-PL" sz="2200" b="1" baseline="-25000">
                <a:sym typeface="Symbol" pitchFamily="18" charset="2"/>
              </a:rPr>
              <a:t>w</a:t>
            </a:r>
            <a:r>
              <a:rPr lang="pl-PL" sz="2200" b="1">
                <a:sym typeface="Symbol" pitchFamily="18" charset="2"/>
              </a:rPr>
              <a:t>’&lt; </a:t>
            </a:r>
            <a:r>
              <a:rPr lang="pl-PL" sz="2200" b="1" baseline="-25000">
                <a:sym typeface="Symbol" pitchFamily="18" charset="2"/>
              </a:rPr>
              <a:t>d</a:t>
            </a:r>
            <a:r>
              <a:rPr lang="pl-PL" sz="2200" b="1">
                <a:sym typeface="Symbol" pitchFamily="18" charset="2"/>
              </a:rPr>
              <a:t>’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 sz="2200" b="1">
                <a:sym typeface="Symbol" pitchFamily="18" charset="2"/>
              </a:rPr>
              <a:t>Równowaga bezwzględnie stabilna</a:t>
            </a:r>
          </a:p>
        </p:txBody>
      </p:sp>
      <p:sp>
        <p:nvSpPr>
          <p:cNvPr id="203792" name="Line 16"/>
          <p:cNvSpPr>
            <a:spLocks noChangeShapeType="1"/>
          </p:cNvSpPr>
          <p:nvPr/>
        </p:nvSpPr>
        <p:spPr bwMode="auto">
          <a:xfrm flipH="1" flipV="1">
            <a:off x="3276203" y="3443852"/>
            <a:ext cx="2772172" cy="1931917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94" tIns="50397" rIns="100794" bIns="50397"/>
          <a:lstStyle/>
          <a:p>
            <a:endParaRPr lang="en-US"/>
          </a:p>
        </p:txBody>
      </p:sp>
      <p:sp>
        <p:nvSpPr>
          <p:cNvPr id="203793" name="Line 17"/>
          <p:cNvSpPr>
            <a:spLocks noChangeShapeType="1"/>
          </p:cNvSpPr>
          <p:nvPr/>
        </p:nvSpPr>
        <p:spPr bwMode="auto">
          <a:xfrm rot="-373736" flipH="1" flipV="1">
            <a:off x="3363709" y="3685341"/>
            <a:ext cx="2604161" cy="1847921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94" tIns="50397" rIns="100794" bIns="50397"/>
          <a:lstStyle/>
          <a:p>
            <a:endParaRPr lang="en-US"/>
          </a:p>
        </p:txBody>
      </p:sp>
      <p:sp>
        <p:nvSpPr>
          <p:cNvPr id="203794" name="Line 18"/>
          <p:cNvSpPr>
            <a:spLocks noChangeShapeType="1"/>
          </p:cNvSpPr>
          <p:nvPr/>
        </p:nvSpPr>
        <p:spPr bwMode="auto">
          <a:xfrm rot="-833335" flipH="1" flipV="1">
            <a:off x="3466965" y="3977579"/>
            <a:ext cx="2352146" cy="1679928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94" tIns="50397" rIns="100794" bIns="50397"/>
          <a:lstStyle/>
          <a:p>
            <a:endParaRPr lang="en-US"/>
          </a:p>
        </p:txBody>
      </p:sp>
      <p:sp>
        <p:nvSpPr>
          <p:cNvPr id="203795" name="Line 19"/>
          <p:cNvSpPr>
            <a:spLocks noChangeShapeType="1"/>
          </p:cNvSpPr>
          <p:nvPr/>
        </p:nvSpPr>
        <p:spPr bwMode="auto">
          <a:xfrm rot="-1191577" flipH="1" flipV="1">
            <a:off x="3391710" y="4135073"/>
            <a:ext cx="2436151" cy="1679928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94" tIns="50397" rIns="100794" bIns="50397"/>
          <a:lstStyle/>
          <a:p>
            <a:endParaRPr lang="en-US"/>
          </a:p>
        </p:txBody>
      </p:sp>
      <p:sp>
        <p:nvSpPr>
          <p:cNvPr id="203796" name="Text Box 20"/>
          <p:cNvSpPr txBox="1">
            <a:spLocks noChangeArrowheads="1"/>
          </p:cNvSpPr>
          <p:nvPr/>
        </p:nvSpPr>
        <p:spPr bwMode="auto">
          <a:xfrm>
            <a:off x="1176073" y="4535806"/>
            <a:ext cx="3864240" cy="12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sz="2200" b="1">
                <a:solidFill>
                  <a:srgbClr val="009900"/>
                </a:solidFill>
                <a:sym typeface="Symbol" pitchFamily="18" charset="2"/>
              </a:rPr>
              <a:t>&gt;</a:t>
            </a:r>
            <a:r>
              <a:rPr lang="pl-PL" sz="2200" b="1" baseline="-25000">
                <a:solidFill>
                  <a:srgbClr val="009900"/>
                </a:solidFill>
                <a:sym typeface="Symbol" pitchFamily="18" charset="2"/>
              </a:rPr>
              <a:t>d</a:t>
            </a:r>
            <a:r>
              <a:rPr lang="pl-PL" sz="2200" b="1">
                <a:solidFill>
                  <a:srgbClr val="009900"/>
                </a:solidFill>
                <a:sym typeface="Symbol" pitchFamily="18" charset="2"/>
              </a:rPr>
              <a:t>’&gt; </a:t>
            </a:r>
            <a:r>
              <a:rPr lang="pl-PL" sz="2200" b="1" baseline="-25000">
                <a:solidFill>
                  <a:srgbClr val="009900"/>
                </a:solidFill>
                <a:sym typeface="Symbol" pitchFamily="18" charset="2"/>
              </a:rPr>
              <a:t>w</a:t>
            </a:r>
            <a:r>
              <a:rPr lang="pl-PL" sz="2200" b="1">
                <a:solidFill>
                  <a:srgbClr val="009900"/>
                </a:solidFill>
                <a:sym typeface="Symbol" pitchFamily="18" charset="2"/>
              </a:rPr>
              <a:t>’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 sz="2200" b="1">
                <a:solidFill>
                  <a:srgbClr val="009900"/>
                </a:solidFill>
                <a:sym typeface="Symbol" pitchFamily="18" charset="2"/>
              </a:rPr>
              <a:t>Równowaga bezwzględnie niestabilna</a:t>
            </a:r>
          </a:p>
        </p:txBody>
      </p:sp>
      <p:sp>
        <p:nvSpPr>
          <p:cNvPr id="203797" name="Line 21"/>
          <p:cNvSpPr>
            <a:spLocks noChangeShapeType="1"/>
          </p:cNvSpPr>
          <p:nvPr/>
        </p:nvSpPr>
        <p:spPr bwMode="auto">
          <a:xfrm rot="913270">
            <a:off x="3939495" y="2855878"/>
            <a:ext cx="2444901" cy="2273153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03798" name="Text Box 22"/>
          <p:cNvSpPr txBox="1">
            <a:spLocks noChangeArrowheads="1"/>
          </p:cNvSpPr>
          <p:nvPr/>
        </p:nvSpPr>
        <p:spPr bwMode="auto">
          <a:xfrm>
            <a:off x="3696229" y="2015914"/>
            <a:ext cx="679042" cy="50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600" b="1">
                <a:solidFill>
                  <a:srgbClr val="FF3399"/>
                </a:solidFill>
                <a:latin typeface="Times New Roman" pitchFamily="18" charset="0"/>
                <a:sym typeface="Symbol" pitchFamily="18" charset="2"/>
              </a:rPr>
              <a:t></a:t>
            </a:r>
            <a:r>
              <a:rPr lang="pl-PL" sz="2600" b="1" baseline="-25000">
                <a:solidFill>
                  <a:srgbClr val="FF3399"/>
                </a:solidFill>
                <a:latin typeface="Times New Roman" pitchFamily="18" charset="0"/>
                <a:sym typeface="Symbol" pitchFamily="18" charset="2"/>
              </a:rPr>
              <a:t>w</a:t>
            </a:r>
            <a:r>
              <a:rPr lang="pl-PL" sz="2600" b="1">
                <a:solidFill>
                  <a:srgbClr val="FF3399"/>
                </a:solidFill>
                <a:latin typeface="Times New Roman" pitchFamily="18" charset="0"/>
                <a:sym typeface="Symbol" pitchFamily="18" charset="2"/>
              </a:rPr>
              <a:t>’</a:t>
            </a:r>
            <a:endParaRPr lang="en-GB" sz="2600" b="1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203799" name="Line 23"/>
          <p:cNvSpPr>
            <a:spLocks noChangeShapeType="1"/>
          </p:cNvSpPr>
          <p:nvPr/>
        </p:nvSpPr>
        <p:spPr bwMode="auto">
          <a:xfrm flipH="1" flipV="1">
            <a:off x="4620286" y="3695841"/>
            <a:ext cx="2016125" cy="134394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94" tIns="50397" rIns="100794" bIns="50397"/>
          <a:lstStyle/>
          <a:p>
            <a:endParaRPr lang="en-US"/>
          </a:p>
        </p:txBody>
      </p:sp>
      <p:sp>
        <p:nvSpPr>
          <p:cNvPr id="203800" name="Text Box 24"/>
          <p:cNvSpPr txBox="1">
            <a:spLocks noChangeArrowheads="1"/>
          </p:cNvSpPr>
          <p:nvPr/>
        </p:nvSpPr>
        <p:spPr bwMode="auto">
          <a:xfrm>
            <a:off x="5964370" y="4254068"/>
            <a:ext cx="4368271" cy="228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sz="2200" b="1">
                <a:solidFill>
                  <a:srgbClr val="FF9900"/>
                </a:solidFill>
                <a:sym typeface="Symbol" pitchFamily="18" charset="2"/>
              </a:rPr>
              <a:t></a:t>
            </a:r>
            <a:r>
              <a:rPr lang="pl-PL" sz="2200" b="1" baseline="-25000">
                <a:solidFill>
                  <a:srgbClr val="FF9900"/>
                </a:solidFill>
                <a:sym typeface="Symbol" pitchFamily="18" charset="2"/>
              </a:rPr>
              <a:t>w</a:t>
            </a:r>
            <a:r>
              <a:rPr lang="pl-PL" sz="2200" b="1">
                <a:solidFill>
                  <a:srgbClr val="FF9900"/>
                </a:solidFill>
                <a:sym typeface="Symbol" pitchFamily="18" charset="2"/>
              </a:rPr>
              <a:t>’&lt;&lt;</a:t>
            </a:r>
            <a:r>
              <a:rPr lang="pl-PL" sz="2200" b="1" baseline="-25000">
                <a:solidFill>
                  <a:srgbClr val="FF9900"/>
                </a:solidFill>
                <a:sym typeface="Symbol" pitchFamily="18" charset="2"/>
              </a:rPr>
              <a:t>d</a:t>
            </a:r>
            <a:r>
              <a:rPr lang="pl-PL" sz="2200" b="1">
                <a:solidFill>
                  <a:srgbClr val="FF9900"/>
                </a:solidFill>
                <a:sym typeface="Symbol" pitchFamily="18" charset="2"/>
              </a:rPr>
              <a:t>’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 sz="2200" b="1">
                <a:solidFill>
                  <a:srgbClr val="FF9900"/>
                </a:solidFill>
                <a:sym typeface="Symbol" pitchFamily="18" charset="2"/>
              </a:rPr>
              <a:t>Równowaga warunkowa: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 sz="2200" b="1">
                <a:solidFill>
                  <a:srgbClr val="FF9900"/>
                </a:solidFill>
                <a:sym typeface="Symbol" pitchFamily="18" charset="2"/>
              </a:rPr>
              <a:t>Stabilna dla cząstki suchej,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 sz="2200" b="1">
                <a:solidFill>
                  <a:srgbClr val="FF9900"/>
                </a:solidFill>
                <a:sym typeface="Symbol" pitchFamily="18" charset="2"/>
              </a:rPr>
              <a:t>Niestabilna dla cząstki wilgotnej</a:t>
            </a:r>
            <a:endParaRPr lang="pl-PL" sz="2200" b="1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nimBg="1"/>
      <p:bldP spid="203779" grpId="0" animBg="1"/>
      <p:bldP spid="203786" grpId="0" animBg="1"/>
      <p:bldP spid="203787" grpId="0" autoUpdateAnimBg="0"/>
      <p:bldP spid="203788" grpId="0" animBg="1"/>
      <p:bldP spid="203789" grpId="0" animBg="1"/>
      <p:bldP spid="203790" grpId="0" animBg="1"/>
      <p:bldP spid="203791" grpId="0" autoUpdateAnimBg="0"/>
      <p:bldP spid="203792" grpId="0" animBg="1"/>
      <p:bldP spid="203793" grpId="0" animBg="1"/>
      <p:bldP spid="203794" grpId="0" animBg="1"/>
      <p:bldP spid="203795" grpId="0" animBg="1"/>
      <p:bldP spid="203796" grpId="0" autoUpdateAnimBg="0"/>
      <p:bldP spid="203797" grpId="0" animBg="1"/>
      <p:bldP spid="203798" grpId="0" autoUpdateAnimBg="0"/>
      <p:bldP spid="203799" grpId="0" animBg="1"/>
      <p:bldP spid="20380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757DDEB9-5881-4F0F-B6CC-B1888079D366}" type="slidenum">
              <a:rPr lang="pl-PL"/>
              <a:pPr eaLnBrk="1" hangingPunct="1"/>
              <a:t>18</a:t>
            </a:fld>
            <a:endParaRPr lang="pl-PL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021" y="395483"/>
            <a:ext cx="9324578" cy="923960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/>
              <a:t>Stabilność ruchu cząstki wilgotnej w języku temperatury potencjalnej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5964370" y="1511935"/>
          <a:ext cx="3108193" cy="2589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2" imgW="2819160" imgH="2349360" progId="Equation.3">
                  <p:embed/>
                </p:oleObj>
              </mc:Choice>
              <mc:Fallback>
                <p:oleObj name="Równanie" r:id="rId2" imgW="2819160" imgH="234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370" y="1511935"/>
                        <a:ext cx="3108193" cy="2589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420026" y="1595931"/>
            <a:ext cx="4620286" cy="176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Dla cząstki, która zawiera parę wodną w stanie nasycenia warunki stabilności otoczenia są podobne jak dla cząstki suchej, przy czym wirtualna temperatura potencjalna jest zastąpiona przez temperaturę ekwiwalentno-potencjalną.</a:t>
            </a: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20026" y="4299566"/>
            <a:ext cx="9408583" cy="37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Temperaturę ekwiwalentno-potencjalną można zapisać w formie przybliżonej</a:t>
            </a:r>
          </a:p>
        </p:txBody>
      </p:sp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1407087" y="4829792"/>
          <a:ext cx="6804422" cy="1063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4" imgW="6172200" imgH="965160" progId="Equation.3">
                  <p:embed/>
                </p:oleObj>
              </mc:Choice>
              <mc:Fallback>
                <p:oleObj name="Równanie" r:id="rId4" imgW="61722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087" y="4829792"/>
                        <a:ext cx="6804422" cy="1063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420026" y="6063490"/>
            <a:ext cx="9408583" cy="93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Zatem ażeby warstwa powietrza była niestabilna względem ruchów wilgotno-adiabatycznych temperatura potencjalna powinna maleć  i/lub stosunek zmieszania powinien maleć.</a:t>
            </a:r>
          </a:p>
        </p:txBody>
      </p:sp>
    </p:spTree>
    <p:extLst>
      <p:ext uri="{BB962C8B-B14F-4D97-AF65-F5344CB8AC3E}">
        <p14:creationId xmlns:p14="http://schemas.microsoft.com/office/powerpoint/2010/main" val="1426359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8662C273-9F14-4810-AFFF-E6F591B8AE79}" type="slidenum">
              <a:rPr lang="pl-PL"/>
              <a:pPr eaLnBrk="1" hangingPunct="1"/>
              <a:t>19</a:t>
            </a:fld>
            <a:endParaRPr lang="pl-PL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/>
              <a:t>Procesy zmieniające stabilność</a:t>
            </a: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36021" y="1877670"/>
            <a:ext cx="9576594" cy="120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Stabilność warstwy atmosfery może być zmieniona poprzez:</a:t>
            </a:r>
          </a:p>
          <a:p>
            <a:pPr algn="l" eaLnBrk="1" hangingPunct="1">
              <a:spcBef>
                <a:spcPct val="50000"/>
              </a:spcBef>
              <a:buClr>
                <a:schemeClr val="accent2"/>
              </a:buClr>
              <a:buSzPct val="135000"/>
              <a:buFontTx/>
              <a:buChar char="•"/>
            </a:pPr>
            <a:r>
              <a:rPr lang="pl-PL"/>
              <a:t> pionowy ruch w warstwie</a:t>
            </a:r>
          </a:p>
          <a:p>
            <a:pPr algn="l" eaLnBrk="1" hangingPunct="1">
              <a:spcBef>
                <a:spcPct val="50000"/>
              </a:spcBef>
              <a:buClr>
                <a:schemeClr val="accent2"/>
              </a:buClr>
              <a:buSzPct val="135000"/>
              <a:buFontTx/>
              <a:buChar char="•"/>
            </a:pPr>
            <a:r>
              <a:rPr lang="pl-PL"/>
              <a:t> zróżnicowane chłodzenie lub ogrzewanie warstwy </a:t>
            </a:r>
          </a:p>
        </p:txBody>
      </p:sp>
    </p:spTree>
    <p:extLst>
      <p:ext uri="{BB962C8B-B14F-4D97-AF65-F5344CB8AC3E}">
        <p14:creationId xmlns:p14="http://schemas.microsoft.com/office/powerpoint/2010/main" val="288499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/>
          <p:cNvSpPr txBox="1"/>
          <p:nvPr/>
        </p:nvSpPr>
        <p:spPr>
          <a:xfrm>
            <a:off x="180000" y="105840"/>
            <a:ext cx="9810000" cy="3674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l-PL" sz="1800" b="0" strike="noStrike" spc="-1">
                <a:latin typeface="Arial"/>
              </a:rPr>
              <a:t>Atmosfera jest mieszaniną suchego powietrza i wody; proporcje są zmienne.</a:t>
            </a:r>
          </a:p>
          <a:p>
            <a:endParaRPr lang="pl-PL" sz="1800" b="0" strike="noStrike" spc="-1">
              <a:latin typeface="Arial"/>
            </a:endParaRPr>
          </a:p>
          <a:p>
            <a:r>
              <a:rPr lang="pl-PL" sz="1800" b="0" strike="noStrike" spc="-1">
                <a:latin typeface="Arial"/>
              </a:rPr>
              <a:t>Zawartość wody nigdy nie przekracza paru procent masy suchego powietrza.</a:t>
            </a:r>
          </a:p>
          <a:p>
            <a:endParaRPr lang="pl-PL" sz="1800" b="0" strike="noStrike" spc="-1">
              <a:latin typeface="Arial"/>
            </a:endParaRPr>
          </a:p>
          <a:p>
            <a:r>
              <a:rPr lang="pl-PL" sz="1800" b="0" strike="noStrike" spc="-1">
                <a:latin typeface="Arial"/>
              </a:rPr>
              <a:t>Będziemy rozważać układ składający się z suchego powietrza i wody,</a:t>
            </a:r>
          </a:p>
          <a:p>
            <a:r>
              <a:rPr lang="pl-PL" sz="1800" b="0" strike="noStrike" spc="-1">
                <a:latin typeface="Arial"/>
              </a:rPr>
              <a:t>przy czym woda może występować także w co najmniej jednej ze skondensowanych faz.</a:t>
            </a:r>
          </a:p>
          <a:p>
            <a:endParaRPr lang="pl-PL" sz="1800" b="0" strike="noStrike" spc="-1">
              <a:latin typeface="Arial"/>
            </a:endParaRPr>
          </a:p>
          <a:p>
            <a:r>
              <a:rPr lang="pl-PL" sz="1800" b="0" strike="noStrike" spc="-1">
                <a:latin typeface="Arial"/>
              </a:rPr>
              <a:t>Para wodna będąca w równowadze z wodą i znajdująca się w powietrzu zachowuje się tak jakby była wyizolowana.</a:t>
            </a:r>
          </a:p>
          <a:p>
            <a:endParaRPr lang="pl-PL" sz="1800" b="0" strike="noStrike" spc="-1">
              <a:latin typeface="Arial"/>
            </a:endParaRPr>
          </a:p>
        </p:txBody>
      </p:sp>
      <p:pic>
        <p:nvPicPr>
          <p:cNvPr id="41" name="Obraz 40"/>
          <p:cNvPicPr/>
          <p:nvPr/>
        </p:nvPicPr>
        <p:blipFill>
          <a:blip r:embed="rId2"/>
          <a:stretch/>
        </p:blipFill>
        <p:spPr>
          <a:xfrm>
            <a:off x="720000" y="2587680"/>
            <a:ext cx="8639640" cy="4882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0F28D891-B23D-4F7E-B475-1F4A63D75346}" type="slidenum">
              <a:rPr lang="pl-PL"/>
              <a:pPr eaLnBrk="1" hangingPunct="1"/>
              <a:t>20</a:t>
            </a:fld>
            <a:endParaRPr lang="pl-PL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6021" y="395483"/>
            <a:ext cx="9324578" cy="923960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/>
              <a:t>Zmiana stabilności związana z ruchem pionowym -1</a:t>
            </a:r>
          </a:p>
        </p:txBody>
      </p:sp>
      <p:grpSp>
        <p:nvGrpSpPr>
          <p:cNvPr id="12294" name="Group 3"/>
          <p:cNvGrpSpPr>
            <a:grpSpLocks/>
          </p:cNvGrpSpPr>
          <p:nvPr/>
        </p:nvGrpSpPr>
        <p:grpSpPr bwMode="auto">
          <a:xfrm>
            <a:off x="6720416" y="1091953"/>
            <a:ext cx="3066191" cy="3158614"/>
            <a:chOff x="3600" y="1887"/>
            <a:chExt cx="1752" cy="1805"/>
          </a:xfrm>
        </p:grpSpPr>
        <p:sp>
          <p:nvSpPr>
            <p:cNvPr id="12297" name="AutoShape 4"/>
            <p:cNvSpPr>
              <a:spLocks noChangeArrowheads="1"/>
            </p:cNvSpPr>
            <p:nvPr/>
          </p:nvSpPr>
          <p:spPr bwMode="auto">
            <a:xfrm>
              <a:off x="3871" y="2722"/>
              <a:ext cx="1441" cy="461"/>
            </a:xfrm>
            <a:prstGeom prst="cube">
              <a:avLst>
                <a:gd name="adj" fmla="val 72528"/>
              </a:avLst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2200">
                <a:latin typeface="Times New Roman" pitchFamily="18" charset="0"/>
              </a:endParaRPr>
            </a:p>
          </p:txBody>
        </p:sp>
        <p:sp>
          <p:nvSpPr>
            <p:cNvPr id="12298" name="AutoShape 5"/>
            <p:cNvSpPr>
              <a:spLocks noChangeArrowheads="1"/>
            </p:cNvSpPr>
            <p:nvPr/>
          </p:nvSpPr>
          <p:spPr bwMode="auto">
            <a:xfrm>
              <a:off x="4303" y="2089"/>
              <a:ext cx="778" cy="461"/>
            </a:xfrm>
            <a:prstGeom prst="cube">
              <a:avLst>
                <a:gd name="adj" fmla="val 29167"/>
              </a:avLst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299" name="Line 6"/>
            <p:cNvSpPr>
              <a:spLocks noChangeShapeType="1"/>
            </p:cNvSpPr>
            <p:nvPr/>
          </p:nvSpPr>
          <p:spPr bwMode="auto">
            <a:xfrm flipV="1">
              <a:off x="3813" y="1887"/>
              <a:ext cx="0" cy="155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7"/>
            <p:cNvSpPr>
              <a:spLocks noChangeShapeType="1"/>
            </p:cNvSpPr>
            <p:nvPr/>
          </p:nvSpPr>
          <p:spPr bwMode="auto">
            <a:xfrm>
              <a:off x="3813" y="3443"/>
              <a:ext cx="1499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8"/>
            <p:cNvSpPr>
              <a:spLocks noChangeShapeType="1"/>
            </p:cNvSpPr>
            <p:nvPr/>
          </p:nvSpPr>
          <p:spPr bwMode="auto">
            <a:xfrm>
              <a:off x="4534" y="2233"/>
              <a:ext cx="0" cy="1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9"/>
            <p:cNvSpPr>
              <a:spLocks noChangeShapeType="1"/>
            </p:cNvSpPr>
            <p:nvPr/>
          </p:nvSpPr>
          <p:spPr bwMode="auto">
            <a:xfrm>
              <a:off x="4649" y="2233"/>
              <a:ext cx="0" cy="1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Text Box 10"/>
            <p:cNvSpPr txBox="1">
              <a:spLocks noChangeArrowheads="1"/>
            </p:cNvSpPr>
            <p:nvPr/>
          </p:nvSpPr>
          <p:spPr bwMode="auto">
            <a:xfrm>
              <a:off x="5162" y="3446"/>
              <a:ext cx="19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en-GB" sz="22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</a:t>
              </a:r>
              <a:endParaRPr lang="en-GB" sz="22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2304" name="Text Box 11"/>
            <p:cNvSpPr txBox="1">
              <a:spLocks noChangeArrowheads="1"/>
            </p:cNvSpPr>
            <p:nvPr/>
          </p:nvSpPr>
          <p:spPr bwMode="auto">
            <a:xfrm>
              <a:off x="3600" y="1887"/>
              <a:ext cx="17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endParaRPr lang="en-GB" sz="22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2305" name="Text Box 12"/>
            <p:cNvSpPr txBox="1">
              <a:spLocks noChangeArrowheads="1"/>
            </p:cNvSpPr>
            <p:nvPr/>
          </p:nvSpPr>
          <p:spPr bwMode="auto">
            <a:xfrm>
              <a:off x="4584" y="2146"/>
              <a:ext cx="19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en-GB" sz="2200">
                  <a:latin typeface="Times New Roman" pitchFamily="18" charset="0"/>
                  <a:sym typeface="Wingdings 2" pitchFamily="18" charset="2"/>
                </a:rPr>
                <a:t></a:t>
              </a:r>
              <a:endParaRPr lang="en-GB" sz="2200">
                <a:latin typeface="Times New Roman" pitchFamily="18" charset="0"/>
              </a:endParaRPr>
            </a:p>
          </p:txBody>
        </p:sp>
        <p:sp>
          <p:nvSpPr>
            <p:cNvPr id="12306" name="Text Box 13"/>
            <p:cNvSpPr txBox="1">
              <a:spLocks noChangeArrowheads="1"/>
            </p:cNvSpPr>
            <p:nvPr/>
          </p:nvSpPr>
          <p:spPr bwMode="auto">
            <a:xfrm>
              <a:off x="4468" y="2486"/>
              <a:ext cx="19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en-GB" sz="2200">
                  <a:latin typeface="Times New Roman" pitchFamily="18" charset="0"/>
                  <a:sym typeface="Wingdings 2" pitchFamily="18" charset="2"/>
                </a:rPr>
                <a:t></a:t>
              </a:r>
              <a:endParaRPr lang="en-GB" sz="2200">
                <a:latin typeface="Times New Roman" pitchFamily="18" charset="0"/>
              </a:endParaRPr>
            </a:p>
          </p:txBody>
        </p:sp>
        <p:sp>
          <p:nvSpPr>
            <p:cNvPr id="12307" name="Text Box 14"/>
            <p:cNvSpPr txBox="1">
              <a:spLocks noChangeArrowheads="1"/>
            </p:cNvSpPr>
            <p:nvPr/>
          </p:nvSpPr>
          <p:spPr bwMode="auto">
            <a:xfrm>
              <a:off x="4591" y="2982"/>
              <a:ext cx="19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en-GB" sz="2200">
                  <a:latin typeface="Times New Roman" pitchFamily="18" charset="0"/>
                  <a:sym typeface="Wingdings 2" pitchFamily="18" charset="2"/>
                </a:rPr>
                <a:t></a:t>
              </a:r>
              <a:endParaRPr lang="en-GB" sz="2200">
                <a:latin typeface="Times New Roman" pitchFamily="18" charset="0"/>
              </a:endParaRPr>
            </a:p>
          </p:txBody>
        </p:sp>
        <p:sp>
          <p:nvSpPr>
            <p:cNvPr id="12308" name="Text Box 15"/>
            <p:cNvSpPr txBox="1">
              <a:spLocks noChangeArrowheads="1"/>
            </p:cNvSpPr>
            <p:nvPr/>
          </p:nvSpPr>
          <p:spPr bwMode="auto">
            <a:xfrm>
              <a:off x="4468" y="3120"/>
              <a:ext cx="19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en-GB" sz="2200">
                  <a:latin typeface="Times New Roman" pitchFamily="18" charset="0"/>
                  <a:sym typeface="Wingdings 2" pitchFamily="18" charset="2"/>
                </a:rPr>
                <a:t></a:t>
              </a:r>
              <a:endParaRPr lang="en-GB" sz="2200">
                <a:latin typeface="Times New Roman" pitchFamily="18" charset="0"/>
              </a:endParaRPr>
            </a:p>
          </p:txBody>
        </p:sp>
        <p:sp>
          <p:nvSpPr>
            <p:cNvPr id="12309" name="Line 16"/>
            <p:cNvSpPr>
              <a:spLocks noChangeShapeType="1"/>
            </p:cNvSpPr>
            <p:nvPr/>
          </p:nvSpPr>
          <p:spPr bwMode="auto">
            <a:xfrm flipV="1">
              <a:off x="4534" y="3068"/>
              <a:ext cx="115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Line 17"/>
            <p:cNvSpPr>
              <a:spLocks noChangeShapeType="1"/>
            </p:cNvSpPr>
            <p:nvPr/>
          </p:nvSpPr>
          <p:spPr bwMode="auto">
            <a:xfrm flipV="1">
              <a:off x="4534" y="2233"/>
              <a:ext cx="115" cy="31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Text Box 18"/>
            <p:cNvSpPr txBox="1">
              <a:spLocks noChangeArrowheads="1"/>
            </p:cNvSpPr>
            <p:nvPr/>
          </p:nvSpPr>
          <p:spPr bwMode="auto">
            <a:xfrm>
              <a:off x="4752" y="3005"/>
              <a:ext cx="3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chemeClr val="bg1"/>
                  </a:solidFill>
                  <a:latin typeface="Times New Roman" pitchFamily="18" charset="0"/>
                </a:rPr>
                <a:t>dz’</a:t>
              </a:r>
              <a:endParaRPr lang="en-GB" sz="2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2312" name="Text Box 19"/>
            <p:cNvSpPr txBox="1">
              <a:spLocks noChangeArrowheads="1"/>
            </p:cNvSpPr>
            <p:nvPr/>
          </p:nvSpPr>
          <p:spPr bwMode="auto">
            <a:xfrm>
              <a:off x="4800" y="2290"/>
              <a:ext cx="25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chemeClr val="bg1"/>
                  </a:solidFill>
                  <a:latin typeface="Times New Roman" pitchFamily="18" charset="0"/>
                </a:rPr>
                <a:t>dz</a:t>
              </a:r>
              <a:endParaRPr lang="en-GB" sz="2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2313" name="Text Box 20"/>
            <p:cNvSpPr txBox="1">
              <a:spLocks noChangeArrowheads="1"/>
            </p:cNvSpPr>
            <p:nvPr/>
          </p:nvSpPr>
          <p:spPr bwMode="auto">
            <a:xfrm>
              <a:off x="4614" y="2065"/>
              <a:ext cx="22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  <a:endParaRPr lang="en-GB" sz="2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2314" name="Text Box 21"/>
            <p:cNvSpPr txBox="1">
              <a:spLocks noChangeArrowheads="1"/>
            </p:cNvSpPr>
            <p:nvPr/>
          </p:nvSpPr>
          <p:spPr bwMode="auto">
            <a:xfrm>
              <a:off x="4758" y="2786"/>
              <a:ext cx="25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chemeClr val="bg1"/>
                  </a:solidFill>
                  <a:latin typeface="Times New Roman" pitchFamily="18" charset="0"/>
                </a:rPr>
                <a:t>A’</a:t>
              </a:r>
              <a:endParaRPr lang="en-GB" sz="2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2315" name="AutoShape 22"/>
            <p:cNvSpPr>
              <a:spLocks noChangeArrowheads="1"/>
            </p:cNvSpPr>
            <p:nvPr/>
          </p:nvSpPr>
          <p:spPr bwMode="auto">
            <a:xfrm>
              <a:off x="4534" y="2636"/>
              <a:ext cx="115" cy="202"/>
            </a:xfrm>
            <a:prstGeom prst="downArrow">
              <a:avLst>
                <a:gd name="adj1" fmla="val 50000"/>
                <a:gd name="adj2" fmla="val 4391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2295" name="Text Box 23"/>
          <p:cNvSpPr txBox="1">
            <a:spLocks noChangeArrowheads="1"/>
          </p:cNvSpPr>
          <p:nvPr/>
        </p:nvSpPr>
        <p:spPr bwMode="auto">
          <a:xfrm>
            <a:off x="252016" y="1511936"/>
            <a:ext cx="6216385" cy="162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Rozważmy wielko-skalowy ruch warstwy suchego powietrza w dół, przy którym nie zmienia się całkowita masa powietrza (nie ma horyzontalnej ani pionowej konwergencji powietrza).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/>
              <a:t>Z definicji temperatury potencjalnej:</a:t>
            </a:r>
          </a:p>
        </p:txBody>
      </p:sp>
      <p:graphicFrame>
        <p:nvGraphicFramePr>
          <p:cNvPr id="12290" name="Object 0"/>
          <p:cNvGraphicFramePr>
            <a:graphicFrameLocks noChangeAspect="1"/>
          </p:cNvGraphicFramePr>
          <p:nvPr/>
        </p:nvGraphicFramePr>
        <p:xfrm>
          <a:off x="504031" y="3527848"/>
          <a:ext cx="5306329" cy="2743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2" imgW="4813200" imgH="2489040" progId="Equation.3">
                  <p:embed/>
                </p:oleObj>
              </mc:Choice>
              <mc:Fallback>
                <p:oleObj name="Równanie" r:id="rId2" imgW="4813200" imgH="248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" y="3527848"/>
                        <a:ext cx="5306329" cy="27438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25"/>
          <p:cNvSpPr txBox="1">
            <a:spLocks noChangeArrowheads="1"/>
          </p:cNvSpPr>
          <p:nvPr/>
        </p:nvSpPr>
        <p:spPr bwMode="auto">
          <a:xfrm>
            <a:off x="4452276" y="5207776"/>
            <a:ext cx="5040313" cy="107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i="1">
                <a:sym typeface="Symbol" pitchFamily="18" charset="2"/>
              </a:rPr>
              <a:t></a:t>
            </a:r>
            <a:r>
              <a:rPr lang="pl-PL" i="1" baseline="-25000">
                <a:sym typeface="Symbol" pitchFamily="18" charset="2"/>
              </a:rPr>
              <a:t>env</a:t>
            </a:r>
            <a:r>
              <a:rPr lang="pl-PL">
                <a:sym typeface="Symbol" pitchFamily="18" charset="2"/>
              </a:rPr>
              <a:t> jest gradientem temperatury w warstwie.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>
                <a:sym typeface="Symbol" pitchFamily="18" charset="2"/>
              </a:rPr>
              <a:t>Zaniedbaliśmy efekt temperatury wirtualnej dla suchego powietrza.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6974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728872CA-77B7-4DDC-B131-2211499969E2}" type="slidenum">
              <a:rPr lang="pl-PL"/>
              <a:pPr eaLnBrk="1" hangingPunct="1"/>
              <a:t>21</a:t>
            </a:fld>
            <a:endParaRPr lang="pl-PL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/>
              <a:t>Zmiana stabilności związana z ruchem pionowym -2</a:t>
            </a:r>
          </a:p>
        </p:txBody>
      </p:sp>
      <p:sp>
        <p:nvSpPr>
          <p:cNvPr id="13319" name="Text Box 3"/>
          <p:cNvSpPr txBox="1">
            <a:spLocks noChangeArrowheads="1"/>
          </p:cNvSpPr>
          <p:nvPr/>
        </p:nvSpPr>
        <p:spPr bwMode="auto">
          <a:xfrm>
            <a:off x="336021" y="1511936"/>
            <a:ext cx="5880365" cy="6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>
                <a:sym typeface="Symbol" pitchFamily="18" charset="2"/>
              </a:rPr>
              <a:t>W poprzednim równaniu </a:t>
            </a:r>
            <a:r>
              <a:rPr lang="pl-PL" i="1">
                <a:sym typeface="Symbol" pitchFamily="18" charset="2"/>
              </a:rPr>
              <a:t>dz</a:t>
            </a:r>
            <a:r>
              <a:rPr lang="pl-PL">
                <a:sym typeface="Symbol" pitchFamily="18" charset="2"/>
              </a:rPr>
              <a:t> zostanie zastąpione przez </a:t>
            </a:r>
            <a:r>
              <a:rPr lang="pl-PL" i="1">
                <a:sym typeface="Symbol" pitchFamily="18" charset="2"/>
              </a:rPr>
              <a:t>dp</a:t>
            </a:r>
            <a:r>
              <a:rPr lang="pl-PL">
                <a:sym typeface="Symbol" pitchFamily="18" charset="2"/>
              </a:rPr>
              <a:t> z równania hydrostatyki.</a:t>
            </a:r>
            <a:endParaRPr lang="pl-PL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6720417" y="1511935"/>
          <a:ext cx="2688167" cy="79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2" imgW="2438280" imgH="723600" progId="Equation.3">
                  <p:embed/>
                </p:oleObj>
              </mc:Choice>
              <mc:Fallback>
                <p:oleObj name="Równanie" r:id="rId2" imgW="2438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0417" y="1511935"/>
                        <a:ext cx="2688167" cy="797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336021" y="2603889"/>
            <a:ext cx="9408583" cy="6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Ponieważ warstwa powietrza zachowuje stałą masę, to </a:t>
            </a:r>
            <a:r>
              <a:rPr lang="pl-PL" i="1"/>
              <a:t>d</a:t>
            </a:r>
            <a:r>
              <a:rPr lang="pl-PL" i="1">
                <a:sym typeface="Symbol" pitchFamily="18" charset="2"/>
              </a:rPr>
              <a:t>/dp</a:t>
            </a:r>
            <a:r>
              <a:rPr lang="pl-PL">
                <a:sym typeface="Symbol" pitchFamily="18" charset="2"/>
              </a:rPr>
              <a:t> pozostaje stałe (zachowana jest temperatura potencjalna oraz zachowana jest masa powietrza), to</a:t>
            </a:r>
          </a:p>
        </p:txBody>
      </p:sp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3304205" y="3527848"/>
          <a:ext cx="1904118" cy="37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4" imgW="1726920" imgH="342720" progId="Equation.3">
                  <p:embed/>
                </p:oleObj>
              </mc:Choice>
              <mc:Fallback>
                <p:oleObj name="Równanie" r:id="rId4" imgW="1726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205" y="3527848"/>
                        <a:ext cx="1904118" cy="377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6132381" y="3527849"/>
            <a:ext cx="1362528" cy="37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i="1"/>
              <a:t>C</a:t>
            </a:r>
            <a:r>
              <a:rPr lang="pl-PL" i="1" baseline="-25000"/>
              <a:t>1</a:t>
            </a:r>
            <a:r>
              <a:rPr lang="pl-PL" i="1"/>
              <a:t> </a:t>
            </a:r>
            <a:r>
              <a:rPr lang="pl-PL"/>
              <a:t>jest stałe</a:t>
            </a:r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336021" y="4115823"/>
            <a:ext cx="9408583" cy="296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b="1">
                <a:solidFill>
                  <a:srgbClr val="FF9900"/>
                </a:solidFill>
              </a:rPr>
              <a:t>W trakcie wznoszenia warstwy (</a:t>
            </a:r>
            <a:r>
              <a:rPr lang="pl-PL" b="1" i="1">
                <a:solidFill>
                  <a:srgbClr val="FF9900"/>
                </a:solidFill>
              </a:rPr>
              <a:t>p</a:t>
            </a:r>
            <a:r>
              <a:rPr lang="pl-PL" b="1">
                <a:solidFill>
                  <a:srgbClr val="FF9900"/>
                </a:solidFill>
              </a:rPr>
              <a:t> maleje) gradient temperatury zbliża się do adiabatycznego.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 b="1">
                <a:solidFill>
                  <a:srgbClr val="FF9900"/>
                </a:solidFill>
              </a:rPr>
              <a:t>Początkowo stabilna warstwa staje się mniej stabilna.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 b="1">
                <a:solidFill>
                  <a:srgbClr val="FF9900"/>
                </a:solidFill>
              </a:rPr>
              <a:t>Początkowo niestabilna warstwa staje się bardziej stabilna.</a:t>
            </a:r>
          </a:p>
          <a:p>
            <a:pPr algn="l" eaLnBrk="1" hangingPunct="1">
              <a:spcBef>
                <a:spcPct val="50000"/>
              </a:spcBef>
            </a:pPr>
            <a:endParaRPr lang="pl-PL"/>
          </a:p>
          <a:p>
            <a:pPr algn="l" eaLnBrk="1" hangingPunct="1">
              <a:spcBef>
                <a:spcPct val="50000"/>
              </a:spcBef>
            </a:pPr>
            <a:r>
              <a:rPr lang="pl-PL"/>
              <a:t>Dla warstwy, która osiada prawdziwe są przeciwne stwierdzenia: warstwa niestabilna staje się bardziej niestabilna; warstwa stabilna stabilizuje się jeszcze bardziej </a:t>
            </a:r>
            <a:r>
              <a:rPr lang="pl-PL">
                <a:sym typeface="Symbol" pitchFamily="18" charset="2"/>
              </a:rPr>
              <a:t> gradient temperatury oddala się coraz bardziej od wartości adiabatycznej.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616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Gradient wilgotno-adiabatyczny </a:t>
            </a:r>
            <a:endParaRPr lang="en-GB"/>
          </a:p>
        </p:txBody>
      </p:sp>
      <p:graphicFrame>
        <p:nvGraphicFramePr>
          <p:cNvPr id="291843" name="Object 3"/>
          <p:cNvGraphicFramePr>
            <a:graphicFrameLocks noChangeAspect="1"/>
          </p:cNvGraphicFramePr>
          <p:nvPr/>
        </p:nvGraphicFramePr>
        <p:xfrm>
          <a:off x="649291" y="1431439"/>
          <a:ext cx="2068628" cy="1525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2" imgW="2082600" imgH="1536480" progId="Equation.3">
                  <p:embed/>
                </p:oleObj>
              </mc:Choice>
              <mc:Fallback>
                <p:oleObj name="Równanie" r:id="rId2" imgW="2082600" imgH="1536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91" y="1431439"/>
                        <a:ext cx="2068628" cy="1525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5964370" y="1595932"/>
            <a:ext cx="3948245" cy="5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500"/>
              <a:t>Mianownik (</a:t>
            </a:r>
            <a:r>
              <a:rPr lang="pl-PL" sz="1500" i="1"/>
              <a:t>MIAN</a:t>
            </a:r>
            <a:r>
              <a:rPr lang="pl-PL" sz="1500"/>
              <a:t>) w tym wyrażeniu jest zawsze większy od licznika (</a:t>
            </a:r>
            <a:r>
              <a:rPr lang="pl-PL" sz="1500" i="1"/>
              <a:t>LICZ</a:t>
            </a:r>
            <a:r>
              <a:rPr lang="pl-PL" sz="1500"/>
              <a:t>):</a:t>
            </a:r>
          </a:p>
        </p:txBody>
      </p:sp>
      <p:graphicFrame>
        <p:nvGraphicFramePr>
          <p:cNvPr id="291845" name="Object 5"/>
          <p:cNvGraphicFramePr>
            <a:graphicFrameLocks noChangeAspect="1"/>
          </p:cNvGraphicFramePr>
          <p:nvPr/>
        </p:nvGraphicFramePr>
        <p:xfrm>
          <a:off x="7583221" y="2183906"/>
          <a:ext cx="1741357" cy="617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4" imgW="1752480" imgH="622080" progId="Equation.3">
                  <p:embed/>
                </p:oleObj>
              </mc:Choice>
              <mc:Fallback>
                <p:oleObj name="Równanie" r:id="rId4" imgW="175248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221" y="2183906"/>
                        <a:ext cx="1741357" cy="617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7560469" y="2934624"/>
          <a:ext cx="2220888" cy="84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6" imgW="2234880" imgH="850680" progId="Equation.3">
                  <p:embed/>
                </p:oleObj>
              </mc:Choice>
              <mc:Fallback>
                <p:oleObj name="Równanie" r:id="rId6" imgW="223488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469" y="2934624"/>
                        <a:ext cx="2220888" cy="84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7555219" y="3834086"/>
          <a:ext cx="1097317" cy="61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8" imgW="1104840" imgH="622080" progId="Equation.3">
                  <p:embed/>
                </p:oleObj>
              </mc:Choice>
              <mc:Fallback>
                <p:oleObj name="Równanie" r:id="rId8" imgW="110484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219" y="3834086"/>
                        <a:ext cx="1097317" cy="617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8" name="Object 8"/>
          <p:cNvGraphicFramePr>
            <a:graphicFrameLocks noChangeAspect="1"/>
          </p:cNvGraphicFramePr>
          <p:nvPr/>
        </p:nvGraphicFramePr>
        <p:xfrm>
          <a:off x="7560469" y="4562055"/>
          <a:ext cx="1274079" cy="22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10" imgW="1282680" imgH="228600" progId="Equation.3">
                  <p:embed/>
                </p:oleObj>
              </mc:Choice>
              <mc:Fallback>
                <p:oleObj name="Równanie" r:id="rId10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469" y="4562055"/>
                        <a:ext cx="1274079" cy="22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9" name="Object 9"/>
          <p:cNvGraphicFramePr>
            <a:graphicFrameLocks noChangeAspect="1"/>
          </p:cNvGraphicFramePr>
          <p:nvPr/>
        </p:nvGraphicFramePr>
        <p:xfrm>
          <a:off x="7560469" y="4665300"/>
          <a:ext cx="1993374" cy="794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12" imgW="2006280" imgH="799920" progId="Equation.3">
                  <p:embed/>
                </p:oleObj>
              </mc:Choice>
              <mc:Fallback>
                <p:oleObj name="Równanie" r:id="rId12" imgW="20062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469" y="4665300"/>
                        <a:ext cx="1993374" cy="794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50" name="Object 10"/>
          <p:cNvGraphicFramePr>
            <a:graphicFrameLocks noChangeAspect="1"/>
          </p:cNvGraphicFramePr>
          <p:nvPr/>
        </p:nvGraphicFramePr>
        <p:xfrm>
          <a:off x="7607723" y="5598010"/>
          <a:ext cx="2388898" cy="61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14" imgW="3098520" imgH="799920" progId="Equation.3">
                  <p:embed/>
                </p:oleObj>
              </mc:Choice>
              <mc:Fallback>
                <p:oleObj name="Równanie" r:id="rId14" imgW="309852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723" y="5598010"/>
                        <a:ext cx="2388898" cy="617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51" name="Text Box 11"/>
          <p:cNvSpPr txBox="1">
            <a:spLocks noChangeArrowheads="1"/>
          </p:cNvSpPr>
          <p:nvPr/>
        </p:nvSpPr>
        <p:spPr bwMode="auto">
          <a:xfrm>
            <a:off x="84005" y="3191863"/>
            <a:ext cx="6048375" cy="65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>
                <a:sym typeface="Symbol" pitchFamily="18" charset="2"/>
              </a:rPr>
              <a:t>Gradient wilgotno-adiabatyczny zmienia się z wysokością.</a:t>
            </a:r>
            <a:endParaRPr lang="pl-PL"/>
          </a:p>
        </p:txBody>
      </p:sp>
      <p:graphicFrame>
        <p:nvGraphicFramePr>
          <p:cNvPr id="291898" name="Group 58"/>
          <p:cNvGraphicFramePr>
            <a:graphicFrameLocks noGrp="1"/>
          </p:cNvGraphicFramePr>
          <p:nvPr/>
        </p:nvGraphicFramePr>
        <p:xfrm>
          <a:off x="1932120" y="3695841"/>
          <a:ext cx="4032252" cy="3494248"/>
        </p:xfrm>
        <a:graphic>
          <a:graphicData uri="http://schemas.openxmlformats.org/drawingml/2006/table">
            <a:tbl>
              <a:tblPr/>
              <a:tblGrid>
                <a:gridCol w="100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78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T(</a:t>
                      </a:r>
                      <a:r>
                        <a:rPr kumimoji="0" lang="pl-PL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º</a:t>
                      </a:r>
                      <a:r>
                        <a:rPr kumimoji="0" lang="pl-PL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C)</a:t>
                      </a:r>
                    </a:p>
                  </a:txBody>
                  <a:tcPr marL="100806" marR="100806" marT="50398" marB="503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p(hPa)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1000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700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500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-30</a:t>
                      </a:r>
                    </a:p>
                  </a:txBody>
                  <a:tcPr marL="100806" marR="100806" marT="50398" marB="503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9.2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9.0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8.7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-20</a:t>
                      </a:r>
                    </a:p>
                  </a:txBody>
                  <a:tcPr marL="100806" marR="100806" marT="50398" marB="503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8.6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8.2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7.8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-10</a:t>
                      </a:r>
                    </a:p>
                  </a:txBody>
                  <a:tcPr marL="100806" marR="100806" marT="50398" marB="503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7.7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7.1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6.4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</a:p>
                  </a:txBody>
                  <a:tcPr marL="100806" marR="100806" marT="50398" marB="503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6.5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5.8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5.1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10</a:t>
                      </a:r>
                    </a:p>
                  </a:txBody>
                  <a:tcPr marL="100806" marR="100806" marT="50398" marB="503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5.3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4.6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4.0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20</a:t>
                      </a:r>
                    </a:p>
                  </a:txBody>
                  <a:tcPr marL="100806" marR="100806" marT="50398" marB="503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4.3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3.7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3.3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1896" name="Text Box 56"/>
          <p:cNvSpPr txBox="1">
            <a:spLocks noChangeArrowheads="1"/>
          </p:cNvSpPr>
          <p:nvPr/>
        </p:nvSpPr>
        <p:spPr bwMode="auto">
          <a:xfrm>
            <a:off x="3780235" y="2015914"/>
            <a:ext cx="1344083" cy="37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i="1">
                <a:sym typeface="Symbol" pitchFamily="18" charset="2"/>
              </a:rPr>
              <a:t></a:t>
            </a:r>
            <a:r>
              <a:rPr lang="pl-PL" i="1" baseline="-25000">
                <a:sym typeface="Symbol" pitchFamily="18" charset="2"/>
              </a:rPr>
              <a:t>s</a:t>
            </a:r>
            <a:r>
              <a:rPr lang="pl-PL" i="1">
                <a:sym typeface="Symbol" pitchFamily="18" charset="2"/>
              </a:rPr>
              <a:t>&lt;</a:t>
            </a:r>
            <a:r>
              <a:rPr lang="pl-PL" i="1" baseline="-25000">
                <a:sym typeface="Symbol" pitchFamily="18" charset="2"/>
              </a:rPr>
              <a:t>d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46722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8476340D-490F-4633-9294-0325BF31C186}" type="slidenum">
              <a:rPr lang="pl-PL"/>
              <a:pPr eaLnBrk="1" hangingPunct="1"/>
              <a:t>23</a:t>
            </a:fld>
            <a:endParaRPr lang="pl-PL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/>
              <a:t>Niestabilność potencjalna -1</a:t>
            </a:r>
          </a:p>
        </p:txBody>
      </p:sp>
      <p:sp>
        <p:nvSpPr>
          <p:cNvPr id="14343" name="Text Box 3"/>
          <p:cNvSpPr txBox="1">
            <a:spLocks noChangeArrowheads="1"/>
          </p:cNvSpPr>
          <p:nvPr/>
        </p:nvSpPr>
        <p:spPr bwMode="auto">
          <a:xfrm>
            <a:off x="252016" y="1489187"/>
            <a:ext cx="9660599" cy="217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Stabilność w warstwie, która porusza się w dół lub w górę może ulec zmianie ze względu na zmianę własności termodynamicznych w warstwie. Stratyfikacja wilgotności odgrywa istotna rolę, ponieważ różne części warstwy mogą osiągać w różnym czasie stan nasycenia.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/>
              <a:t>Rozważmy </a:t>
            </a:r>
            <a:r>
              <a:rPr lang="pl-PL" i="1"/>
              <a:t>nienasyconą</a:t>
            </a:r>
            <a:r>
              <a:rPr lang="pl-PL"/>
              <a:t> warstwę, w której :</a:t>
            </a:r>
          </a:p>
          <a:p>
            <a:pPr algn="l" eaLnBrk="1" hangingPunct="1">
              <a:spcBef>
                <a:spcPct val="50000"/>
              </a:spcBef>
              <a:buClr>
                <a:schemeClr val="accent2"/>
              </a:buClr>
              <a:buSzPct val="135000"/>
              <a:buFontTx/>
              <a:buChar char="•"/>
            </a:pPr>
            <a:r>
              <a:rPr lang="pl-PL"/>
              <a:t> temperatura potencjalna rośnie z wysokością (warstwa stabilnie stratyfikowana)</a:t>
            </a:r>
          </a:p>
          <a:p>
            <a:pPr algn="l" eaLnBrk="1" hangingPunct="1">
              <a:spcBef>
                <a:spcPct val="50000"/>
              </a:spcBef>
              <a:buClr>
                <a:schemeClr val="accent2"/>
              </a:buClr>
              <a:buSzPct val="135000"/>
              <a:buFontTx/>
              <a:buChar char="•"/>
            </a:pPr>
            <a:r>
              <a:rPr lang="pl-PL"/>
              <a:t> temperatura ekwiwalentno potencjalna maleje z wysokością</a:t>
            </a:r>
          </a:p>
        </p:txBody>
      </p:sp>
      <p:graphicFrame>
        <p:nvGraphicFramePr>
          <p:cNvPr id="14338" name="Object 0"/>
          <p:cNvGraphicFramePr>
            <a:graphicFrameLocks noChangeAspect="1"/>
          </p:cNvGraphicFramePr>
          <p:nvPr/>
        </p:nvGraphicFramePr>
        <p:xfrm>
          <a:off x="420026" y="4115823"/>
          <a:ext cx="4256264" cy="2556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2" imgW="4292280" imgH="2577960" progId="Equation.3">
                  <p:embed/>
                </p:oleObj>
              </mc:Choice>
              <mc:Fallback>
                <p:oleObj name="Równanie" r:id="rId2" imgW="4292280" imgH="257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26" y="4115823"/>
                        <a:ext cx="4256264" cy="2556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 Box 5"/>
          <p:cNvSpPr txBox="1">
            <a:spLocks noChangeArrowheads="1"/>
          </p:cNvSpPr>
          <p:nvPr/>
        </p:nvSpPr>
        <p:spPr bwMode="auto">
          <a:xfrm>
            <a:off x="5292328" y="4283816"/>
            <a:ext cx="4368271" cy="190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Różnica pomiędzy </a:t>
            </a:r>
            <a:r>
              <a:rPr lang="pl-PL" i="1">
                <a:sym typeface="Symbol" pitchFamily="18" charset="2"/>
              </a:rPr>
              <a:t></a:t>
            </a:r>
            <a:r>
              <a:rPr lang="pl-PL" i="1" baseline="-25000">
                <a:sym typeface="Symbol" pitchFamily="18" charset="2"/>
              </a:rPr>
              <a:t>e</a:t>
            </a:r>
            <a:r>
              <a:rPr lang="pl-PL" i="1">
                <a:sym typeface="Symbol" pitchFamily="18" charset="2"/>
              </a:rPr>
              <a:t> - </a:t>
            </a:r>
            <a:r>
              <a:rPr lang="pl-PL">
                <a:sym typeface="Symbol" pitchFamily="18" charset="2"/>
              </a:rPr>
              <a:t> odzwierciedla ilość ciepła utajonego, które może być uwolnione.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>
                <a:sym typeface="Symbol" pitchFamily="18" charset="2"/>
              </a:rPr>
              <a:t>Widać również, że w naszym przypadku stosunek zmieszania maleje z wysokością.</a:t>
            </a:r>
            <a:endParaRPr lang="pl-PL"/>
          </a:p>
        </p:txBody>
      </p:sp>
      <p:graphicFrame>
        <p:nvGraphicFramePr>
          <p:cNvPr id="14339" name="Object 1"/>
          <p:cNvGraphicFramePr>
            <a:graphicFrameLocks noChangeAspect="1"/>
          </p:cNvGraphicFramePr>
          <p:nvPr/>
        </p:nvGraphicFramePr>
        <p:xfrm>
          <a:off x="6384396" y="6383726"/>
          <a:ext cx="2257640" cy="523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4" imgW="2895480" imgH="672840" progId="Equation.3">
                  <p:embed/>
                </p:oleObj>
              </mc:Choice>
              <mc:Fallback>
                <p:oleObj name="Równanie" r:id="rId4" imgW="28954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396" y="6383726"/>
                        <a:ext cx="2257640" cy="523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877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75AC976B-0F2D-4CBC-8E73-363F948BCB22}" type="slidenum">
              <a:rPr lang="pl-PL"/>
              <a:pPr eaLnBrk="1" hangingPunct="1"/>
              <a:t>24</a:t>
            </a:fld>
            <a:endParaRPr lang="pl-PL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/>
              <a:t>Niestabilność potencjalna  -2</a:t>
            </a:r>
            <a:endParaRPr lang="en-GB"/>
          </a:p>
        </p:txBody>
      </p:sp>
      <p:sp>
        <p:nvSpPr>
          <p:cNvPr id="26629" name="Line 3"/>
          <p:cNvSpPr>
            <a:spLocks noChangeShapeType="1"/>
          </p:cNvSpPr>
          <p:nvPr/>
        </p:nvSpPr>
        <p:spPr bwMode="auto">
          <a:xfrm flipV="1">
            <a:off x="663292" y="1595932"/>
            <a:ext cx="0" cy="4199819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30" name="Line 4"/>
          <p:cNvSpPr>
            <a:spLocks noChangeShapeType="1"/>
          </p:cNvSpPr>
          <p:nvPr/>
        </p:nvSpPr>
        <p:spPr bwMode="auto">
          <a:xfrm>
            <a:off x="663292" y="5795751"/>
            <a:ext cx="4452276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2763422" y="4619801"/>
            <a:ext cx="1848115" cy="839964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/>
          <a:p>
            <a:endParaRPr lang="pl-PL"/>
          </a:p>
        </p:txBody>
      </p:sp>
      <p:sp>
        <p:nvSpPr>
          <p:cNvPr id="26632" name="Line 6"/>
          <p:cNvSpPr>
            <a:spLocks noChangeShapeType="1"/>
          </p:cNvSpPr>
          <p:nvPr/>
        </p:nvSpPr>
        <p:spPr bwMode="auto">
          <a:xfrm>
            <a:off x="2763422" y="4619801"/>
            <a:ext cx="1848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33" name="Line 7"/>
          <p:cNvSpPr>
            <a:spLocks noChangeShapeType="1"/>
          </p:cNvSpPr>
          <p:nvPr/>
        </p:nvSpPr>
        <p:spPr bwMode="auto">
          <a:xfrm>
            <a:off x="2763422" y="5459765"/>
            <a:ext cx="1848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34" name="Rectangle 8"/>
          <p:cNvSpPr>
            <a:spLocks noChangeArrowheads="1"/>
          </p:cNvSpPr>
          <p:nvPr/>
        </p:nvSpPr>
        <p:spPr bwMode="auto">
          <a:xfrm>
            <a:off x="1923370" y="3275859"/>
            <a:ext cx="1848115" cy="1007957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/>
          <a:p>
            <a:endParaRPr lang="pl-PL"/>
          </a:p>
        </p:txBody>
      </p:sp>
      <p:sp>
        <p:nvSpPr>
          <p:cNvPr id="26635" name="Rectangle 9"/>
          <p:cNvSpPr>
            <a:spLocks noChangeArrowheads="1"/>
          </p:cNvSpPr>
          <p:nvPr/>
        </p:nvSpPr>
        <p:spPr bwMode="auto">
          <a:xfrm>
            <a:off x="915307" y="1847921"/>
            <a:ext cx="1848115" cy="1175949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/>
          <a:p>
            <a:endParaRPr lang="pl-PL"/>
          </a:p>
        </p:txBody>
      </p:sp>
      <p:sp>
        <p:nvSpPr>
          <p:cNvPr id="26636" name="Line 10"/>
          <p:cNvSpPr>
            <a:spLocks noChangeShapeType="1"/>
          </p:cNvSpPr>
          <p:nvPr/>
        </p:nvSpPr>
        <p:spPr bwMode="auto">
          <a:xfrm>
            <a:off x="1923370" y="4283816"/>
            <a:ext cx="1848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37" name="Line 11"/>
          <p:cNvSpPr>
            <a:spLocks noChangeShapeType="1"/>
          </p:cNvSpPr>
          <p:nvPr/>
        </p:nvSpPr>
        <p:spPr bwMode="auto">
          <a:xfrm>
            <a:off x="1923370" y="3275859"/>
            <a:ext cx="1848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38" name="Line 12"/>
          <p:cNvSpPr>
            <a:spLocks noChangeShapeType="1"/>
          </p:cNvSpPr>
          <p:nvPr/>
        </p:nvSpPr>
        <p:spPr bwMode="auto">
          <a:xfrm>
            <a:off x="915307" y="3023870"/>
            <a:ext cx="1848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39" name="Line 13"/>
          <p:cNvSpPr>
            <a:spLocks noChangeShapeType="1"/>
          </p:cNvSpPr>
          <p:nvPr/>
        </p:nvSpPr>
        <p:spPr bwMode="auto">
          <a:xfrm>
            <a:off x="915307" y="1847921"/>
            <a:ext cx="1848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40" name="Text Box 14"/>
          <p:cNvSpPr txBox="1">
            <a:spLocks noChangeArrowheads="1"/>
          </p:cNvSpPr>
          <p:nvPr/>
        </p:nvSpPr>
        <p:spPr bwMode="auto">
          <a:xfrm>
            <a:off x="999313" y="1595932"/>
            <a:ext cx="358772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latin typeface="Times New Roman" pitchFamily="18" charset="0"/>
                <a:sym typeface="Wingdings 2" pitchFamily="18" charset="2"/>
              </a:rPr>
              <a:t></a:t>
            </a:r>
            <a:endParaRPr lang="en-GB" sz="2200">
              <a:latin typeface="Times New Roman" pitchFamily="18" charset="0"/>
            </a:endParaRPr>
          </a:p>
        </p:txBody>
      </p:sp>
      <p:sp>
        <p:nvSpPr>
          <p:cNvPr id="26641" name="Line 15"/>
          <p:cNvSpPr>
            <a:spLocks noChangeShapeType="1"/>
          </p:cNvSpPr>
          <p:nvPr/>
        </p:nvSpPr>
        <p:spPr bwMode="auto">
          <a:xfrm>
            <a:off x="4023500" y="545976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42" name="Line 16"/>
          <p:cNvSpPr>
            <a:spLocks noChangeShapeType="1"/>
          </p:cNvSpPr>
          <p:nvPr/>
        </p:nvSpPr>
        <p:spPr bwMode="auto">
          <a:xfrm flipH="1" flipV="1">
            <a:off x="3855490" y="4619801"/>
            <a:ext cx="336021" cy="83996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43" name="Line 17"/>
          <p:cNvSpPr>
            <a:spLocks noChangeShapeType="1"/>
          </p:cNvSpPr>
          <p:nvPr/>
        </p:nvSpPr>
        <p:spPr bwMode="auto">
          <a:xfrm flipH="1" flipV="1">
            <a:off x="3015437" y="4283816"/>
            <a:ext cx="1176073" cy="1175949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44" name="Line 18"/>
          <p:cNvSpPr>
            <a:spLocks noChangeShapeType="1"/>
          </p:cNvSpPr>
          <p:nvPr/>
        </p:nvSpPr>
        <p:spPr bwMode="auto">
          <a:xfrm flipH="1" flipV="1">
            <a:off x="1167323" y="1847920"/>
            <a:ext cx="2688167" cy="2771881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45" name="Line 19"/>
          <p:cNvSpPr>
            <a:spLocks noChangeShapeType="1"/>
          </p:cNvSpPr>
          <p:nvPr/>
        </p:nvSpPr>
        <p:spPr bwMode="auto">
          <a:xfrm flipH="1" flipV="1">
            <a:off x="2511406" y="3275859"/>
            <a:ext cx="504031" cy="100795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46" name="Line 20"/>
          <p:cNvSpPr>
            <a:spLocks noChangeShapeType="1"/>
          </p:cNvSpPr>
          <p:nvPr/>
        </p:nvSpPr>
        <p:spPr bwMode="auto">
          <a:xfrm flipH="1" flipV="1">
            <a:off x="2679417" y="3023870"/>
            <a:ext cx="336021" cy="1259946"/>
          </a:xfrm>
          <a:prstGeom prst="line">
            <a:avLst/>
          </a:prstGeom>
          <a:noFill/>
          <a:ln w="38100">
            <a:solidFill>
              <a:srgbClr val="00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47" name="Line 21"/>
          <p:cNvSpPr>
            <a:spLocks noChangeShapeType="1"/>
          </p:cNvSpPr>
          <p:nvPr/>
        </p:nvSpPr>
        <p:spPr bwMode="auto">
          <a:xfrm flipH="1" flipV="1">
            <a:off x="1167323" y="1847921"/>
            <a:ext cx="1512094" cy="11759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48" name="Text Box 22"/>
          <p:cNvSpPr txBox="1">
            <a:spLocks noChangeArrowheads="1"/>
          </p:cNvSpPr>
          <p:nvPr/>
        </p:nvSpPr>
        <p:spPr bwMode="auto">
          <a:xfrm>
            <a:off x="2511407" y="2771881"/>
            <a:ext cx="358772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latin typeface="Times New Roman" pitchFamily="18" charset="0"/>
                <a:sym typeface="Wingdings 2" pitchFamily="18" charset="2"/>
              </a:rPr>
              <a:t></a:t>
            </a:r>
            <a:endParaRPr lang="en-GB" sz="2200">
              <a:latin typeface="Times New Roman" pitchFamily="18" charset="0"/>
            </a:endParaRPr>
          </a:p>
        </p:txBody>
      </p:sp>
      <p:sp>
        <p:nvSpPr>
          <p:cNvPr id="26649" name="Text Box 23"/>
          <p:cNvSpPr txBox="1">
            <a:spLocks noChangeArrowheads="1"/>
          </p:cNvSpPr>
          <p:nvPr/>
        </p:nvSpPr>
        <p:spPr bwMode="auto">
          <a:xfrm>
            <a:off x="2343396" y="3023871"/>
            <a:ext cx="358772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latin typeface="Times New Roman" pitchFamily="18" charset="0"/>
                <a:sym typeface="Wingdings 2" pitchFamily="18" charset="2"/>
              </a:rPr>
              <a:t></a:t>
            </a:r>
            <a:endParaRPr lang="en-GB" sz="2200">
              <a:latin typeface="Times New Roman" pitchFamily="18" charset="0"/>
            </a:endParaRPr>
          </a:p>
        </p:txBody>
      </p:sp>
      <p:sp>
        <p:nvSpPr>
          <p:cNvPr id="26650" name="Text Box 24"/>
          <p:cNvSpPr txBox="1">
            <a:spLocks noChangeArrowheads="1"/>
          </p:cNvSpPr>
          <p:nvPr/>
        </p:nvSpPr>
        <p:spPr bwMode="auto">
          <a:xfrm>
            <a:off x="2847427" y="4098324"/>
            <a:ext cx="358772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latin typeface="Times New Roman" pitchFamily="18" charset="0"/>
                <a:sym typeface="Wingdings 2" pitchFamily="18" charset="2"/>
              </a:rPr>
              <a:t></a:t>
            </a:r>
            <a:endParaRPr lang="en-GB" sz="2200">
              <a:latin typeface="Times New Roman" pitchFamily="18" charset="0"/>
            </a:endParaRPr>
          </a:p>
        </p:txBody>
      </p:sp>
      <p:sp>
        <p:nvSpPr>
          <p:cNvPr id="26651" name="Text Box 25"/>
          <p:cNvSpPr txBox="1">
            <a:spLocks noChangeArrowheads="1"/>
          </p:cNvSpPr>
          <p:nvPr/>
        </p:nvSpPr>
        <p:spPr bwMode="auto">
          <a:xfrm>
            <a:off x="3664727" y="4367813"/>
            <a:ext cx="358773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latin typeface="Times New Roman" pitchFamily="18" charset="0"/>
                <a:sym typeface="Wingdings 2" pitchFamily="18" charset="2"/>
              </a:rPr>
              <a:t></a:t>
            </a:r>
            <a:endParaRPr lang="en-GB" sz="2200">
              <a:latin typeface="Times New Roman" pitchFamily="18" charset="0"/>
            </a:endParaRPr>
          </a:p>
        </p:txBody>
      </p:sp>
      <p:sp>
        <p:nvSpPr>
          <p:cNvPr id="26652" name="Text Box 26"/>
          <p:cNvSpPr txBox="1">
            <a:spLocks noChangeArrowheads="1"/>
          </p:cNvSpPr>
          <p:nvPr/>
        </p:nvSpPr>
        <p:spPr bwMode="auto">
          <a:xfrm>
            <a:off x="4023500" y="5274274"/>
            <a:ext cx="358772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latin typeface="Times New Roman" pitchFamily="18" charset="0"/>
                <a:sym typeface="Wingdings 2" pitchFamily="18" charset="2"/>
              </a:rPr>
              <a:t></a:t>
            </a:r>
            <a:endParaRPr lang="en-GB" sz="2200">
              <a:latin typeface="Times New Roman" pitchFamily="18" charset="0"/>
            </a:endParaRPr>
          </a:p>
        </p:txBody>
      </p:sp>
      <p:sp>
        <p:nvSpPr>
          <p:cNvPr id="26653" name="Line 27"/>
          <p:cNvSpPr>
            <a:spLocks noChangeShapeType="1"/>
          </p:cNvSpPr>
          <p:nvPr/>
        </p:nvSpPr>
        <p:spPr bwMode="auto">
          <a:xfrm flipH="1" flipV="1">
            <a:off x="3771485" y="5039783"/>
            <a:ext cx="168010" cy="1679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54" name="Line 28"/>
          <p:cNvSpPr>
            <a:spLocks noChangeShapeType="1"/>
          </p:cNvSpPr>
          <p:nvPr/>
        </p:nvSpPr>
        <p:spPr bwMode="auto">
          <a:xfrm flipH="1" flipV="1">
            <a:off x="3351459" y="4619801"/>
            <a:ext cx="168010" cy="1679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55" name="Line 29"/>
          <p:cNvSpPr>
            <a:spLocks noChangeShapeType="1"/>
          </p:cNvSpPr>
          <p:nvPr/>
        </p:nvSpPr>
        <p:spPr bwMode="auto">
          <a:xfrm flipH="1" flipV="1">
            <a:off x="3183448" y="3947830"/>
            <a:ext cx="168010" cy="1679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56" name="Line 30"/>
          <p:cNvSpPr>
            <a:spLocks noChangeShapeType="1"/>
          </p:cNvSpPr>
          <p:nvPr/>
        </p:nvSpPr>
        <p:spPr bwMode="auto">
          <a:xfrm flipH="1" flipV="1">
            <a:off x="1839365" y="2519892"/>
            <a:ext cx="168010" cy="1679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57" name="Text Box 31"/>
          <p:cNvSpPr txBox="1">
            <a:spLocks noChangeArrowheads="1"/>
          </p:cNvSpPr>
          <p:nvPr/>
        </p:nvSpPr>
        <p:spPr bwMode="auto">
          <a:xfrm>
            <a:off x="4191510" y="5358270"/>
            <a:ext cx="497031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chemeClr val="bg2"/>
                </a:solidFill>
                <a:latin typeface="Times New Roman" pitchFamily="18" charset="0"/>
              </a:rPr>
              <a:t>A</a:t>
            </a:r>
            <a:r>
              <a:rPr lang="pl-PL" sz="2200" baseline="-25000">
                <a:solidFill>
                  <a:schemeClr val="bg2"/>
                </a:solidFill>
                <a:latin typeface="Times New Roman" pitchFamily="18" charset="0"/>
              </a:rPr>
              <a:t>1</a:t>
            </a:r>
            <a:endParaRPr lang="en-GB" sz="22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6658" name="Text Box 32"/>
          <p:cNvSpPr txBox="1">
            <a:spLocks noChangeArrowheads="1"/>
          </p:cNvSpPr>
          <p:nvPr/>
        </p:nvSpPr>
        <p:spPr bwMode="auto">
          <a:xfrm>
            <a:off x="2679417" y="4182321"/>
            <a:ext cx="497031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chemeClr val="bg2"/>
                </a:solidFill>
                <a:latin typeface="Times New Roman" pitchFamily="18" charset="0"/>
              </a:rPr>
              <a:t>A</a:t>
            </a:r>
            <a:r>
              <a:rPr lang="pl-PL" sz="2200" baseline="-25000">
                <a:solidFill>
                  <a:schemeClr val="bg2"/>
                </a:solidFill>
                <a:latin typeface="Times New Roman" pitchFamily="18" charset="0"/>
              </a:rPr>
              <a:t>2</a:t>
            </a:r>
            <a:endParaRPr lang="en-GB" sz="22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6659" name="Text Box 33"/>
          <p:cNvSpPr txBox="1">
            <a:spLocks noChangeArrowheads="1"/>
          </p:cNvSpPr>
          <p:nvPr/>
        </p:nvSpPr>
        <p:spPr bwMode="auto">
          <a:xfrm>
            <a:off x="2763422" y="2838379"/>
            <a:ext cx="497031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chemeClr val="bg2"/>
                </a:solidFill>
                <a:latin typeface="Times New Roman" pitchFamily="18" charset="0"/>
              </a:rPr>
              <a:t>A</a:t>
            </a:r>
            <a:r>
              <a:rPr lang="pl-PL" sz="2200" baseline="-25000">
                <a:solidFill>
                  <a:schemeClr val="bg2"/>
                </a:solidFill>
                <a:latin typeface="Times New Roman" pitchFamily="18" charset="0"/>
              </a:rPr>
              <a:t>3</a:t>
            </a:r>
            <a:endParaRPr lang="en-GB" sz="22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6660" name="Text Box 34"/>
          <p:cNvSpPr txBox="1">
            <a:spLocks noChangeArrowheads="1"/>
          </p:cNvSpPr>
          <p:nvPr/>
        </p:nvSpPr>
        <p:spPr bwMode="auto">
          <a:xfrm>
            <a:off x="3771485" y="4266317"/>
            <a:ext cx="481279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chemeClr val="bg2"/>
                </a:solidFill>
                <a:latin typeface="Times New Roman" pitchFamily="18" charset="0"/>
              </a:rPr>
              <a:t>B</a:t>
            </a:r>
            <a:r>
              <a:rPr lang="pl-PL" sz="2200" baseline="-25000">
                <a:solidFill>
                  <a:schemeClr val="bg2"/>
                </a:solidFill>
                <a:latin typeface="Times New Roman" pitchFamily="18" charset="0"/>
              </a:rPr>
              <a:t>1</a:t>
            </a:r>
            <a:endParaRPr lang="en-GB" sz="22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6661" name="Text Box 35"/>
          <p:cNvSpPr txBox="1">
            <a:spLocks noChangeArrowheads="1"/>
          </p:cNvSpPr>
          <p:nvPr/>
        </p:nvSpPr>
        <p:spPr bwMode="auto">
          <a:xfrm>
            <a:off x="2016126" y="3174364"/>
            <a:ext cx="481280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chemeClr val="bg1"/>
                </a:solidFill>
                <a:latin typeface="Times New Roman" pitchFamily="18" charset="0"/>
              </a:rPr>
              <a:t>B</a:t>
            </a:r>
            <a:r>
              <a:rPr lang="pl-PL" sz="220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GB" sz="2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62" name="Text Box 36"/>
          <p:cNvSpPr txBox="1">
            <a:spLocks noChangeArrowheads="1"/>
          </p:cNvSpPr>
          <p:nvPr/>
        </p:nvSpPr>
        <p:spPr bwMode="auto">
          <a:xfrm>
            <a:off x="831302" y="1343943"/>
            <a:ext cx="481279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chemeClr val="bg2"/>
                </a:solidFill>
                <a:latin typeface="Times New Roman" pitchFamily="18" charset="0"/>
              </a:rPr>
              <a:t>B</a:t>
            </a:r>
            <a:r>
              <a:rPr lang="pl-PL" sz="2200" baseline="-25000">
                <a:solidFill>
                  <a:schemeClr val="bg2"/>
                </a:solidFill>
                <a:latin typeface="Times New Roman" pitchFamily="18" charset="0"/>
              </a:rPr>
              <a:t>3</a:t>
            </a:r>
            <a:endParaRPr lang="en-GB" sz="22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6663" name="Text Box 37"/>
          <p:cNvSpPr txBox="1">
            <a:spLocks noChangeArrowheads="1"/>
          </p:cNvSpPr>
          <p:nvPr/>
        </p:nvSpPr>
        <p:spPr bwMode="auto">
          <a:xfrm>
            <a:off x="3267453" y="4854292"/>
            <a:ext cx="468053" cy="44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</a:t>
            </a:r>
            <a:r>
              <a:rPr lang="pl-PL" sz="2200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d</a:t>
            </a:r>
            <a:endParaRPr lang="en-GB" sz="22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6664" name="Text Box 38"/>
          <p:cNvSpPr txBox="1">
            <a:spLocks noChangeArrowheads="1"/>
          </p:cNvSpPr>
          <p:nvPr/>
        </p:nvSpPr>
        <p:spPr bwMode="auto">
          <a:xfrm>
            <a:off x="1251328" y="2351900"/>
            <a:ext cx="468053" cy="44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</a:t>
            </a:r>
            <a:r>
              <a:rPr lang="pl-PL" sz="2200" baseline="-250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d</a:t>
            </a:r>
            <a:endParaRPr lang="en-GB" sz="2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65" name="Text Box 39"/>
          <p:cNvSpPr txBox="1">
            <a:spLocks noChangeArrowheads="1"/>
          </p:cNvSpPr>
          <p:nvPr/>
        </p:nvSpPr>
        <p:spPr bwMode="auto">
          <a:xfrm>
            <a:off x="2763422" y="3191863"/>
            <a:ext cx="447213" cy="44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solidFill>
                  <a:srgbClr val="00CC00"/>
                </a:solidFill>
                <a:latin typeface="Times New Roman" pitchFamily="18" charset="0"/>
                <a:sym typeface="Symbol" pitchFamily="18" charset="2"/>
              </a:rPr>
              <a:t></a:t>
            </a:r>
            <a:r>
              <a:rPr lang="pl-PL" sz="2200" baseline="-25000">
                <a:solidFill>
                  <a:srgbClr val="00CC00"/>
                </a:solidFill>
                <a:latin typeface="Times New Roman" pitchFamily="18" charset="0"/>
                <a:sym typeface="Symbol" pitchFamily="18" charset="2"/>
              </a:rPr>
              <a:t>s</a:t>
            </a:r>
            <a:endParaRPr lang="en-GB" sz="220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26666" name="Text Box 40"/>
          <p:cNvSpPr txBox="1">
            <a:spLocks noChangeArrowheads="1"/>
          </p:cNvSpPr>
          <p:nvPr/>
        </p:nvSpPr>
        <p:spPr bwMode="auto">
          <a:xfrm>
            <a:off x="4107505" y="4787795"/>
            <a:ext cx="371023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latin typeface="Times New Roman" pitchFamily="18" charset="0"/>
                <a:sym typeface="Symbol" pitchFamily="18" charset="2"/>
              </a:rPr>
              <a:t></a:t>
            </a:r>
            <a:endParaRPr lang="en-GB" sz="2200">
              <a:latin typeface="Times New Roman" pitchFamily="18" charset="0"/>
            </a:endParaRPr>
          </a:p>
        </p:txBody>
      </p:sp>
      <p:sp>
        <p:nvSpPr>
          <p:cNvPr id="26667" name="Text Box 41"/>
          <p:cNvSpPr txBox="1">
            <a:spLocks noChangeArrowheads="1"/>
          </p:cNvSpPr>
          <p:nvPr/>
        </p:nvSpPr>
        <p:spPr bwMode="auto">
          <a:xfrm>
            <a:off x="2343396" y="3779838"/>
            <a:ext cx="371023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</a:t>
            </a:r>
            <a:endParaRPr lang="en-GB" sz="2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68" name="Text Box 42"/>
          <p:cNvSpPr txBox="1">
            <a:spLocks noChangeArrowheads="1"/>
          </p:cNvSpPr>
          <p:nvPr/>
        </p:nvSpPr>
        <p:spPr bwMode="auto">
          <a:xfrm>
            <a:off x="1923370" y="2099910"/>
            <a:ext cx="463778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</a:t>
            </a:r>
            <a:r>
              <a:rPr lang="pl-PL" sz="22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’</a:t>
            </a:r>
            <a:endParaRPr lang="en-GB" sz="2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69" name="Text Box 43"/>
          <p:cNvSpPr txBox="1">
            <a:spLocks noChangeArrowheads="1"/>
          </p:cNvSpPr>
          <p:nvPr/>
        </p:nvSpPr>
        <p:spPr bwMode="auto">
          <a:xfrm>
            <a:off x="3267453" y="3695842"/>
            <a:ext cx="468053" cy="44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</a:t>
            </a:r>
            <a:r>
              <a:rPr lang="pl-PL" sz="2200" baseline="-250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d</a:t>
            </a:r>
            <a:endParaRPr lang="en-GB" sz="2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70" name="Text Box 44"/>
          <p:cNvSpPr txBox="1">
            <a:spLocks noChangeArrowheads="1"/>
          </p:cNvSpPr>
          <p:nvPr/>
        </p:nvSpPr>
        <p:spPr bwMode="auto">
          <a:xfrm>
            <a:off x="4573035" y="5811501"/>
            <a:ext cx="374523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chemeClr val="bg2"/>
                </a:solidFill>
                <a:latin typeface="Times New Roman" pitchFamily="18" charset="0"/>
              </a:rPr>
              <a:t>T</a:t>
            </a:r>
            <a:endParaRPr lang="en-GB" sz="22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6671" name="Text Box 45"/>
          <p:cNvSpPr txBox="1">
            <a:spLocks noChangeArrowheads="1"/>
          </p:cNvSpPr>
          <p:nvPr/>
        </p:nvSpPr>
        <p:spPr bwMode="auto">
          <a:xfrm>
            <a:off x="252016" y="1511936"/>
            <a:ext cx="327271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chemeClr val="bg2"/>
                </a:solidFill>
                <a:latin typeface="Times New Roman" pitchFamily="18" charset="0"/>
              </a:rPr>
              <a:t>z</a:t>
            </a:r>
            <a:endParaRPr lang="en-GB" sz="22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6672" name="Line 46"/>
          <p:cNvSpPr>
            <a:spLocks noChangeShapeType="1"/>
          </p:cNvSpPr>
          <p:nvPr/>
        </p:nvSpPr>
        <p:spPr bwMode="auto">
          <a:xfrm>
            <a:off x="1176073" y="1763924"/>
            <a:ext cx="1512094" cy="125994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73" name="Text Box 47"/>
          <p:cNvSpPr txBox="1">
            <a:spLocks noChangeArrowheads="1"/>
          </p:cNvSpPr>
          <p:nvPr/>
        </p:nvSpPr>
        <p:spPr bwMode="auto">
          <a:xfrm>
            <a:off x="5124318" y="4787794"/>
            <a:ext cx="4704292" cy="1025108"/>
          </a:xfrm>
          <a:prstGeom prst="rect">
            <a:avLst/>
          </a:prstGeom>
          <a:noFill/>
          <a:ln w="3810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sz="1500"/>
              <a:t>Początkowo warstwa jest nienasycona, więc wznoszące się cząstki są chłodzone zgodnie z gradientem sucho adiabatycznym </a:t>
            </a:r>
            <a:r>
              <a:rPr lang="pl-PL" sz="1500" i="1">
                <a:sym typeface="Symbol" pitchFamily="18" charset="2"/>
              </a:rPr>
              <a:t></a:t>
            </a:r>
            <a:r>
              <a:rPr lang="pl-PL" sz="1500" i="1" baseline="-25000">
                <a:sym typeface="Symbol" pitchFamily="18" charset="2"/>
              </a:rPr>
              <a:t>d</a:t>
            </a:r>
            <a:r>
              <a:rPr lang="pl-PL" sz="1500" i="1">
                <a:sym typeface="Symbol" pitchFamily="18" charset="2"/>
              </a:rPr>
              <a:t>. </a:t>
            </a:r>
            <a:r>
              <a:rPr lang="pl-PL" sz="1500">
                <a:sym typeface="Symbol" pitchFamily="18" charset="2"/>
              </a:rPr>
              <a:t>Profil temperatury jest zachowany. </a:t>
            </a:r>
            <a:endParaRPr lang="pl-PL" sz="1500" baseline="-25000"/>
          </a:p>
        </p:txBody>
      </p:sp>
      <p:sp>
        <p:nvSpPr>
          <p:cNvPr id="26674" name="Text Box 48"/>
          <p:cNvSpPr txBox="1">
            <a:spLocks noChangeArrowheads="1"/>
          </p:cNvSpPr>
          <p:nvPr/>
        </p:nvSpPr>
        <p:spPr bwMode="auto">
          <a:xfrm>
            <a:off x="4536281" y="3202363"/>
            <a:ext cx="5292328" cy="1025108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sz="1500"/>
              <a:t>Najpierw w dolnej części warstwy powietrze osiąga stan nasycenia. Cząstki zaczynają się poruszać po wilgotnej adiabacie. Cząstki z górnej części warstwy nadal poruszają się po suchej adiabacie.</a:t>
            </a:r>
            <a:endParaRPr lang="pl-PL" sz="1500" i="1" baseline="-25000"/>
          </a:p>
        </p:txBody>
      </p:sp>
      <p:sp>
        <p:nvSpPr>
          <p:cNvPr id="26675" name="Text Box 49"/>
          <p:cNvSpPr txBox="1">
            <a:spLocks noChangeArrowheads="1"/>
          </p:cNvSpPr>
          <p:nvPr/>
        </p:nvSpPr>
        <p:spPr bwMode="auto">
          <a:xfrm>
            <a:off x="4284266" y="1371941"/>
            <a:ext cx="5544344" cy="1025108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sz="1500"/>
              <a:t>Zróżnicowane chłodzenie ( związane w wydzielaniem ciepła utajonego kondensacji) pomiędzy dolna i górną częścią warstwy obraca gradient temperatury w kierunku przeciwnym do ruchu wskazówek zegara. Warstwa się destabilizuje.</a:t>
            </a:r>
            <a:endParaRPr lang="pl-PL" sz="1500" i="1" baseline="-25000"/>
          </a:p>
        </p:txBody>
      </p:sp>
      <p:sp>
        <p:nvSpPr>
          <p:cNvPr id="300082" name="AutoShape 50"/>
          <p:cNvSpPr>
            <a:spLocks noChangeArrowheads="1"/>
          </p:cNvSpPr>
          <p:nvPr/>
        </p:nvSpPr>
        <p:spPr bwMode="auto">
          <a:xfrm>
            <a:off x="8232511" y="4367812"/>
            <a:ext cx="924057" cy="41998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400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00794" tIns="50397" rIns="100794" bIns="50397" anchor="ctr"/>
          <a:lstStyle/>
          <a:p>
            <a:pPr>
              <a:defRPr/>
            </a:pPr>
            <a:endParaRPr lang="pl-PL"/>
          </a:p>
        </p:txBody>
      </p:sp>
      <p:sp>
        <p:nvSpPr>
          <p:cNvPr id="300083" name="AutoShape 51"/>
          <p:cNvSpPr>
            <a:spLocks noChangeArrowheads="1"/>
          </p:cNvSpPr>
          <p:nvPr/>
        </p:nvSpPr>
        <p:spPr bwMode="auto">
          <a:xfrm>
            <a:off x="8148505" y="2687884"/>
            <a:ext cx="924057" cy="41998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400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00794" tIns="50397" rIns="100794" bIns="50397" anchor="ctr"/>
          <a:lstStyle/>
          <a:p>
            <a:pPr>
              <a:defRPr/>
            </a:pPr>
            <a:endParaRPr lang="pl-PL"/>
          </a:p>
        </p:txBody>
      </p:sp>
      <p:sp>
        <p:nvSpPr>
          <p:cNvPr id="300084" name="AutoShape 52"/>
          <p:cNvSpPr>
            <a:spLocks noChangeArrowheads="1"/>
          </p:cNvSpPr>
          <p:nvPr/>
        </p:nvSpPr>
        <p:spPr bwMode="auto">
          <a:xfrm>
            <a:off x="2352146" y="4283816"/>
            <a:ext cx="420026" cy="587975"/>
          </a:xfrm>
          <a:prstGeom prst="upArrow">
            <a:avLst>
              <a:gd name="adj1" fmla="val 50000"/>
              <a:gd name="adj2" fmla="val 35000"/>
            </a:avLst>
          </a:prstGeom>
          <a:solidFill>
            <a:srgbClr val="FFF400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00794" tIns="50397" rIns="100794" bIns="50397" anchor="ctr"/>
          <a:lstStyle/>
          <a:p>
            <a:pPr>
              <a:defRPr/>
            </a:pPr>
            <a:endParaRPr lang="pl-PL"/>
          </a:p>
        </p:txBody>
      </p:sp>
      <p:sp>
        <p:nvSpPr>
          <p:cNvPr id="300085" name="AutoShape 53"/>
          <p:cNvSpPr>
            <a:spLocks noChangeArrowheads="1"/>
          </p:cNvSpPr>
          <p:nvPr/>
        </p:nvSpPr>
        <p:spPr bwMode="auto">
          <a:xfrm>
            <a:off x="1344083" y="2855877"/>
            <a:ext cx="420026" cy="587975"/>
          </a:xfrm>
          <a:prstGeom prst="upArrow">
            <a:avLst>
              <a:gd name="adj1" fmla="val 50000"/>
              <a:gd name="adj2" fmla="val 35000"/>
            </a:avLst>
          </a:prstGeom>
          <a:solidFill>
            <a:srgbClr val="FFF400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00794" tIns="50397" rIns="100794" bIns="50397" anchor="ctr"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1337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6B8CA99C-E06E-43A2-8FB2-0F7C30575A90}" type="slidenum">
              <a:rPr lang="pl-PL"/>
              <a:pPr eaLnBrk="1" hangingPunct="1"/>
              <a:t>25</a:t>
            </a:fld>
            <a:endParaRPr lang="pl-PL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/>
              <a:t>Niestabilność potencjalna  </a:t>
            </a:r>
          </a:p>
        </p:txBody>
      </p:sp>
      <p:sp>
        <p:nvSpPr>
          <p:cNvPr id="15367" name="Text Box 3"/>
          <p:cNvSpPr txBox="1">
            <a:spLocks noChangeArrowheads="1"/>
          </p:cNvSpPr>
          <p:nvPr/>
        </p:nvSpPr>
        <p:spPr bwMode="auto">
          <a:xfrm>
            <a:off x="252016" y="1679928"/>
            <a:ext cx="9660599" cy="176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dirty="0"/>
              <a:t>Warstwa scharakteryzowana nierównościami                                      nazywa się warstwą </a:t>
            </a:r>
            <a:r>
              <a:rPr lang="pl-PL" b="1" i="1" dirty="0">
                <a:solidFill>
                  <a:schemeClr val="accent2"/>
                </a:solidFill>
              </a:rPr>
              <a:t>potencjalnie stabilną.</a:t>
            </a:r>
          </a:p>
          <a:p>
            <a:pPr algn="l" eaLnBrk="1" hangingPunct="1">
              <a:spcBef>
                <a:spcPct val="50000"/>
              </a:spcBef>
            </a:pPr>
            <a:endParaRPr lang="pl-PL" b="1" i="1" dirty="0">
              <a:solidFill>
                <a:schemeClr val="accent2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pl-PL" dirty="0"/>
              <a:t>Warstwa scharakteryzowana przeciwnymi nierównościami, tzn.                              nazywa się warstwą </a:t>
            </a:r>
            <a:r>
              <a:rPr lang="pl-PL" b="1" i="1" dirty="0">
                <a:solidFill>
                  <a:schemeClr val="accent2"/>
                </a:solidFill>
              </a:rPr>
              <a:t>potencjalnie niestabilną</a:t>
            </a:r>
            <a:r>
              <a:rPr lang="pl-PL" dirty="0"/>
              <a:t>. 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342997"/>
              </p:ext>
            </p:extLst>
          </p:nvPr>
        </p:nvGraphicFramePr>
        <p:xfrm>
          <a:off x="6624488" y="2227578"/>
          <a:ext cx="2014375" cy="668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2" imgW="2031840" imgH="672840" progId="Equation.3">
                  <p:embed/>
                </p:oleObj>
              </mc:Choice>
              <mc:Fallback>
                <p:oleObj name="Równanie" r:id="rId2" imgW="203184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488" y="2227578"/>
                        <a:ext cx="2014375" cy="668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390183"/>
              </p:ext>
            </p:extLst>
          </p:nvPr>
        </p:nvGraphicFramePr>
        <p:xfrm>
          <a:off x="5051507" y="1603627"/>
          <a:ext cx="1750109" cy="56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ównanie" r:id="rId4" imgW="1765080" imgH="571320" progId="Equation.3">
                  <p:embed/>
                </p:oleObj>
              </mc:Choice>
              <mc:Fallback>
                <p:oleObj name="Równanie" r:id="rId4" imgW="17650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507" y="1603627"/>
                        <a:ext cx="1750109" cy="568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353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9AB1A277-6D21-488C-BF9C-63D7F1C3943F}" type="slidenum">
              <a:rPr lang="pl-PL"/>
              <a:pPr eaLnBrk="1" hangingPunct="1"/>
              <a:t>26</a:t>
            </a:fld>
            <a:endParaRPr lang="pl-PL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/>
              <a:t>Wpływy destabilizujące stratyfikację</a:t>
            </a:r>
            <a:endParaRPr lang="en-GB"/>
          </a:p>
        </p:txBody>
      </p:sp>
      <p:grpSp>
        <p:nvGrpSpPr>
          <p:cNvPr id="27653" name="Group 3"/>
          <p:cNvGrpSpPr>
            <a:grpSpLocks/>
          </p:cNvGrpSpPr>
          <p:nvPr/>
        </p:nvGrpSpPr>
        <p:grpSpPr bwMode="auto">
          <a:xfrm>
            <a:off x="840053" y="2241654"/>
            <a:ext cx="3267453" cy="3715089"/>
            <a:chOff x="480" y="801"/>
            <a:chExt cx="1867" cy="2123"/>
          </a:xfrm>
        </p:grpSpPr>
        <p:sp>
          <p:nvSpPr>
            <p:cNvPr id="27657" name="Line 4"/>
            <p:cNvSpPr>
              <a:spLocks noChangeShapeType="1"/>
            </p:cNvSpPr>
            <p:nvPr/>
          </p:nvSpPr>
          <p:spPr bwMode="auto">
            <a:xfrm flipV="1">
              <a:off x="667" y="801"/>
              <a:ext cx="0" cy="187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5"/>
            <p:cNvSpPr>
              <a:spLocks noChangeShapeType="1"/>
            </p:cNvSpPr>
            <p:nvPr/>
          </p:nvSpPr>
          <p:spPr bwMode="auto">
            <a:xfrm>
              <a:off x="667" y="2673"/>
              <a:ext cx="1680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6"/>
            <p:cNvSpPr>
              <a:spLocks noChangeShapeType="1"/>
            </p:cNvSpPr>
            <p:nvPr/>
          </p:nvSpPr>
          <p:spPr bwMode="auto">
            <a:xfrm flipV="1">
              <a:off x="1003" y="1185"/>
              <a:ext cx="960" cy="12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7"/>
            <p:cNvSpPr>
              <a:spLocks noChangeShapeType="1"/>
            </p:cNvSpPr>
            <p:nvPr/>
          </p:nvSpPr>
          <p:spPr bwMode="auto">
            <a:xfrm>
              <a:off x="1339" y="1185"/>
              <a:ext cx="288" cy="120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8"/>
            <p:cNvSpPr>
              <a:spLocks noChangeShapeType="1"/>
            </p:cNvSpPr>
            <p:nvPr/>
          </p:nvSpPr>
          <p:spPr bwMode="auto">
            <a:xfrm>
              <a:off x="1051" y="2385"/>
              <a:ext cx="528" cy="0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9"/>
            <p:cNvSpPr>
              <a:spLocks noChangeShapeType="1"/>
            </p:cNvSpPr>
            <p:nvPr/>
          </p:nvSpPr>
          <p:spPr bwMode="auto">
            <a:xfrm flipH="1">
              <a:off x="1387" y="1185"/>
              <a:ext cx="528" cy="0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10"/>
            <p:cNvSpPr>
              <a:spLocks/>
            </p:cNvSpPr>
            <p:nvPr/>
          </p:nvSpPr>
          <p:spPr bwMode="auto">
            <a:xfrm>
              <a:off x="1291" y="2385"/>
              <a:ext cx="96" cy="232"/>
            </a:xfrm>
            <a:custGeom>
              <a:avLst/>
              <a:gdLst>
                <a:gd name="T0" fmla="*/ 14 w 118"/>
                <a:gd name="T1" fmla="*/ 270 h 280"/>
                <a:gd name="T2" fmla="*/ 104 w 118"/>
                <a:gd name="T3" fmla="*/ 261 h 280"/>
                <a:gd name="T4" fmla="*/ 95 w 118"/>
                <a:gd name="T5" fmla="*/ 207 h 280"/>
                <a:gd name="T6" fmla="*/ 41 w 118"/>
                <a:gd name="T7" fmla="*/ 189 h 280"/>
                <a:gd name="T8" fmla="*/ 14 w 118"/>
                <a:gd name="T9" fmla="*/ 180 h 280"/>
                <a:gd name="T10" fmla="*/ 104 w 118"/>
                <a:gd name="T11" fmla="*/ 144 h 280"/>
                <a:gd name="T12" fmla="*/ 95 w 118"/>
                <a:gd name="T13" fmla="*/ 117 h 280"/>
                <a:gd name="T14" fmla="*/ 77 w 118"/>
                <a:gd name="T15" fmla="*/ 90 h 280"/>
                <a:gd name="T16" fmla="*/ 23 w 118"/>
                <a:gd name="T17" fmla="*/ 72 h 280"/>
                <a:gd name="T18" fmla="*/ 32 w 118"/>
                <a:gd name="T19" fmla="*/ 45 h 280"/>
                <a:gd name="T20" fmla="*/ 59 w 118"/>
                <a:gd name="T21" fmla="*/ 36 h 280"/>
                <a:gd name="T22" fmla="*/ 59 w 118"/>
                <a:gd name="T23" fmla="*/ 0 h 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"/>
                <a:gd name="T37" fmla="*/ 0 h 280"/>
                <a:gd name="T38" fmla="*/ 118 w 118"/>
                <a:gd name="T39" fmla="*/ 280 h 2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" h="280">
                  <a:moveTo>
                    <a:pt x="14" y="270"/>
                  </a:moveTo>
                  <a:cubicBezTo>
                    <a:pt x="44" y="267"/>
                    <a:pt x="80" y="280"/>
                    <a:pt x="104" y="261"/>
                  </a:cubicBezTo>
                  <a:cubicBezTo>
                    <a:pt x="118" y="250"/>
                    <a:pt x="107" y="221"/>
                    <a:pt x="95" y="207"/>
                  </a:cubicBezTo>
                  <a:cubicBezTo>
                    <a:pt x="83" y="193"/>
                    <a:pt x="59" y="195"/>
                    <a:pt x="41" y="189"/>
                  </a:cubicBezTo>
                  <a:cubicBezTo>
                    <a:pt x="32" y="186"/>
                    <a:pt x="14" y="180"/>
                    <a:pt x="14" y="180"/>
                  </a:cubicBezTo>
                  <a:cubicBezTo>
                    <a:pt x="37" y="112"/>
                    <a:pt x="0" y="196"/>
                    <a:pt x="104" y="144"/>
                  </a:cubicBezTo>
                  <a:cubicBezTo>
                    <a:pt x="112" y="140"/>
                    <a:pt x="99" y="125"/>
                    <a:pt x="95" y="117"/>
                  </a:cubicBezTo>
                  <a:cubicBezTo>
                    <a:pt x="90" y="107"/>
                    <a:pt x="86" y="96"/>
                    <a:pt x="77" y="90"/>
                  </a:cubicBezTo>
                  <a:cubicBezTo>
                    <a:pt x="61" y="80"/>
                    <a:pt x="23" y="72"/>
                    <a:pt x="23" y="72"/>
                  </a:cubicBezTo>
                  <a:cubicBezTo>
                    <a:pt x="26" y="63"/>
                    <a:pt x="25" y="52"/>
                    <a:pt x="32" y="45"/>
                  </a:cubicBezTo>
                  <a:cubicBezTo>
                    <a:pt x="39" y="38"/>
                    <a:pt x="54" y="44"/>
                    <a:pt x="59" y="36"/>
                  </a:cubicBezTo>
                  <a:cubicBezTo>
                    <a:pt x="65" y="26"/>
                    <a:pt x="59" y="12"/>
                    <a:pt x="59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1"/>
            <p:cNvSpPr>
              <a:spLocks/>
            </p:cNvSpPr>
            <p:nvPr/>
          </p:nvSpPr>
          <p:spPr bwMode="auto">
            <a:xfrm>
              <a:off x="1579" y="897"/>
              <a:ext cx="96" cy="232"/>
            </a:xfrm>
            <a:custGeom>
              <a:avLst/>
              <a:gdLst>
                <a:gd name="T0" fmla="*/ 14 w 118"/>
                <a:gd name="T1" fmla="*/ 270 h 280"/>
                <a:gd name="T2" fmla="*/ 104 w 118"/>
                <a:gd name="T3" fmla="*/ 261 h 280"/>
                <a:gd name="T4" fmla="*/ 95 w 118"/>
                <a:gd name="T5" fmla="*/ 207 h 280"/>
                <a:gd name="T6" fmla="*/ 41 w 118"/>
                <a:gd name="T7" fmla="*/ 189 h 280"/>
                <a:gd name="T8" fmla="*/ 14 w 118"/>
                <a:gd name="T9" fmla="*/ 180 h 280"/>
                <a:gd name="T10" fmla="*/ 104 w 118"/>
                <a:gd name="T11" fmla="*/ 144 h 280"/>
                <a:gd name="T12" fmla="*/ 95 w 118"/>
                <a:gd name="T13" fmla="*/ 117 h 280"/>
                <a:gd name="T14" fmla="*/ 77 w 118"/>
                <a:gd name="T15" fmla="*/ 90 h 280"/>
                <a:gd name="T16" fmla="*/ 23 w 118"/>
                <a:gd name="T17" fmla="*/ 72 h 280"/>
                <a:gd name="T18" fmla="*/ 32 w 118"/>
                <a:gd name="T19" fmla="*/ 45 h 280"/>
                <a:gd name="T20" fmla="*/ 59 w 118"/>
                <a:gd name="T21" fmla="*/ 36 h 280"/>
                <a:gd name="T22" fmla="*/ 59 w 118"/>
                <a:gd name="T23" fmla="*/ 0 h 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"/>
                <a:gd name="T37" fmla="*/ 0 h 280"/>
                <a:gd name="T38" fmla="*/ 118 w 118"/>
                <a:gd name="T39" fmla="*/ 280 h 2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" h="280">
                  <a:moveTo>
                    <a:pt x="14" y="270"/>
                  </a:moveTo>
                  <a:cubicBezTo>
                    <a:pt x="44" y="267"/>
                    <a:pt x="80" y="280"/>
                    <a:pt x="104" y="261"/>
                  </a:cubicBezTo>
                  <a:cubicBezTo>
                    <a:pt x="118" y="250"/>
                    <a:pt x="107" y="221"/>
                    <a:pt x="95" y="207"/>
                  </a:cubicBezTo>
                  <a:cubicBezTo>
                    <a:pt x="83" y="193"/>
                    <a:pt x="59" y="195"/>
                    <a:pt x="41" y="189"/>
                  </a:cubicBezTo>
                  <a:cubicBezTo>
                    <a:pt x="32" y="186"/>
                    <a:pt x="14" y="180"/>
                    <a:pt x="14" y="180"/>
                  </a:cubicBezTo>
                  <a:cubicBezTo>
                    <a:pt x="37" y="112"/>
                    <a:pt x="0" y="196"/>
                    <a:pt x="104" y="144"/>
                  </a:cubicBezTo>
                  <a:cubicBezTo>
                    <a:pt x="112" y="140"/>
                    <a:pt x="99" y="125"/>
                    <a:pt x="95" y="117"/>
                  </a:cubicBezTo>
                  <a:cubicBezTo>
                    <a:pt x="90" y="107"/>
                    <a:pt x="86" y="96"/>
                    <a:pt x="77" y="90"/>
                  </a:cubicBezTo>
                  <a:cubicBezTo>
                    <a:pt x="61" y="80"/>
                    <a:pt x="23" y="72"/>
                    <a:pt x="23" y="72"/>
                  </a:cubicBezTo>
                  <a:cubicBezTo>
                    <a:pt x="26" y="63"/>
                    <a:pt x="25" y="52"/>
                    <a:pt x="32" y="45"/>
                  </a:cubicBezTo>
                  <a:cubicBezTo>
                    <a:pt x="39" y="38"/>
                    <a:pt x="54" y="44"/>
                    <a:pt x="59" y="36"/>
                  </a:cubicBezTo>
                  <a:cubicBezTo>
                    <a:pt x="65" y="26"/>
                    <a:pt x="59" y="12"/>
                    <a:pt x="59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Text Box 12"/>
            <p:cNvSpPr txBox="1">
              <a:spLocks noChangeArrowheads="1"/>
            </p:cNvSpPr>
            <p:nvPr/>
          </p:nvSpPr>
          <p:spPr bwMode="auto">
            <a:xfrm>
              <a:off x="1435" y="2375"/>
              <a:ext cx="3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rgbClr val="FF3300"/>
                  </a:solidFill>
                  <a:latin typeface="Times New Roman" pitchFamily="18" charset="0"/>
                </a:rPr>
                <a:t>q&gt;0</a:t>
              </a:r>
              <a:endParaRPr lang="en-GB" sz="22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27666" name="Text Box 13"/>
            <p:cNvSpPr txBox="1">
              <a:spLocks noChangeArrowheads="1"/>
            </p:cNvSpPr>
            <p:nvPr/>
          </p:nvSpPr>
          <p:spPr bwMode="auto">
            <a:xfrm>
              <a:off x="1693" y="887"/>
              <a:ext cx="3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rgbClr val="FF0000"/>
                  </a:solidFill>
                  <a:latin typeface="Times New Roman" pitchFamily="18" charset="0"/>
                </a:rPr>
                <a:t>q&lt;0</a:t>
              </a:r>
              <a:endParaRPr lang="en-GB" sz="22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7667" name="Text Box 14"/>
            <p:cNvSpPr txBox="1">
              <a:spLocks noChangeArrowheads="1"/>
            </p:cNvSpPr>
            <p:nvPr/>
          </p:nvSpPr>
          <p:spPr bwMode="auto">
            <a:xfrm>
              <a:off x="2145" y="2678"/>
              <a:ext cx="19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en-GB" sz="2200">
                  <a:solidFill>
                    <a:srgbClr val="003399"/>
                  </a:solidFill>
                  <a:latin typeface="Times New Roman" pitchFamily="18" charset="0"/>
                  <a:sym typeface="Symbol" pitchFamily="18" charset="2"/>
                </a:rPr>
                <a:t></a:t>
              </a:r>
              <a:endParaRPr lang="en-GB" sz="2200">
                <a:solidFill>
                  <a:srgbClr val="003399"/>
                </a:solidFill>
                <a:latin typeface="Times New Roman" pitchFamily="18" charset="0"/>
              </a:endParaRPr>
            </a:p>
          </p:txBody>
        </p:sp>
        <p:sp>
          <p:nvSpPr>
            <p:cNvPr id="27668" name="Text Box 15"/>
            <p:cNvSpPr txBox="1">
              <a:spLocks noChangeArrowheads="1"/>
            </p:cNvSpPr>
            <p:nvPr/>
          </p:nvSpPr>
          <p:spPr bwMode="auto">
            <a:xfrm>
              <a:off x="480" y="839"/>
              <a:ext cx="17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rgbClr val="003399"/>
                  </a:solidFill>
                  <a:latin typeface="Times New Roman" pitchFamily="18" charset="0"/>
                </a:rPr>
                <a:t>z</a:t>
              </a:r>
              <a:endParaRPr lang="en-GB" sz="2200">
                <a:solidFill>
                  <a:srgbClr val="0033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7654" name="Text Box 16"/>
          <p:cNvSpPr txBox="1">
            <a:spLocks noChangeArrowheads="1"/>
          </p:cNvSpPr>
          <p:nvPr/>
        </p:nvSpPr>
        <p:spPr bwMode="auto">
          <a:xfrm>
            <a:off x="5124318" y="2838379"/>
            <a:ext cx="4620286" cy="211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rgbClr val="3333FF"/>
                </a:solidFill>
                <a:latin typeface="Times New Roman" pitchFamily="18" charset="0"/>
              </a:rPr>
              <a:t>Grzanie od dołu i chłodzenie od góry obraca profil pionowy </a:t>
            </a:r>
            <a:r>
              <a:rPr lang="pl-PL" sz="2200">
                <a:solidFill>
                  <a:srgbClr val="3333FF"/>
                </a:solidFill>
                <a:latin typeface="Times New Roman" pitchFamily="18" charset="0"/>
                <a:sym typeface="Symbol" pitchFamily="18" charset="2"/>
              </a:rPr>
              <a:t> w kierunku przeciwnym do ruchu wskazówek zegara, zwiększa wartość gradientu temperatury i </a:t>
            </a:r>
            <a:r>
              <a:rPr lang="pl-PL" sz="2200">
                <a:solidFill>
                  <a:srgbClr val="3333FF"/>
                </a:solidFill>
                <a:latin typeface="Times New Roman" pitchFamily="18" charset="0"/>
              </a:rPr>
              <a:t>destabilizuje warstwę.</a:t>
            </a:r>
          </a:p>
          <a:p>
            <a:pPr algn="l" eaLnBrk="1" hangingPunct="1"/>
            <a:endParaRPr lang="pl-PL" sz="220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7655" name="Text Box 17"/>
          <p:cNvSpPr txBox="1">
            <a:spLocks noChangeArrowheads="1"/>
          </p:cNvSpPr>
          <p:nvPr/>
        </p:nvSpPr>
        <p:spPr bwMode="auto">
          <a:xfrm>
            <a:off x="168010" y="5879747"/>
            <a:ext cx="5208323" cy="93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Absorbcja długofalowego promieniowania  oraz przekazywanie ciepła odczuwalnego i utajonego z powierzchni ziemi grzeje troposferę od dołu.</a:t>
            </a:r>
          </a:p>
        </p:txBody>
      </p:sp>
      <p:sp>
        <p:nvSpPr>
          <p:cNvPr id="27656" name="Text Box 18"/>
          <p:cNvSpPr txBox="1">
            <a:spLocks noChangeArrowheads="1"/>
          </p:cNvSpPr>
          <p:nvPr/>
        </p:nvSpPr>
        <p:spPr bwMode="auto">
          <a:xfrm>
            <a:off x="168010" y="1459438"/>
            <a:ext cx="5208323" cy="6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Emisja długofalowego promieniowania przez górne warstwy atmosfery chłodzi ja od góry.</a:t>
            </a:r>
          </a:p>
        </p:txBody>
      </p:sp>
    </p:spTree>
    <p:extLst>
      <p:ext uri="{BB962C8B-B14F-4D97-AF65-F5344CB8AC3E}">
        <p14:creationId xmlns:p14="http://schemas.microsoft.com/office/powerpoint/2010/main" val="1848924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E97DB7B9-21B4-48F6-87D6-7A387EBF379C}" type="slidenum">
              <a:rPr lang="pl-PL"/>
              <a:pPr eaLnBrk="1" hangingPunct="1"/>
              <a:t>27</a:t>
            </a:fld>
            <a:endParaRPr lang="pl-PL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/>
              <a:t>Wpływy stabilizujące stratyfikację</a:t>
            </a:r>
          </a:p>
        </p:txBody>
      </p:sp>
      <p:grpSp>
        <p:nvGrpSpPr>
          <p:cNvPr id="28677" name="Group 3"/>
          <p:cNvGrpSpPr>
            <a:grpSpLocks/>
          </p:cNvGrpSpPr>
          <p:nvPr/>
        </p:nvGrpSpPr>
        <p:grpSpPr bwMode="auto">
          <a:xfrm>
            <a:off x="504032" y="1427939"/>
            <a:ext cx="3855490" cy="3715091"/>
            <a:chOff x="3125" y="816"/>
            <a:chExt cx="2203" cy="2123"/>
          </a:xfrm>
        </p:grpSpPr>
        <p:sp>
          <p:nvSpPr>
            <p:cNvPr id="28679" name="Line 4"/>
            <p:cNvSpPr>
              <a:spLocks noChangeShapeType="1"/>
            </p:cNvSpPr>
            <p:nvPr/>
          </p:nvSpPr>
          <p:spPr bwMode="auto">
            <a:xfrm flipV="1">
              <a:off x="3312" y="816"/>
              <a:ext cx="0" cy="187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Line 5"/>
            <p:cNvSpPr>
              <a:spLocks noChangeShapeType="1"/>
            </p:cNvSpPr>
            <p:nvPr/>
          </p:nvSpPr>
          <p:spPr bwMode="auto">
            <a:xfrm>
              <a:off x="3312" y="2688"/>
              <a:ext cx="1680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6"/>
            <p:cNvSpPr>
              <a:spLocks noChangeShapeType="1"/>
            </p:cNvSpPr>
            <p:nvPr/>
          </p:nvSpPr>
          <p:spPr bwMode="auto">
            <a:xfrm flipV="1">
              <a:off x="3840" y="1200"/>
              <a:ext cx="960" cy="12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 flipH="1">
              <a:off x="3408" y="1200"/>
              <a:ext cx="1776" cy="120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8"/>
            <p:cNvSpPr>
              <a:spLocks noChangeShapeType="1"/>
            </p:cNvSpPr>
            <p:nvPr/>
          </p:nvSpPr>
          <p:spPr bwMode="auto">
            <a:xfrm>
              <a:off x="4800" y="1200"/>
              <a:ext cx="336" cy="0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9"/>
            <p:cNvSpPr>
              <a:spLocks noChangeShapeType="1"/>
            </p:cNvSpPr>
            <p:nvPr/>
          </p:nvSpPr>
          <p:spPr bwMode="auto">
            <a:xfrm flipH="1">
              <a:off x="3408" y="2400"/>
              <a:ext cx="384" cy="0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10"/>
            <p:cNvSpPr>
              <a:spLocks/>
            </p:cNvSpPr>
            <p:nvPr/>
          </p:nvSpPr>
          <p:spPr bwMode="auto">
            <a:xfrm flipV="1">
              <a:off x="3570" y="2400"/>
              <a:ext cx="96" cy="232"/>
            </a:xfrm>
            <a:custGeom>
              <a:avLst/>
              <a:gdLst>
                <a:gd name="T0" fmla="*/ 14 w 118"/>
                <a:gd name="T1" fmla="*/ 270 h 280"/>
                <a:gd name="T2" fmla="*/ 104 w 118"/>
                <a:gd name="T3" fmla="*/ 261 h 280"/>
                <a:gd name="T4" fmla="*/ 95 w 118"/>
                <a:gd name="T5" fmla="*/ 207 h 280"/>
                <a:gd name="T6" fmla="*/ 41 w 118"/>
                <a:gd name="T7" fmla="*/ 189 h 280"/>
                <a:gd name="T8" fmla="*/ 14 w 118"/>
                <a:gd name="T9" fmla="*/ 180 h 280"/>
                <a:gd name="T10" fmla="*/ 104 w 118"/>
                <a:gd name="T11" fmla="*/ 144 h 280"/>
                <a:gd name="T12" fmla="*/ 95 w 118"/>
                <a:gd name="T13" fmla="*/ 117 h 280"/>
                <a:gd name="T14" fmla="*/ 77 w 118"/>
                <a:gd name="T15" fmla="*/ 90 h 280"/>
                <a:gd name="T16" fmla="*/ 23 w 118"/>
                <a:gd name="T17" fmla="*/ 72 h 280"/>
                <a:gd name="T18" fmla="*/ 32 w 118"/>
                <a:gd name="T19" fmla="*/ 45 h 280"/>
                <a:gd name="T20" fmla="*/ 59 w 118"/>
                <a:gd name="T21" fmla="*/ 36 h 280"/>
                <a:gd name="T22" fmla="*/ 59 w 118"/>
                <a:gd name="T23" fmla="*/ 0 h 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"/>
                <a:gd name="T37" fmla="*/ 0 h 280"/>
                <a:gd name="T38" fmla="*/ 118 w 118"/>
                <a:gd name="T39" fmla="*/ 280 h 2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" h="280">
                  <a:moveTo>
                    <a:pt x="14" y="270"/>
                  </a:moveTo>
                  <a:cubicBezTo>
                    <a:pt x="44" y="267"/>
                    <a:pt x="80" y="280"/>
                    <a:pt x="104" y="261"/>
                  </a:cubicBezTo>
                  <a:cubicBezTo>
                    <a:pt x="118" y="250"/>
                    <a:pt x="107" y="221"/>
                    <a:pt x="95" y="207"/>
                  </a:cubicBezTo>
                  <a:cubicBezTo>
                    <a:pt x="83" y="193"/>
                    <a:pt x="59" y="195"/>
                    <a:pt x="41" y="189"/>
                  </a:cubicBezTo>
                  <a:cubicBezTo>
                    <a:pt x="32" y="186"/>
                    <a:pt x="14" y="180"/>
                    <a:pt x="14" y="180"/>
                  </a:cubicBezTo>
                  <a:cubicBezTo>
                    <a:pt x="37" y="112"/>
                    <a:pt x="0" y="196"/>
                    <a:pt x="104" y="144"/>
                  </a:cubicBezTo>
                  <a:cubicBezTo>
                    <a:pt x="112" y="140"/>
                    <a:pt x="99" y="125"/>
                    <a:pt x="95" y="117"/>
                  </a:cubicBezTo>
                  <a:cubicBezTo>
                    <a:pt x="90" y="107"/>
                    <a:pt x="86" y="96"/>
                    <a:pt x="77" y="90"/>
                  </a:cubicBezTo>
                  <a:cubicBezTo>
                    <a:pt x="61" y="80"/>
                    <a:pt x="23" y="72"/>
                    <a:pt x="23" y="72"/>
                  </a:cubicBezTo>
                  <a:cubicBezTo>
                    <a:pt x="26" y="63"/>
                    <a:pt x="25" y="52"/>
                    <a:pt x="32" y="45"/>
                  </a:cubicBezTo>
                  <a:cubicBezTo>
                    <a:pt x="39" y="38"/>
                    <a:pt x="54" y="44"/>
                    <a:pt x="59" y="36"/>
                  </a:cubicBezTo>
                  <a:cubicBezTo>
                    <a:pt x="65" y="26"/>
                    <a:pt x="59" y="12"/>
                    <a:pt x="59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Text Box 11"/>
            <p:cNvSpPr txBox="1">
              <a:spLocks noChangeArrowheads="1"/>
            </p:cNvSpPr>
            <p:nvPr/>
          </p:nvSpPr>
          <p:spPr bwMode="auto">
            <a:xfrm>
              <a:off x="3714" y="2390"/>
              <a:ext cx="3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rgbClr val="FF0000"/>
                  </a:solidFill>
                  <a:latin typeface="Times New Roman" pitchFamily="18" charset="0"/>
                </a:rPr>
                <a:t>q&lt;0</a:t>
              </a:r>
              <a:endParaRPr lang="en-GB" sz="22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pSp>
          <p:nvGrpSpPr>
            <p:cNvPr id="28687" name="Group 12"/>
            <p:cNvGrpSpPr>
              <a:grpSpLocks/>
            </p:cNvGrpSpPr>
            <p:nvPr/>
          </p:nvGrpSpPr>
          <p:grpSpPr bwMode="auto">
            <a:xfrm>
              <a:off x="4848" y="902"/>
              <a:ext cx="480" cy="250"/>
              <a:chOff x="4032" y="1334"/>
              <a:chExt cx="480" cy="250"/>
            </a:xfrm>
          </p:grpSpPr>
          <p:sp>
            <p:nvSpPr>
              <p:cNvPr id="28690" name="Freeform 13"/>
              <p:cNvSpPr>
                <a:spLocks/>
              </p:cNvSpPr>
              <p:nvPr/>
            </p:nvSpPr>
            <p:spPr bwMode="auto">
              <a:xfrm flipV="1">
                <a:off x="4032" y="1344"/>
                <a:ext cx="96" cy="232"/>
              </a:xfrm>
              <a:custGeom>
                <a:avLst/>
                <a:gdLst>
                  <a:gd name="T0" fmla="*/ 14 w 118"/>
                  <a:gd name="T1" fmla="*/ 270 h 280"/>
                  <a:gd name="T2" fmla="*/ 104 w 118"/>
                  <a:gd name="T3" fmla="*/ 261 h 280"/>
                  <a:gd name="T4" fmla="*/ 95 w 118"/>
                  <a:gd name="T5" fmla="*/ 207 h 280"/>
                  <a:gd name="T6" fmla="*/ 41 w 118"/>
                  <a:gd name="T7" fmla="*/ 189 h 280"/>
                  <a:gd name="T8" fmla="*/ 14 w 118"/>
                  <a:gd name="T9" fmla="*/ 180 h 280"/>
                  <a:gd name="T10" fmla="*/ 104 w 118"/>
                  <a:gd name="T11" fmla="*/ 144 h 280"/>
                  <a:gd name="T12" fmla="*/ 95 w 118"/>
                  <a:gd name="T13" fmla="*/ 117 h 280"/>
                  <a:gd name="T14" fmla="*/ 77 w 118"/>
                  <a:gd name="T15" fmla="*/ 90 h 280"/>
                  <a:gd name="T16" fmla="*/ 23 w 118"/>
                  <a:gd name="T17" fmla="*/ 72 h 280"/>
                  <a:gd name="T18" fmla="*/ 32 w 118"/>
                  <a:gd name="T19" fmla="*/ 45 h 280"/>
                  <a:gd name="T20" fmla="*/ 59 w 118"/>
                  <a:gd name="T21" fmla="*/ 36 h 280"/>
                  <a:gd name="T22" fmla="*/ 59 w 118"/>
                  <a:gd name="T23" fmla="*/ 0 h 2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8"/>
                  <a:gd name="T37" fmla="*/ 0 h 280"/>
                  <a:gd name="T38" fmla="*/ 118 w 118"/>
                  <a:gd name="T39" fmla="*/ 280 h 2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8" h="280">
                    <a:moveTo>
                      <a:pt x="14" y="270"/>
                    </a:moveTo>
                    <a:cubicBezTo>
                      <a:pt x="44" y="267"/>
                      <a:pt x="80" y="280"/>
                      <a:pt x="104" y="261"/>
                    </a:cubicBezTo>
                    <a:cubicBezTo>
                      <a:pt x="118" y="250"/>
                      <a:pt x="107" y="221"/>
                      <a:pt x="95" y="207"/>
                    </a:cubicBezTo>
                    <a:cubicBezTo>
                      <a:pt x="83" y="193"/>
                      <a:pt x="59" y="195"/>
                      <a:pt x="41" y="189"/>
                    </a:cubicBezTo>
                    <a:cubicBezTo>
                      <a:pt x="32" y="186"/>
                      <a:pt x="14" y="180"/>
                      <a:pt x="14" y="180"/>
                    </a:cubicBezTo>
                    <a:cubicBezTo>
                      <a:pt x="37" y="112"/>
                      <a:pt x="0" y="196"/>
                      <a:pt x="104" y="144"/>
                    </a:cubicBezTo>
                    <a:cubicBezTo>
                      <a:pt x="112" y="140"/>
                      <a:pt x="99" y="125"/>
                      <a:pt x="95" y="117"/>
                    </a:cubicBezTo>
                    <a:cubicBezTo>
                      <a:pt x="90" y="107"/>
                      <a:pt x="86" y="96"/>
                      <a:pt x="77" y="90"/>
                    </a:cubicBezTo>
                    <a:cubicBezTo>
                      <a:pt x="61" y="80"/>
                      <a:pt x="23" y="72"/>
                      <a:pt x="23" y="72"/>
                    </a:cubicBezTo>
                    <a:cubicBezTo>
                      <a:pt x="26" y="63"/>
                      <a:pt x="25" y="52"/>
                      <a:pt x="32" y="45"/>
                    </a:cubicBezTo>
                    <a:cubicBezTo>
                      <a:pt x="39" y="38"/>
                      <a:pt x="54" y="44"/>
                      <a:pt x="59" y="36"/>
                    </a:cubicBezTo>
                    <a:cubicBezTo>
                      <a:pt x="65" y="26"/>
                      <a:pt x="59" y="12"/>
                      <a:pt x="59" y="0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1" name="Text Box 14"/>
              <p:cNvSpPr txBox="1">
                <a:spLocks noChangeArrowheads="1"/>
              </p:cNvSpPr>
              <p:nvPr/>
            </p:nvSpPr>
            <p:spPr bwMode="auto">
              <a:xfrm>
                <a:off x="4146" y="1334"/>
                <a:ext cx="36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l" eaLnBrk="1" hangingPunct="1"/>
                <a:r>
                  <a:rPr lang="pl-PL" sz="2200">
                    <a:solidFill>
                      <a:srgbClr val="FF0000"/>
                    </a:solidFill>
                    <a:latin typeface="Times New Roman" pitchFamily="18" charset="0"/>
                  </a:rPr>
                  <a:t>q&gt;0</a:t>
                </a:r>
                <a:endParaRPr lang="en-GB" sz="220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8688" name="Text Box 15"/>
            <p:cNvSpPr txBox="1">
              <a:spLocks noChangeArrowheads="1"/>
            </p:cNvSpPr>
            <p:nvPr/>
          </p:nvSpPr>
          <p:spPr bwMode="auto">
            <a:xfrm>
              <a:off x="4790" y="2693"/>
              <a:ext cx="19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en-GB" sz="2200">
                  <a:solidFill>
                    <a:srgbClr val="003399"/>
                  </a:solidFill>
                  <a:latin typeface="Times New Roman" pitchFamily="18" charset="0"/>
                  <a:sym typeface="Symbol" pitchFamily="18" charset="2"/>
                </a:rPr>
                <a:t></a:t>
              </a:r>
              <a:endParaRPr lang="en-GB" sz="2200">
                <a:solidFill>
                  <a:srgbClr val="003399"/>
                </a:solidFill>
                <a:latin typeface="Times New Roman" pitchFamily="18" charset="0"/>
              </a:endParaRPr>
            </a:p>
          </p:txBody>
        </p:sp>
        <p:sp>
          <p:nvSpPr>
            <p:cNvPr id="28689" name="Text Box 16"/>
            <p:cNvSpPr txBox="1">
              <a:spLocks noChangeArrowheads="1"/>
            </p:cNvSpPr>
            <p:nvPr/>
          </p:nvSpPr>
          <p:spPr bwMode="auto">
            <a:xfrm>
              <a:off x="3125" y="854"/>
              <a:ext cx="17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rgbClr val="003399"/>
                  </a:solidFill>
                  <a:latin typeface="Times New Roman" pitchFamily="18" charset="0"/>
                </a:rPr>
                <a:t>z</a:t>
              </a:r>
              <a:endParaRPr lang="en-GB" sz="2200">
                <a:solidFill>
                  <a:srgbClr val="0033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8678" name="Text Box 17"/>
          <p:cNvSpPr txBox="1">
            <a:spLocks noChangeArrowheads="1"/>
          </p:cNvSpPr>
          <p:nvPr/>
        </p:nvSpPr>
        <p:spPr bwMode="auto">
          <a:xfrm>
            <a:off x="504031" y="5291773"/>
            <a:ext cx="3738232" cy="110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rgbClr val="3333FF"/>
                </a:solidFill>
                <a:latin typeface="Times New Roman" pitchFamily="18" charset="0"/>
              </a:rPr>
              <a:t>Ochładzanie od dołu i grzanie od góry stabilizuje warstwę.</a:t>
            </a:r>
            <a:endParaRPr lang="en-GB" sz="2200">
              <a:solidFill>
                <a:srgbClr val="3333FF"/>
              </a:solidFill>
              <a:latin typeface="Times New Roman" pitchFamily="18" charset="0"/>
            </a:endParaRPr>
          </a:p>
          <a:p>
            <a:pPr algn="l" eaLnBrk="1" hangingPunct="1"/>
            <a:endParaRPr lang="en-GB" sz="220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30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25F757D0-E67A-40AD-92F9-CAECD1B3DAC2}" type="slidenum">
              <a:rPr lang="pl-PL"/>
              <a:pPr eaLnBrk="1" hangingPunct="1"/>
              <a:t>28</a:t>
            </a:fld>
            <a:endParaRPr lang="pl-PL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/>
              <a:t>Sposoby zmiany stabilności atmosfery</a:t>
            </a: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7939"/>
            <a:ext cx="10080625" cy="503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/>
          <p:nvPr/>
        </p:nvPicPr>
        <p:blipFill>
          <a:blip r:embed="rId2"/>
          <a:stretch/>
        </p:blipFill>
        <p:spPr>
          <a:xfrm>
            <a:off x="810000" y="540000"/>
            <a:ext cx="8578080" cy="3598560"/>
          </a:xfrm>
          <a:prstGeom prst="rect">
            <a:avLst/>
          </a:prstGeom>
          <a:ln w="0">
            <a:noFill/>
          </a:ln>
        </p:spPr>
      </p:pic>
      <p:pic>
        <p:nvPicPr>
          <p:cNvPr id="43" name="Obraz 42"/>
          <p:cNvPicPr/>
          <p:nvPr/>
        </p:nvPicPr>
        <p:blipFill>
          <a:blip r:embed="rId3"/>
          <a:stretch/>
        </p:blipFill>
        <p:spPr>
          <a:xfrm>
            <a:off x="2017440" y="5305320"/>
            <a:ext cx="5182560" cy="1354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43"/>
          <p:cNvPicPr/>
          <p:nvPr/>
        </p:nvPicPr>
        <p:blipFill>
          <a:blip r:embed="rId2"/>
          <a:stretch/>
        </p:blipFill>
        <p:spPr>
          <a:xfrm>
            <a:off x="608760" y="900000"/>
            <a:ext cx="8391240" cy="5680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44"/>
          <p:cNvPicPr/>
          <p:nvPr/>
        </p:nvPicPr>
        <p:blipFill>
          <a:blip r:embed="rId2"/>
          <a:stretch/>
        </p:blipFill>
        <p:spPr>
          <a:xfrm>
            <a:off x="272520" y="1350000"/>
            <a:ext cx="9267480" cy="5135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45"/>
          <p:cNvPicPr/>
          <p:nvPr/>
        </p:nvPicPr>
        <p:blipFill>
          <a:blip r:embed="rId2"/>
          <a:stretch/>
        </p:blipFill>
        <p:spPr>
          <a:xfrm>
            <a:off x="381600" y="677520"/>
            <a:ext cx="6458400" cy="3102480"/>
          </a:xfrm>
          <a:prstGeom prst="rect">
            <a:avLst/>
          </a:prstGeom>
          <a:ln w="0">
            <a:noFill/>
          </a:ln>
        </p:spPr>
      </p:pic>
      <p:pic>
        <p:nvPicPr>
          <p:cNvPr id="47" name="Obraz 46"/>
          <p:cNvPicPr/>
          <p:nvPr/>
        </p:nvPicPr>
        <p:blipFill>
          <a:blip r:embed="rId3"/>
          <a:stretch/>
        </p:blipFill>
        <p:spPr>
          <a:xfrm>
            <a:off x="7065360" y="630000"/>
            <a:ext cx="2384640" cy="1800000"/>
          </a:xfrm>
          <a:prstGeom prst="rect">
            <a:avLst/>
          </a:prstGeom>
          <a:ln w="0">
            <a:noFill/>
          </a:ln>
        </p:spPr>
      </p:pic>
      <p:pic>
        <p:nvPicPr>
          <p:cNvPr id="48" name="Obraz 47"/>
          <p:cNvPicPr/>
          <p:nvPr/>
        </p:nvPicPr>
        <p:blipFill>
          <a:blip r:embed="rId4"/>
          <a:stretch/>
        </p:blipFill>
        <p:spPr>
          <a:xfrm>
            <a:off x="748800" y="4140000"/>
            <a:ext cx="4291200" cy="968400"/>
          </a:xfrm>
          <a:prstGeom prst="rect">
            <a:avLst/>
          </a:prstGeom>
          <a:ln w="0">
            <a:noFill/>
          </a:ln>
        </p:spPr>
      </p:pic>
      <p:pic>
        <p:nvPicPr>
          <p:cNvPr id="49" name="Obraz 48"/>
          <p:cNvPicPr/>
          <p:nvPr/>
        </p:nvPicPr>
        <p:blipFill>
          <a:blip r:embed="rId5"/>
          <a:stretch/>
        </p:blipFill>
        <p:spPr>
          <a:xfrm>
            <a:off x="847800" y="5452560"/>
            <a:ext cx="4462200" cy="487440"/>
          </a:xfrm>
          <a:prstGeom prst="rect">
            <a:avLst/>
          </a:prstGeom>
          <a:ln w="0">
            <a:noFill/>
          </a:ln>
        </p:spPr>
      </p:pic>
      <p:pic>
        <p:nvPicPr>
          <p:cNvPr id="50" name="Obraz 49"/>
          <p:cNvPicPr/>
          <p:nvPr/>
        </p:nvPicPr>
        <p:blipFill>
          <a:blip r:embed="rId6"/>
          <a:stretch/>
        </p:blipFill>
        <p:spPr>
          <a:xfrm>
            <a:off x="7380000" y="3341880"/>
            <a:ext cx="1710000" cy="2598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raz 50"/>
          <p:cNvPicPr/>
          <p:nvPr/>
        </p:nvPicPr>
        <p:blipFill>
          <a:blip r:embed="rId2"/>
          <a:stretch/>
        </p:blipFill>
        <p:spPr>
          <a:xfrm>
            <a:off x="162360" y="720000"/>
            <a:ext cx="8657640" cy="6300000"/>
          </a:xfrm>
          <a:prstGeom prst="rect">
            <a:avLst/>
          </a:prstGeom>
          <a:ln w="0">
            <a:noFill/>
          </a:ln>
        </p:spPr>
      </p:pic>
      <p:pic>
        <p:nvPicPr>
          <p:cNvPr id="52" name="Obraz 51"/>
          <p:cNvPicPr/>
          <p:nvPr/>
        </p:nvPicPr>
        <p:blipFill>
          <a:blip r:embed="rId3"/>
          <a:stretch/>
        </p:blipFill>
        <p:spPr>
          <a:xfrm>
            <a:off x="7290000" y="227880"/>
            <a:ext cx="1248840" cy="312120"/>
          </a:xfrm>
          <a:prstGeom prst="rect">
            <a:avLst/>
          </a:prstGeom>
          <a:ln w="0">
            <a:noFill/>
          </a:ln>
        </p:spPr>
      </p:pic>
      <p:pic>
        <p:nvPicPr>
          <p:cNvPr id="53" name="Obraz 52"/>
          <p:cNvPicPr/>
          <p:nvPr/>
        </p:nvPicPr>
        <p:blipFill>
          <a:blip r:embed="rId4"/>
          <a:stretch/>
        </p:blipFill>
        <p:spPr>
          <a:xfrm>
            <a:off x="7789680" y="4230000"/>
            <a:ext cx="1840320" cy="1252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Obraz 53"/>
          <p:cNvPicPr/>
          <p:nvPr/>
        </p:nvPicPr>
        <p:blipFill>
          <a:blip r:embed="rId2"/>
          <a:stretch/>
        </p:blipFill>
        <p:spPr>
          <a:xfrm>
            <a:off x="810000" y="1068480"/>
            <a:ext cx="9102960" cy="5681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raz 54"/>
          <p:cNvPicPr/>
          <p:nvPr/>
        </p:nvPicPr>
        <p:blipFill>
          <a:blip r:embed="rId2"/>
          <a:stretch/>
        </p:blipFill>
        <p:spPr>
          <a:xfrm>
            <a:off x="360" y="90000"/>
            <a:ext cx="10079640" cy="4564080"/>
          </a:xfrm>
          <a:prstGeom prst="rect">
            <a:avLst/>
          </a:prstGeom>
          <a:ln w="0">
            <a:noFill/>
          </a:ln>
        </p:spPr>
      </p:pic>
      <p:pic>
        <p:nvPicPr>
          <p:cNvPr id="56" name="Obraz 55"/>
          <p:cNvPicPr/>
          <p:nvPr/>
        </p:nvPicPr>
        <p:blipFill>
          <a:blip r:embed="rId3"/>
          <a:stretch/>
        </p:blipFill>
        <p:spPr>
          <a:xfrm>
            <a:off x="30960" y="4698720"/>
            <a:ext cx="10079640" cy="2401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</TotalTime>
  <Words>911</Words>
  <Application>Microsoft Office PowerPoint</Application>
  <PresentationFormat>Niestandardowy</PresentationFormat>
  <Paragraphs>163</Paragraphs>
  <Slides>28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6" baseType="lpstr">
      <vt:lpstr>Arial</vt:lpstr>
      <vt:lpstr>Calibri</vt:lpstr>
      <vt:lpstr>Georgia</vt:lpstr>
      <vt:lpstr>Symbol</vt:lpstr>
      <vt:lpstr>Times New Roman</vt:lpstr>
      <vt:lpstr>Wingdings</vt:lpstr>
      <vt:lpstr>Office Theme</vt:lpstr>
      <vt:lpstr>Równanie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Stabilność ruchu dla cząstki suchej lub wilgotnej</vt:lpstr>
      <vt:lpstr>Stabilność ruchu cząstki wilgotnej w języku temperatury potencjalnej</vt:lpstr>
      <vt:lpstr>Procesy zmieniające stabilność</vt:lpstr>
      <vt:lpstr>Zmiana stabilności związana z ruchem pionowym -1</vt:lpstr>
      <vt:lpstr>Zmiana stabilności związana z ruchem pionowym -2</vt:lpstr>
      <vt:lpstr>Gradient wilgotno-adiabatyczny </vt:lpstr>
      <vt:lpstr>Niestabilność potencjalna -1</vt:lpstr>
      <vt:lpstr>Niestabilność potencjalna  -2</vt:lpstr>
      <vt:lpstr>Niestabilność potencjalna  </vt:lpstr>
      <vt:lpstr>Wpływy destabilizujące stratyfikację</vt:lpstr>
      <vt:lpstr>Wpływy stabilizujące stratyfikację</vt:lpstr>
      <vt:lpstr>Sposoby zmiany stabilności atmosfery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/>
  <dc:description/>
  <cp:lastModifiedBy>admin</cp:lastModifiedBy>
  <cp:revision>49</cp:revision>
  <dcterms:created xsi:type="dcterms:W3CDTF">2006-09-29T12:58:39Z</dcterms:created>
  <dcterms:modified xsi:type="dcterms:W3CDTF">2024-12-09T10:04:13Z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