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0080625" cy="7559675"/>
  <p:notesSz cx="7772400" cy="10058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20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1280" cy="585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1280" cy="585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1280" cy="585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/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fld id="{9D63676A-D0F7-44E8-B655-CF9DC91EB363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567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53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309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4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21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1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1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1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/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fld id="{E79AE9B6-4275-4274-93B7-0649426825AE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2"/>
          <p:cNvSpPr/>
          <p:nvPr/>
        </p:nvSpPr>
        <p:spPr>
          <a:xfrm>
            <a:off x="360000" y="4907160"/>
            <a:ext cx="9270000" cy="145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pl-PL" sz="4400" b="1" strike="noStrike" spc="-1">
                <a:solidFill>
                  <a:srgbClr val="000000"/>
                </a:solidFill>
                <a:latin typeface="Arial"/>
              </a:rPr>
              <a:t>Fizyka Pogody i Klimatu</a:t>
            </a:r>
            <a:r>
              <a:t/>
            </a:r>
            <a:br/>
            <a:r>
              <a:rPr lang="pl-PL" sz="3600" b="1" strike="noStrike" spc="-1">
                <a:solidFill>
                  <a:srgbClr val="000000"/>
                </a:solidFill>
                <a:latin typeface="Arial"/>
              </a:rPr>
              <a:t>Stabilność hydrostatyczna atmosfery</a:t>
            </a:r>
            <a:endParaRPr lang="pl-PL" sz="3600" b="0" strike="noStrike" spc="-1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endParaRPr lang="pl-PL" sz="3600" b="0" strike="noStrike" spc="-1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pl-PL" sz="2000" b="1" strike="noStrike" spc="-1">
                <a:solidFill>
                  <a:srgbClr val="8B8B8B"/>
                </a:solidFill>
                <a:latin typeface="Calibri"/>
              </a:rPr>
              <a:t>Szymon, Malinowski, Krzysztof Markowicz, Hanna Pawłowska</a:t>
            </a:r>
            <a:endParaRPr lang="pl-PL" sz="2000" b="0" strike="noStrike" spc="-1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pl-PL" sz="2000" b="1" strike="noStrike" spc="-1">
                <a:solidFill>
                  <a:srgbClr val="8B8B8B"/>
                </a:solidFill>
                <a:latin typeface="Calibri"/>
              </a:rPr>
              <a:t>Instytut Geofizyki </a:t>
            </a:r>
            <a:endParaRPr lang="pl-PL" sz="2000" b="0" strike="noStrike" spc="-1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pl-PL" sz="2000" b="1" strike="noStrike" spc="-1">
                <a:solidFill>
                  <a:srgbClr val="8B8B8B"/>
                </a:solidFill>
                <a:latin typeface="Calibri"/>
              </a:rPr>
              <a:t>Uniwersytet Warszawski</a:t>
            </a:r>
            <a:endParaRPr lang="pl-PL" sz="2000" b="0" strike="noStrike" spc="-1">
              <a:latin typeface="Arial"/>
            </a:endParaRPr>
          </a:p>
        </p:txBody>
      </p:sp>
      <p:pic>
        <p:nvPicPr>
          <p:cNvPr id="121" name="Obraz 120"/>
          <p:cNvPicPr/>
          <p:nvPr/>
        </p:nvPicPr>
        <p:blipFill>
          <a:blip r:embed="rId2"/>
          <a:stretch/>
        </p:blipFill>
        <p:spPr>
          <a:xfrm>
            <a:off x="3510000" y="99360"/>
            <a:ext cx="3238920" cy="464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Obraz 132"/>
          <p:cNvPicPr/>
          <p:nvPr/>
        </p:nvPicPr>
        <p:blipFill>
          <a:blip r:embed="rId2"/>
          <a:stretch/>
        </p:blipFill>
        <p:spPr>
          <a:xfrm>
            <a:off x="1170000" y="270720"/>
            <a:ext cx="7650000" cy="2249280"/>
          </a:xfrm>
          <a:prstGeom prst="rect">
            <a:avLst/>
          </a:prstGeom>
          <a:ln w="0">
            <a:noFill/>
          </a:ln>
        </p:spPr>
      </p:pic>
      <p:pic>
        <p:nvPicPr>
          <p:cNvPr id="134" name="Obraz 133"/>
          <p:cNvPicPr/>
          <p:nvPr/>
        </p:nvPicPr>
        <p:blipFill>
          <a:blip r:embed="rId3"/>
          <a:stretch/>
        </p:blipFill>
        <p:spPr>
          <a:xfrm>
            <a:off x="0" y="1890000"/>
            <a:ext cx="10079640" cy="2309400"/>
          </a:xfrm>
          <a:prstGeom prst="rect">
            <a:avLst/>
          </a:prstGeom>
          <a:ln w="0">
            <a:noFill/>
          </a:ln>
        </p:spPr>
      </p:pic>
      <p:pic>
        <p:nvPicPr>
          <p:cNvPr id="135" name="Obraz 134"/>
          <p:cNvPicPr/>
          <p:nvPr/>
        </p:nvPicPr>
        <p:blipFill>
          <a:blip r:embed="rId4"/>
          <a:stretch/>
        </p:blipFill>
        <p:spPr>
          <a:xfrm>
            <a:off x="360" y="4320000"/>
            <a:ext cx="10079640" cy="2230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Obraz 135"/>
          <p:cNvPicPr/>
          <p:nvPr/>
        </p:nvPicPr>
        <p:blipFill>
          <a:blip r:embed="rId2"/>
          <a:stretch/>
        </p:blipFill>
        <p:spPr>
          <a:xfrm>
            <a:off x="360" y="90000"/>
            <a:ext cx="10079640" cy="4564080"/>
          </a:xfrm>
          <a:prstGeom prst="rect">
            <a:avLst/>
          </a:prstGeom>
          <a:ln w="0">
            <a:noFill/>
          </a:ln>
        </p:spPr>
      </p:pic>
      <p:pic>
        <p:nvPicPr>
          <p:cNvPr id="137" name="Obraz 136"/>
          <p:cNvPicPr/>
          <p:nvPr/>
        </p:nvPicPr>
        <p:blipFill>
          <a:blip r:embed="rId3"/>
          <a:stretch/>
        </p:blipFill>
        <p:spPr>
          <a:xfrm>
            <a:off x="30960" y="4698720"/>
            <a:ext cx="10079640" cy="2401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az 137"/>
          <p:cNvPicPr/>
          <p:nvPr/>
        </p:nvPicPr>
        <p:blipFill>
          <a:blip r:embed="rId2"/>
          <a:stretch/>
        </p:blipFill>
        <p:spPr>
          <a:xfrm>
            <a:off x="360" y="595440"/>
            <a:ext cx="10079640" cy="5884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Obraz 138"/>
          <p:cNvPicPr/>
          <p:nvPr/>
        </p:nvPicPr>
        <p:blipFill>
          <a:blip r:embed="rId2"/>
          <a:stretch/>
        </p:blipFill>
        <p:spPr>
          <a:xfrm>
            <a:off x="39960" y="914400"/>
            <a:ext cx="10079640" cy="537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Obraz 139"/>
          <p:cNvPicPr/>
          <p:nvPr/>
        </p:nvPicPr>
        <p:blipFill>
          <a:blip r:embed="rId2"/>
          <a:stretch/>
        </p:blipFill>
        <p:spPr>
          <a:xfrm>
            <a:off x="39960" y="624240"/>
            <a:ext cx="10079640" cy="5954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Obraz 140"/>
          <p:cNvPicPr/>
          <p:nvPr/>
        </p:nvPicPr>
        <p:blipFill>
          <a:blip r:embed="rId2"/>
          <a:stretch/>
        </p:blipFill>
        <p:spPr>
          <a:xfrm>
            <a:off x="360" y="90000"/>
            <a:ext cx="10079640" cy="5558760"/>
          </a:xfrm>
          <a:prstGeom prst="rect">
            <a:avLst/>
          </a:prstGeom>
          <a:ln w="0">
            <a:noFill/>
          </a:ln>
        </p:spPr>
      </p:pic>
      <p:pic>
        <p:nvPicPr>
          <p:cNvPr id="142" name="Obraz 141"/>
          <p:cNvPicPr/>
          <p:nvPr/>
        </p:nvPicPr>
        <p:blipFill>
          <a:blip r:embed="rId3"/>
          <a:stretch/>
        </p:blipFill>
        <p:spPr>
          <a:xfrm>
            <a:off x="5330880" y="4500000"/>
            <a:ext cx="4843080" cy="288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Obraz 142"/>
          <p:cNvPicPr/>
          <p:nvPr/>
        </p:nvPicPr>
        <p:blipFill>
          <a:blip r:embed="rId2"/>
          <a:stretch/>
        </p:blipFill>
        <p:spPr>
          <a:xfrm>
            <a:off x="4933080" y="140040"/>
            <a:ext cx="4966920" cy="3639960"/>
          </a:xfrm>
          <a:prstGeom prst="rect">
            <a:avLst/>
          </a:prstGeom>
          <a:ln w="0">
            <a:noFill/>
          </a:ln>
        </p:spPr>
      </p:pic>
      <p:pic>
        <p:nvPicPr>
          <p:cNvPr id="144" name="Obraz 143"/>
          <p:cNvPicPr/>
          <p:nvPr/>
        </p:nvPicPr>
        <p:blipFill>
          <a:blip r:embed="rId3"/>
          <a:stretch/>
        </p:blipFill>
        <p:spPr>
          <a:xfrm>
            <a:off x="0" y="2070000"/>
            <a:ext cx="5559480" cy="5486400"/>
          </a:xfrm>
          <a:prstGeom prst="rect">
            <a:avLst/>
          </a:prstGeom>
          <a:ln w="0">
            <a:noFill/>
          </a:ln>
        </p:spPr>
      </p:pic>
      <p:pic>
        <p:nvPicPr>
          <p:cNvPr id="145" name="Obraz 144"/>
          <p:cNvPicPr/>
          <p:nvPr/>
        </p:nvPicPr>
        <p:blipFill>
          <a:blip r:embed="rId4"/>
          <a:stretch/>
        </p:blipFill>
        <p:spPr>
          <a:xfrm>
            <a:off x="6390000" y="3228480"/>
            <a:ext cx="3510000" cy="4331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Obraz 145"/>
          <p:cNvPicPr/>
          <p:nvPr/>
        </p:nvPicPr>
        <p:blipFill>
          <a:blip r:embed="rId2"/>
          <a:stretch/>
        </p:blipFill>
        <p:spPr>
          <a:xfrm>
            <a:off x="5247000" y="157320"/>
            <a:ext cx="4653000" cy="3712680"/>
          </a:xfrm>
          <a:prstGeom prst="rect">
            <a:avLst/>
          </a:prstGeom>
          <a:ln w="0">
            <a:noFill/>
          </a:ln>
        </p:spPr>
      </p:pic>
      <p:pic>
        <p:nvPicPr>
          <p:cNvPr id="147" name="Obraz 146"/>
          <p:cNvPicPr/>
          <p:nvPr/>
        </p:nvPicPr>
        <p:blipFill>
          <a:blip r:embed="rId3"/>
          <a:stretch/>
        </p:blipFill>
        <p:spPr>
          <a:xfrm>
            <a:off x="0" y="1890000"/>
            <a:ext cx="5670000" cy="5652360"/>
          </a:xfrm>
          <a:prstGeom prst="rect">
            <a:avLst/>
          </a:prstGeom>
          <a:ln w="0">
            <a:noFill/>
          </a:ln>
        </p:spPr>
      </p:pic>
      <p:pic>
        <p:nvPicPr>
          <p:cNvPr id="148" name="Obraz 147"/>
          <p:cNvPicPr/>
          <p:nvPr/>
        </p:nvPicPr>
        <p:blipFill>
          <a:blip r:embed="rId4"/>
          <a:stretch/>
        </p:blipFill>
        <p:spPr>
          <a:xfrm>
            <a:off x="6300000" y="2970000"/>
            <a:ext cx="3675600" cy="45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9000" lnSpcReduction="20000"/>
          </a:bodyPr>
          <a:lstStyle/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 dirty="0">
                <a:latin typeface="Arial"/>
              </a:rPr>
              <a:t>Rozpatrujemy pionowe przesunięcia płynu, który jest w równowadze hydrostatycznej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 dirty="0">
                <a:latin typeface="Arial"/>
              </a:rPr>
              <a:t>Cząstka powietrza poruszająca się pionowo w płynie jest poddawana sprężaniu lub rozprężaniu adiabatycznemu; zatem jej temperatura ulega zmianie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 dirty="0">
                <a:latin typeface="Arial"/>
              </a:rPr>
              <a:t>Ruch pionowy cząstki powoduje, że może się stać cieplejsza lub chłodniejsza od otoczenia.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 dirty="0">
                <a:latin typeface="Arial"/>
              </a:rPr>
              <a:t>Działa na nią siła Archimedesa (wyporu)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 dirty="0">
                <a:latin typeface="Arial"/>
              </a:rPr>
              <a:t>Jeśli siła wyporu jest zgodna z kierunkiem ruchu - płyn niestabilny,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 dirty="0">
                <a:latin typeface="Arial"/>
              </a:rPr>
              <a:t>Siła wyporu przeciwnie skierowana do kierunku ruchu – płyn stabilny, 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 dirty="0">
                <a:latin typeface="Arial"/>
              </a:rPr>
              <a:t>Brak siły wyporu - równowaga neutralna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l-PL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/>
          </p:nvPr>
        </p:nvSpPr>
        <p:spPr>
          <a:xfrm>
            <a:off x="540000" y="360000"/>
            <a:ext cx="9071640" cy="666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9000" lnSpcReduction="10000"/>
          </a:bodyPr>
          <a:lstStyle/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900" b="1" strike="noStrike" spc="-1" dirty="0">
                <a:latin typeface="Arial"/>
              </a:rPr>
              <a:t>Rozważmy małą masę, lub cząstkę, która będzie się poruszała w nieruchomym płynie będącym w równowadze hydrostatycznej</a:t>
            </a:r>
            <a:endParaRPr lang="pl-PL" sz="2900" b="0" strike="noStrike" spc="-1" dirty="0">
              <a:latin typeface="Arial"/>
            </a:endParaRP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900" b="1" i="1" strike="noStrike" spc="-1" dirty="0">
                <a:latin typeface="Arial"/>
              </a:rPr>
              <a:t>Następujące założenia stosowane są w metodzie cząstki:</a:t>
            </a:r>
            <a:endParaRPr lang="pl-PL" sz="2900" b="0" strike="noStrike" spc="-1" dirty="0">
              <a:latin typeface="Arial"/>
            </a:endParaRP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900" b="0" strike="noStrike" spc="-1" dirty="0">
                <a:latin typeface="Arial"/>
              </a:rPr>
              <a:t>Cząstka zachowuje swoją integralność; nie miesza się z otoczeniem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900" b="0" strike="noStrike" spc="-1" dirty="0">
                <a:latin typeface="Arial"/>
              </a:rPr>
              <a:t>Ruch cząstki nie zaburza otoczenia, w którym się ruch odbywa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900" b="0" strike="noStrike" spc="-1" dirty="0">
                <a:latin typeface="Arial"/>
              </a:rPr>
              <a:t>Ciśnienie w cząstce dostosowuje się natychmiast do ciśnienia zewnętrznego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900" b="0" strike="noStrike" spc="-1" dirty="0">
                <a:latin typeface="Arial"/>
              </a:rPr>
              <a:t>Cząstka porusza się w sposób izentropowy (przemiana adiabatyczna); jej temperatura potencjalna pozostaje stała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l-PL" sz="2900" b="0" strike="noStrike" spc="-1" dirty="0">
              <a:latin typeface="Arial"/>
            </a:endParaRP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900" b="1" strike="noStrike" spc="-1" dirty="0">
                <a:latin typeface="Arial"/>
              </a:rPr>
              <a:t>Statyczna stabilność atmosfery jest ważna w wyjaśnianiu i przewidywaniu:</a:t>
            </a:r>
            <a:endParaRPr lang="pl-PL" sz="2900" b="0" strike="noStrike" spc="-1" dirty="0">
              <a:latin typeface="Arial"/>
            </a:endParaRP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900" b="0" strike="noStrike" spc="-1" dirty="0">
                <a:latin typeface="Arial"/>
              </a:rPr>
              <a:t>Konwekcji cumulusowej oraz groźnych burz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900" b="0" strike="noStrike" spc="-1" dirty="0">
                <a:latin typeface="Arial"/>
              </a:rPr>
              <a:t>Opadu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900" b="0" strike="noStrike" spc="-1" dirty="0">
                <a:latin typeface="Arial"/>
              </a:rPr>
              <a:t>Turbulencji w warstwie granicznej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900" b="0" strike="noStrike" spc="-1" dirty="0">
                <a:latin typeface="Arial"/>
              </a:rPr>
              <a:t>Dynamiki atmosfery w dużej skali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l-PL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/>
          </p:nvPr>
        </p:nvSpPr>
        <p:spPr>
          <a:xfrm>
            <a:off x="270000" y="360000"/>
            <a:ext cx="9540000" cy="693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latin typeface="Arial"/>
              </a:rPr>
              <a:t>Wielkości nieprimowane będą opisywały stan otoczenia; wielkości primowane opisują stan cząstki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Płyn w otoczeniu znajduje się w stanie równowagi hydrostatycznej, zatem siła gradientu ciśnienia jest równoważona przez siłę grawitacji: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 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 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Rozważmy małe wychylenie cząstki w takim płynie. Z drugiej zasady dynamiki Newtona wynika, że przyspieszenie cząstki musi być równe sumie siły grawitacji i siły gradientu ciśnienia</a:t>
            </a:r>
          </a:p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25" name="Obraz 124"/>
          <p:cNvPicPr/>
          <p:nvPr/>
        </p:nvPicPr>
        <p:blipFill>
          <a:blip r:embed="rId2"/>
          <a:stretch/>
        </p:blipFill>
        <p:spPr>
          <a:xfrm>
            <a:off x="3402360" y="2250000"/>
            <a:ext cx="2447640" cy="1076760"/>
          </a:xfrm>
          <a:prstGeom prst="rect">
            <a:avLst/>
          </a:prstGeom>
          <a:ln w="0">
            <a:noFill/>
          </a:ln>
        </p:spPr>
      </p:pic>
      <p:pic>
        <p:nvPicPr>
          <p:cNvPr id="126" name="Obraz 125"/>
          <p:cNvPicPr/>
          <p:nvPr/>
        </p:nvPicPr>
        <p:blipFill>
          <a:blip r:embed="rId3"/>
          <a:stretch/>
        </p:blipFill>
        <p:spPr>
          <a:xfrm>
            <a:off x="3420000" y="4984920"/>
            <a:ext cx="2889720" cy="1135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Obraz 126"/>
          <p:cNvPicPr/>
          <p:nvPr/>
        </p:nvPicPr>
        <p:blipFill>
          <a:blip r:embed="rId2"/>
          <a:stretch/>
        </p:blipFill>
        <p:spPr>
          <a:xfrm>
            <a:off x="90360" y="732240"/>
            <a:ext cx="9899640" cy="6087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Obraz 127"/>
          <p:cNvPicPr/>
          <p:nvPr/>
        </p:nvPicPr>
        <p:blipFill>
          <a:blip r:embed="rId2"/>
          <a:stretch/>
        </p:blipFill>
        <p:spPr>
          <a:xfrm>
            <a:off x="360" y="720000"/>
            <a:ext cx="10079640" cy="5599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Obraz 128"/>
          <p:cNvPicPr/>
          <p:nvPr/>
        </p:nvPicPr>
        <p:blipFill>
          <a:blip r:embed="rId2"/>
          <a:stretch/>
        </p:blipFill>
        <p:spPr>
          <a:xfrm>
            <a:off x="360" y="360000"/>
            <a:ext cx="10079640" cy="625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Obraz 129"/>
          <p:cNvPicPr/>
          <p:nvPr/>
        </p:nvPicPr>
        <p:blipFill>
          <a:blip r:embed="rId2"/>
          <a:stretch/>
        </p:blipFill>
        <p:spPr>
          <a:xfrm>
            <a:off x="360" y="1890000"/>
            <a:ext cx="10079640" cy="4083840"/>
          </a:xfrm>
          <a:prstGeom prst="rect">
            <a:avLst/>
          </a:prstGeom>
          <a:ln w="0">
            <a:noFill/>
          </a:ln>
        </p:spPr>
      </p:pic>
      <p:pic>
        <p:nvPicPr>
          <p:cNvPr id="131" name="Obraz 130"/>
          <p:cNvPicPr/>
          <p:nvPr/>
        </p:nvPicPr>
        <p:blipFill>
          <a:blip r:embed="rId3"/>
          <a:stretch/>
        </p:blipFill>
        <p:spPr>
          <a:xfrm>
            <a:off x="936360" y="246240"/>
            <a:ext cx="8513640" cy="191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Obraz 131"/>
          <p:cNvPicPr/>
          <p:nvPr/>
        </p:nvPicPr>
        <p:blipFill>
          <a:blip r:embed="rId2"/>
          <a:stretch/>
        </p:blipFill>
        <p:spPr>
          <a:xfrm>
            <a:off x="0" y="372960"/>
            <a:ext cx="10079640" cy="5657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243</Words>
  <Application>Microsoft Office PowerPoint</Application>
  <PresentationFormat>Niestandardowy</PresentationFormat>
  <Paragraphs>29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17</vt:i4>
      </vt:variant>
    </vt:vector>
  </HeadingPairs>
  <TitlesOfParts>
    <vt:vector size="20" baseType="lpstr"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/>
  <dc:description/>
  <cp:lastModifiedBy>win10Solar</cp:lastModifiedBy>
  <cp:revision>44</cp:revision>
  <dcterms:created xsi:type="dcterms:W3CDTF">2006-09-29T12:58:39Z</dcterms:created>
  <dcterms:modified xsi:type="dcterms:W3CDTF">2023-01-09T10:22:35Z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