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5" r:id="rId3"/>
    <p:sldId id="259" r:id="rId4"/>
    <p:sldId id="260" r:id="rId5"/>
    <p:sldId id="271" r:id="rId6"/>
    <p:sldId id="282" r:id="rId7"/>
    <p:sldId id="261" r:id="rId8"/>
    <p:sldId id="276" r:id="rId9"/>
    <p:sldId id="263" r:id="rId10"/>
    <p:sldId id="262" r:id="rId11"/>
    <p:sldId id="273" r:id="rId12"/>
    <p:sldId id="274" r:id="rId13"/>
    <p:sldId id="284" r:id="rId14"/>
    <p:sldId id="283" r:id="rId15"/>
    <p:sldId id="264" r:id="rId16"/>
    <p:sldId id="272" r:id="rId17"/>
    <p:sldId id="265" r:id="rId18"/>
    <p:sldId id="266" r:id="rId19"/>
    <p:sldId id="267" r:id="rId20"/>
    <p:sldId id="268" r:id="rId21"/>
    <p:sldId id="285" r:id="rId22"/>
    <p:sldId id="269" r:id="rId23"/>
    <p:sldId id="270" r:id="rId24"/>
    <p:sldId id="279" r:id="rId25"/>
    <p:sldId id="278" r:id="rId26"/>
    <p:sldId id="280" r:id="rId27"/>
    <p:sldId id="281" r:id="rId28"/>
    <p:sldId id="277" r:id="rId2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18F34-445A-4C7E-BA77-205189AE336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upload.wikimedia.org/wikipedia/en/6/68/LaNina.png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88913"/>
            <a:ext cx="7772400" cy="345598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>Metody teledetekcyjne w badaniach atmosfery 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>
                <a:solidFill>
                  <a:srgbClr val="0000FF"/>
                </a:solidFill>
              </a:rPr>
              <a:t>Wykład 9. </a:t>
            </a:r>
            <a:br>
              <a:rPr lang="pl-PL" sz="4000" dirty="0" smtClean="0">
                <a:solidFill>
                  <a:srgbClr val="0000FF"/>
                </a:solidFill>
              </a:rPr>
            </a:br>
            <a:r>
              <a:rPr lang="pl-PL" sz="4000" dirty="0" smtClean="0">
                <a:solidFill>
                  <a:srgbClr val="0000FF"/>
                </a:solidFill>
              </a:rPr>
              <a:t>Altymetria satelitarna</a:t>
            </a:r>
            <a:br>
              <a:rPr lang="pl-PL" sz="4000" dirty="0" smtClean="0">
                <a:solidFill>
                  <a:srgbClr val="0000FF"/>
                </a:solidFill>
              </a:rPr>
            </a:br>
            <a:endParaRPr lang="pl-PL" sz="4000" dirty="0" smtClean="0">
              <a:solidFill>
                <a:srgbClr val="0000FF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dirty="0" smtClean="0"/>
              <a:t>Krzysztof Markowicz</a:t>
            </a:r>
          </a:p>
          <a:p>
            <a:r>
              <a:rPr lang="pl-PL" b="1" dirty="0" err="1" smtClean="0"/>
              <a:t>kmark@igf.fuw.edu.pl</a:t>
            </a:r>
            <a:endParaRPr lang="pl-PL" b="1" dirty="0" smtClean="0"/>
          </a:p>
          <a:p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60E2F93-0E25-4AE0-8D1F-024C1B848258}" type="slidenum">
              <a:rPr lang="en-US"/>
              <a:pPr/>
              <a:t>10</a:t>
            </a:fld>
            <a:endParaRPr lang="en-US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8196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20950" y="3968750"/>
            <a:ext cx="144463" cy="138113"/>
          </a:xfrm>
          <a:noFill/>
        </p:spPr>
      </p:pic>
      <p:pic>
        <p:nvPicPr>
          <p:cNvPr id="8197" name="Picture 4" descr="P3823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-7938"/>
            <a:ext cx="8496300" cy="6865938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Satelita Jason-2</a:t>
            </a:r>
            <a:endParaRPr lang="en-US" dirty="0"/>
          </a:p>
        </p:txBody>
      </p:sp>
      <p:pic>
        <p:nvPicPr>
          <p:cNvPr id="7" name="Symbol zastępczy zawartości 6" descr="j2_how_alt_work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340768"/>
            <a:ext cx="6851104" cy="5249889"/>
          </a:xfrm>
        </p:spPr>
      </p:pic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674" name="AutoShape 2" descr="Graphical depiction of how satellite altimetry works, using Jason-2 as the sample satell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Graphic showing 2 altimetry satellites over Earth overlaid with measurements of sea level rise from 1993-200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Zmiany czasowe powierzchni oceanów</a:t>
            </a:r>
            <a:endParaRPr lang="en-US" sz="3200" b="1" dirty="0"/>
          </a:p>
        </p:txBody>
      </p:sp>
      <p:pic>
        <p:nvPicPr>
          <p:cNvPr id="5" name="Symbol zastępczy zawartości 4" descr="tp_j-1_seaLevelRis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980728"/>
            <a:ext cx="7355160" cy="551637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16288" cy="4781128"/>
          </a:xfrm>
        </p:spPr>
        <p:txBody>
          <a:bodyPr/>
          <a:lstStyle/>
          <a:p>
            <a:endParaRPr lang="pl-PL"/>
          </a:p>
        </p:txBody>
      </p:sp>
      <p:pic>
        <p:nvPicPr>
          <p:cNvPr id="2050" name="Picture 2" descr="https://www.star.nesdis.noaa.gov/socd/lsa/SeaLevelRise/slr/slr_sla_gbl_keep_ref_9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0" y="29096"/>
            <a:ext cx="8685900" cy="617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107504" y="6381328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https://www.star.nesdis.noaa.gov/socd/lsa/SeaLevelRise/LSA_SLR_timeseries_global.php</a:t>
            </a:r>
          </a:p>
        </p:txBody>
      </p:sp>
    </p:spTree>
    <p:extLst>
      <p:ext uri="{BB962C8B-B14F-4D97-AF65-F5344CB8AC3E}">
        <p14:creationId xmlns:p14="http://schemas.microsoft.com/office/powerpoint/2010/main" val="4001536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39"/>
            <a:ext cx="9036496" cy="6778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539552" y="6381328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FF00"/>
                </a:solidFill>
              </a:rPr>
              <a:t>https://sealevel.nasa.gov/understanding-sea-level/global-sea-level/overview/</a:t>
            </a:r>
          </a:p>
        </p:txBody>
      </p:sp>
    </p:spTree>
    <p:extLst>
      <p:ext uri="{BB962C8B-B14F-4D97-AF65-F5344CB8AC3E}">
        <p14:creationId xmlns:p14="http://schemas.microsoft.com/office/powerpoint/2010/main" val="3239774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C4A46D-012D-47EC-9E42-CE8D37B0323D}" type="slidenum">
              <a:rPr lang="en-US"/>
              <a:pPr/>
              <a:t>15</a:t>
            </a:fld>
            <a:endParaRPr lang="en-US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024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4624"/>
            <a:ext cx="9144000" cy="6411913"/>
          </a:xfr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ymbol zastępczy zawartości 4" descr="Jason3_ocean_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355709"/>
            <a:ext cx="6185004" cy="6502291"/>
          </a:xfrm>
        </p:spPr>
      </p:pic>
      <p:sp>
        <p:nvSpPr>
          <p:cNvPr id="1026" name="AutoShape 2" descr="https://www.nesdis.noaa.gov/jason-3/images/jason3_ocean_ma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48F9270-4DCE-472B-AFD9-1BD5AF3EA6C8}" type="slidenum">
              <a:rPr lang="en-US"/>
              <a:pPr/>
              <a:t>17</a:t>
            </a:fld>
            <a:endParaRPr lang="en-US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1268" name="Picture 3" descr="Winter_97-98_Deviati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5148263" cy="3786188"/>
          </a:xfrm>
          <a:noFill/>
        </p:spPr>
      </p:pic>
      <p:pic>
        <p:nvPicPr>
          <p:cNvPr id="11269" name="Picture 4" descr="Winter_98-99_Deviati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708400" y="2897188"/>
            <a:ext cx="5435600" cy="3960812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0D79979-92CC-4269-A23B-EA53C92F344A}" type="slidenum">
              <a:rPr lang="en-US"/>
              <a:pPr/>
              <a:t>18</a:t>
            </a:fld>
            <a:endParaRPr lang="en-US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Cyrkulacja atmosferyczno-oceaniczna w czasie La-Nina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2293" name="Picture 5" descr="lanina_walk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667346"/>
            <a:ext cx="6958012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A21C96D-8975-49D2-BE74-F6F1A5A776DE}" type="slidenum">
              <a:rPr lang="en-US"/>
              <a:pPr/>
              <a:t>19</a:t>
            </a:fld>
            <a:endParaRPr lang="en-US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3316" name="Rectangle 5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3317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3318" name="Picture 8" descr="o-atm_walker_circ-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88913"/>
            <a:ext cx="7345363" cy="603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Altymetria satelitarna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To wyznaczenie odległości pomiędzy radarem umieszczonym na satelicie  na orbicie (o wysokości ok. 700 do 1500 km) od rzeczywistej, chwilowej powierzchni morza. </a:t>
            </a:r>
          </a:p>
          <a:p>
            <a:endParaRPr lang="pl-PL" sz="2400" dirty="0" smtClean="0"/>
          </a:p>
          <a:p>
            <a:r>
              <a:rPr lang="pl-PL" sz="2400" dirty="0" smtClean="0"/>
              <a:t>Do satelitarnych pomiarów altymetrycznych stosuje się radary pracujące w zakresie częstotliwości około 14 </a:t>
            </a:r>
            <a:r>
              <a:rPr lang="pl-PL" sz="2400" dirty="0" err="1" smtClean="0"/>
              <a:t>GHz</a:t>
            </a:r>
            <a:r>
              <a:rPr lang="pl-PL" sz="2400" dirty="0" smtClean="0"/>
              <a:t>. </a:t>
            </a:r>
            <a:endParaRPr lang="en-US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9F2491-376E-4103-B20E-8B08E11E8DEB}" type="slidenum">
              <a:rPr lang="en-US"/>
              <a:pPr/>
              <a:t>20</a:t>
            </a:fld>
            <a:endParaRPr lang="en-US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4341" name="Picture 5" descr="File:LaNina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404813"/>
            <a:ext cx="63722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1196" y="125760"/>
            <a:ext cx="8229600" cy="1143000"/>
          </a:xfrm>
        </p:spPr>
        <p:txBody>
          <a:bodyPr/>
          <a:lstStyle/>
          <a:p>
            <a:r>
              <a:rPr lang="pl-PL" dirty="0" smtClean="0"/>
              <a:t>Aktualne dane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9178" y="5805264"/>
            <a:ext cx="9036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https://sealevel.jpl.nasa.gov/data/along-track-nrt-data/?page=0&amp;per_page=3&amp;order=publish_date+desc&amp;search=&amp;fancybox=true&amp;condition_1=2025%3Ayear&amp;category=204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70" y="908720"/>
            <a:ext cx="7933556" cy="478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2270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Badania kriosfery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525963"/>
          </a:xfrm>
        </p:spPr>
        <p:txBody>
          <a:bodyPr>
            <a:normAutofit/>
          </a:bodyPr>
          <a:lstStyle/>
          <a:p>
            <a:r>
              <a:rPr lang="pl-PL" sz="2400" dirty="0" smtClean="0"/>
              <a:t>Do poziomu powierzchni lodu stosuje się analogiczne techniki jak w przypadku badań oceanicznych</a:t>
            </a:r>
          </a:p>
          <a:p>
            <a:r>
              <a:rPr lang="pl-PL" sz="2400" dirty="0" smtClean="0"/>
              <a:t>Np. ESA umieściła na orbicie radar: </a:t>
            </a:r>
            <a:r>
              <a:rPr lang="pl-PL" sz="2400" dirty="0" err="1" smtClean="0"/>
              <a:t>Radar</a:t>
            </a:r>
            <a:r>
              <a:rPr lang="pl-PL" sz="2400" dirty="0" smtClean="0"/>
              <a:t> </a:t>
            </a:r>
            <a:r>
              <a:rPr lang="pl-PL" sz="2400" dirty="0" err="1" smtClean="0"/>
              <a:t>Altimeter</a:t>
            </a:r>
            <a:r>
              <a:rPr lang="pl-PL" sz="2400" dirty="0" smtClean="0"/>
              <a:t> (RA-2) na satelitach ERS-1 i ERS-2, który służy do badania m.in. lodu.</a:t>
            </a:r>
            <a:endParaRPr lang="en-US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Badania pola grawitacyjnego w ramach GRACE (</a:t>
            </a:r>
            <a:r>
              <a:rPr lang="pl-PL" sz="3200" b="1" dirty="0" err="1" smtClean="0"/>
              <a:t>Gravity</a:t>
            </a:r>
            <a:r>
              <a:rPr lang="pl-PL" sz="3200" b="1" dirty="0" smtClean="0"/>
              <a:t> </a:t>
            </a:r>
            <a:r>
              <a:rPr lang="pl-PL" sz="3200" b="1" dirty="0" err="1" smtClean="0"/>
              <a:t>Recovery</a:t>
            </a:r>
            <a:r>
              <a:rPr lang="pl-PL" sz="3200" b="1" dirty="0" smtClean="0"/>
              <a:t> and </a:t>
            </a:r>
            <a:r>
              <a:rPr lang="pl-PL" sz="3200" b="1" dirty="0" err="1" smtClean="0"/>
              <a:t>Climate</a:t>
            </a:r>
            <a:r>
              <a:rPr lang="pl-PL" sz="3200" b="1" dirty="0" smtClean="0"/>
              <a:t> </a:t>
            </a:r>
            <a:r>
              <a:rPr lang="pl-PL" sz="3200" b="1" dirty="0" err="1" smtClean="0"/>
              <a:t>Experiment</a:t>
            </a:r>
            <a:r>
              <a:rPr lang="pl-PL" sz="3200" b="1" dirty="0" smtClean="0"/>
              <a:t>)</a:t>
            </a:r>
            <a:endParaRPr lang="en-US" sz="3200" b="1" dirty="0"/>
          </a:p>
        </p:txBody>
      </p:sp>
      <p:pic>
        <p:nvPicPr>
          <p:cNvPr id="4" name="Symbol zastępczy zawartości 3" descr="GRACE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65980" y="1999381"/>
            <a:ext cx="7812040" cy="4525963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Zasada działania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5256584"/>
          </a:xfrm>
        </p:spPr>
        <p:txBody>
          <a:bodyPr>
            <a:normAutofit fontScale="70000" lnSpcReduction="20000"/>
          </a:bodyPr>
          <a:lstStyle/>
          <a:p>
            <a:r>
              <a:rPr lang="pl-PL" dirty="0" smtClean="0"/>
              <a:t>GRACE wykorzystuje mikrofalowy system mierzenia odległości pomiędzy dwoma identycznymi satelitami umieszczonymi na orbicie polarnej w odległości około 220 km od siebie. </a:t>
            </a:r>
          </a:p>
          <a:p>
            <a:r>
              <a:rPr lang="pl-PL" dirty="0" smtClean="0"/>
              <a:t>Taki system satelitów jest w stanie wyznaczyć zmiany odległości między sobą od 10 mikrometrów . </a:t>
            </a:r>
          </a:p>
          <a:p>
            <a:r>
              <a:rPr lang="pl-PL" dirty="0" smtClean="0"/>
              <a:t>Satelity okrążają Ziemię 15 razy na dobę i są w stanie ocenić małe zmiany w polu grawitacyjnym. </a:t>
            </a:r>
          </a:p>
          <a:p>
            <a:r>
              <a:rPr lang="pl-PL" dirty="0" smtClean="0"/>
              <a:t>Kiedy pierwszy satelita znajduje się nad rejonem nieco silniejszej grawitacji (czyli anomalii grawitacyjnej), wtedy przemieszcza się nieco względem drugiego satelity. Powoduje to zmianę odległości pomiędzy nimi. </a:t>
            </a:r>
          </a:p>
          <a:p>
            <a:r>
              <a:rPr lang="pl-PL" dirty="0" smtClean="0"/>
              <a:t>Następnie pierwszy satelita przelatuje nad anomalią grawitacyjną i zwalnia, w tym czasie drugi satelita przyśpiesza i zwalnia nad tym samym punktem Ziemi. </a:t>
            </a:r>
          </a:p>
          <a:p>
            <a:r>
              <a:rPr lang="pl-PL" dirty="0" smtClean="0"/>
              <a:t>Używając pomiarów odległości pomiędzy satelitami oraz znając precyzyjną pozycję z </a:t>
            </a:r>
            <a:r>
              <a:rPr lang="pl-PL" dirty="0" err="1" smtClean="0"/>
              <a:t>GPSu</a:t>
            </a:r>
            <a:r>
              <a:rPr lang="pl-PL" dirty="0" smtClean="0"/>
              <a:t> można odtworzyć dokładną mapę anomalii grawitacji Ziemi.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Symbol zastępczy zawartości 7" descr="GRACE_Auto21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76672"/>
            <a:ext cx="5045350" cy="6082868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77500" lnSpcReduction="20000"/>
          </a:bodyPr>
          <a:lstStyle/>
          <a:p>
            <a:r>
              <a:rPr lang="pl-PL" dirty="0" smtClean="0"/>
              <a:t>GRACE mierzy anomalie grawitacyjne, które są związane z redystrybucją masy, co w przypadku oceanu pozwala otrzymać informację na temat ciśnienia na jego dnie.</a:t>
            </a:r>
          </a:p>
          <a:p>
            <a:r>
              <a:rPr lang="pl-PL" dirty="0" smtClean="0"/>
              <a:t> W oceanie lokalna redystrybucja masy w kolumnie oceanicznej związana jest z dwoma efektami: zmianami poziomu morza oraz zmianami gęstości wody. </a:t>
            </a:r>
          </a:p>
          <a:p>
            <a:r>
              <a:rPr lang="pl-PL" dirty="0" smtClean="0"/>
              <a:t>Jednak tzw. składowa </a:t>
            </a:r>
            <a:r>
              <a:rPr lang="pl-PL" dirty="0" err="1" smtClean="0"/>
              <a:t>steryczna</a:t>
            </a:r>
            <a:r>
              <a:rPr lang="pl-PL" dirty="0" smtClean="0"/>
              <a:t> (ang. </a:t>
            </a:r>
            <a:r>
              <a:rPr lang="pl-PL" i="1" dirty="0" err="1" smtClean="0"/>
              <a:t>steric</a:t>
            </a:r>
            <a:r>
              <a:rPr lang="pl-PL" i="1" dirty="0" smtClean="0"/>
              <a:t> </a:t>
            </a:r>
            <a:r>
              <a:rPr lang="pl-PL" i="1" dirty="0" err="1" smtClean="0"/>
              <a:t>height</a:t>
            </a:r>
            <a:r>
              <a:rPr lang="pl-PL" dirty="0" smtClean="0"/>
              <a:t>) zmian powierzchni oceanu, czyli ściśnięcie lub rozszerzenie kolumny wody, prowadzi wprawdzie do zmiany poziomu powierzchni oceanu, ale nie powoduje zmiany anomalii grawitacyjnej i ciśnienia na dnie oceanu i nie jest obserwowane przez misję GRACE. </a:t>
            </a:r>
          </a:p>
          <a:p>
            <a:r>
              <a:rPr lang="pl-PL" dirty="0" smtClean="0"/>
              <a:t>Zmiany powierzchni oceanu są mierzone bezpośrednio przez systemy altymetrii satelitarnej. Zarówno przepływy </a:t>
            </a:r>
            <a:r>
              <a:rPr lang="pl-PL" dirty="0" err="1" smtClean="0"/>
              <a:t>barotropowe</a:t>
            </a:r>
            <a:r>
              <a:rPr lang="pl-PL" dirty="0" smtClean="0"/>
              <a:t> jak i </a:t>
            </a:r>
            <a:r>
              <a:rPr lang="pl-PL" dirty="0" err="1" smtClean="0"/>
              <a:t>baroklinowe</a:t>
            </a:r>
            <a:r>
              <a:rPr lang="pl-PL" dirty="0" smtClean="0"/>
              <a:t> są obserwowane przez pomiary ciśnienia na dnie oceanu, ale GRACE jest bardziej czuły na przepływy </a:t>
            </a:r>
            <a:r>
              <a:rPr lang="pl-PL" dirty="0" err="1" smtClean="0"/>
              <a:t>barotropowe</a:t>
            </a:r>
            <a:r>
              <a:rPr lang="pl-PL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229600" cy="1143000"/>
          </a:xfrm>
        </p:spPr>
        <p:txBody>
          <a:bodyPr>
            <a:normAutofit/>
          </a:bodyPr>
          <a:lstStyle/>
          <a:p>
            <a:r>
              <a:rPr lang="pl-PL" sz="2400" dirty="0" smtClean="0"/>
              <a:t>Anomalie grawitacji wyrażane są w ekwiwalencie warstwy wody</a:t>
            </a:r>
            <a:endParaRPr lang="en-US" sz="2400" dirty="0"/>
          </a:p>
        </p:txBody>
      </p:sp>
      <p:pic>
        <p:nvPicPr>
          <p:cNvPr id="5" name="Symbol zastępczy zawartości 4" descr="7_jpl200lnd_RL05_201209_500x260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88640"/>
            <a:ext cx="4762500" cy="2381250"/>
          </a:xfrm>
        </p:spPr>
      </p:pic>
      <p:sp>
        <p:nvSpPr>
          <p:cNvPr id="33794" name="AutoShape 2" descr="GRACE JPL-SS RL0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Obraz 5" descr="8_jpl500obp_RL05_201112_500x27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2636912"/>
            <a:ext cx="4762500" cy="261937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 smtClean="0"/>
              <a:t>Ubytek lodu w rejonach polarnych</a:t>
            </a:r>
            <a:endParaRPr lang="en-US" sz="3200" b="1" dirty="0"/>
          </a:p>
        </p:txBody>
      </p:sp>
      <p:pic>
        <p:nvPicPr>
          <p:cNvPr id="6" name="Symbol zastępczy zawartości 5" descr="Slide2_pr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196752"/>
            <a:ext cx="6977749" cy="5233312"/>
          </a:xfrm>
        </p:spPr>
      </p:pic>
      <p:sp>
        <p:nvSpPr>
          <p:cNvPr id="32770" name="AutoShape 2" descr="Podobny obra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Znalezione obrazy dla zapytania Gravity Recovery and Climate Experiment physical overvie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B78CA75-3DA8-4E27-8FF5-016C7F2FB29E}" type="slidenum">
              <a:rPr lang="en-US"/>
              <a:pPr/>
              <a:t>3</a:t>
            </a:fld>
            <a:endParaRPr lang="en-US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706438"/>
          </a:xfrm>
        </p:spPr>
        <p:txBody>
          <a:bodyPr/>
          <a:lstStyle/>
          <a:p>
            <a:r>
              <a:rPr lang="pl-PL" sz="3200" b="1" dirty="0" smtClean="0">
                <a:latin typeface="Arial" charset="0"/>
              </a:rPr>
              <a:t>Projekt </a:t>
            </a:r>
            <a:r>
              <a:rPr lang="pl-PL" sz="3200" b="1" dirty="0" err="1" smtClean="0">
                <a:latin typeface="Arial" charset="0"/>
              </a:rPr>
              <a:t>Topex-Posidon</a:t>
            </a:r>
            <a:endParaRPr lang="pl-PL" sz="3200" b="1" dirty="0" smtClean="0">
              <a:latin typeface="Arial" charset="0"/>
            </a:endParaRP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784"/>
            <a:ext cx="8229600" cy="424847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Pomyśl pomiarów poziomu oceanu przy użyciu radaru na satelicie sięga lat 60-tych. 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Pierwszy raz wykorzystano go w 1978 roku na satelicie </a:t>
            </a:r>
            <a:r>
              <a:rPr lang="pl-PL" sz="2400" dirty="0" err="1" smtClean="0">
                <a:latin typeface="Arial" charset="0"/>
              </a:rPr>
              <a:t>SeaSat</a:t>
            </a:r>
            <a:r>
              <a:rPr lang="pl-PL" sz="2400" dirty="0" smtClean="0">
                <a:latin typeface="Arial" charset="0"/>
              </a:rPr>
              <a:t> oraz później na </a:t>
            </a:r>
            <a:r>
              <a:rPr lang="pl-PL" sz="2400" dirty="0" err="1" smtClean="0">
                <a:latin typeface="Arial" charset="0"/>
              </a:rPr>
              <a:t>GeoSat</a:t>
            </a:r>
            <a:r>
              <a:rPr lang="pl-PL" sz="2400" dirty="0" smtClean="0">
                <a:latin typeface="Arial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Od 1980 roku prowadzony jest przez amerykańską oraz francuską agencje kosmiczną projekt </a:t>
            </a:r>
            <a:r>
              <a:rPr lang="pl-PL" sz="2400" dirty="0" err="1" smtClean="0">
                <a:latin typeface="Arial" charset="0"/>
              </a:rPr>
              <a:t>Topex-Poseidon</a:t>
            </a:r>
            <a:endParaRPr lang="pl-PL" sz="2400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W późniejszych latach (po 1992) wypuszczano kolejne misje </a:t>
            </a:r>
            <a:r>
              <a:rPr lang="pl-PL" sz="2400" dirty="0" err="1" smtClean="0">
                <a:latin typeface="Arial" charset="0"/>
              </a:rPr>
              <a:t>Topex-Poseidon</a:t>
            </a:r>
            <a:r>
              <a:rPr lang="pl-PL" sz="2400" dirty="0" smtClean="0">
                <a:latin typeface="Arial" charset="0"/>
              </a:rPr>
              <a:t> oraz w 1999 roku w misji </a:t>
            </a:r>
            <a:r>
              <a:rPr lang="pl-PL" sz="2400" dirty="0" err="1" smtClean="0">
                <a:latin typeface="Arial" charset="0"/>
              </a:rPr>
              <a:t>Jason</a:t>
            </a:r>
            <a:endParaRPr lang="pl-PL" sz="2400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Rozdzielczość przestrzenna jest słaba gdyż czas rewizyty wynosi około 10 dni.</a:t>
            </a:r>
          </a:p>
          <a:p>
            <a:pPr>
              <a:lnSpc>
                <a:spcPct val="90000"/>
              </a:lnSpc>
            </a:pPr>
            <a:endParaRPr lang="pl-PL" sz="24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4D1C8C8-BE36-4EBB-AF35-8D9AE48E3373}" type="slidenum">
              <a:rPr lang="en-US"/>
              <a:pPr/>
              <a:t>4</a:t>
            </a:fld>
            <a:endParaRPr lang="en-US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90% powierzchni oceanów objęte jest pomiarami satelitarnymi. 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W projekcie Topex-Poseidon zainteresowana zogniskowane są na wyznaczaniu kształtu powierzchni oceanu związanego z polem grawitacyjnym (geoida obrotowa) i tak wyznacza jest mapa wysokości oceanu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Następnie mogą być wyznaczane kierunki i prędkości prądów oceanicznych podobnie jak wiatr gradientowy w atmosferze na podstawie rozkładu ciśnienia czy geopotencjału.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Misje satelitarne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03232" cy="4525963"/>
          </a:xfrm>
        </p:spPr>
        <p:txBody>
          <a:bodyPr/>
          <a:lstStyle/>
          <a:p>
            <a:r>
              <a:rPr lang="pl-PL" dirty="0" err="1" smtClean="0"/>
              <a:t>Topex</a:t>
            </a:r>
            <a:r>
              <a:rPr lang="pl-PL" dirty="0" smtClean="0"/>
              <a:t>/</a:t>
            </a:r>
            <a:r>
              <a:rPr lang="pl-PL" dirty="0" err="1" smtClean="0"/>
              <a:t>Posidon</a:t>
            </a:r>
            <a:r>
              <a:rPr lang="pl-PL" dirty="0" smtClean="0"/>
              <a:t>  1992-2008</a:t>
            </a:r>
          </a:p>
          <a:p>
            <a:r>
              <a:rPr lang="pl-PL" dirty="0" smtClean="0"/>
              <a:t>Jason-1:  2001-2013</a:t>
            </a:r>
          </a:p>
          <a:p>
            <a:r>
              <a:rPr lang="pl-PL" dirty="0" smtClean="0"/>
              <a:t>Jason-2: od 2008</a:t>
            </a:r>
          </a:p>
          <a:p>
            <a:r>
              <a:rPr lang="pl-PL" dirty="0" smtClean="0"/>
              <a:t>Jason-3 : od </a:t>
            </a:r>
            <a:r>
              <a:rPr lang="pl-PL" dirty="0" smtClean="0"/>
              <a:t>2016</a:t>
            </a:r>
          </a:p>
          <a:p>
            <a:r>
              <a:rPr lang="pl-PL" dirty="0" smtClean="0"/>
              <a:t>Sentinel-6: od 2020</a:t>
            </a:r>
            <a:endParaRPr lang="pl-PL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Satelity </a:t>
            </a:r>
            <a:r>
              <a:rPr lang="pl-PL" b="1" dirty="0" err="1"/>
              <a:t>altimetryczne</a:t>
            </a:r>
            <a:r>
              <a:rPr lang="pl-PL" b="1" dirty="0"/>
              <a:t> monitorujące poziom mórz i oceanów:</a:t>
            </a:r>
            <a:br>
              <a:rPr lang="pl-PL" b="1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5240" cy="4525963"/>
          </a:xfrm>
        </p:spPr>
        <p:txBody>
          <a:bodyPr>
            <a:normAutofit fontScale="55000" lnSpcReduction="20000"/>
          </a:bodyPr>
          <a:lstStyle/>
          <a:p>
            <a:r>
              <a:rPr lang="pl-PL" b="1" dirty="0" smtClean="0"/>
              <a:t>TOPEX/</a:t>
            </a:r>
            <a:r>
              <a:rPr lang="pl-PL" b="1" dirty="0" err="1" smtClean="0"/>
              <a:t>Poseidon</a:t>
            </a:r>
            <a:endParaRPr lang="pl-PL" dirty="0"/>
          </a:p>
          <a:p>
            <a:pPr lvl="1"/>
            <a:r>
              <a:rPr lang="pl-PL" b="1" dirty="0"/>
              <a:t>Start:</a:t>
            </a:r>
            <a:r>
              <a:rPr lang="pl-PL" dirty="0"/>
              <a:t> 1992</a:t>
            </a:r>
          </a:p>
          <a:p>
            <a:pPr lvl="1"/>
            <a:r>
              <a:rPr lang="pl-PL" b="1" dirty="0"/>
              <a:t>Agencje:</a:t>
            </a:r>
            <a:r>
              <a:rPr lang="pl-PL" dirty="0"/>
              <a:t> NASA / CNES</a:t>
            </a:r>
          </a:p>
          <a:p>
            <a:pPr lvl="1"/>
            <a:r>
              <a:rPr lang="pl-PL" b="1" dirty="0"/>
              <a:t>Znaczenie:</a:t>
            </a:r>
            <a:r>
              <a:rPr lang="pl-PL" dirty="0"/>
              <a:t> Rewolucja w pomiarach poziomu mórz, bardzo dokładne dane </a:t>
            </a:r>
            <a:r>
              <a:rPr lang="pl-PL" dirty="0" err="1"/>
              <a:t>altimetryczne</a:t>
            </a:r>
            <a:endParaRPr lang="pl-PL" dirty="0"/>
          </a:p>
          <a:p>
            <a:r>
              <a:rPr lang="pl-PL" b="1" dirty="0"/>
              <a:t>Jason-1</a:t>
            </a:r>
            <a:endParaRPr lang="pl-PL" dirty="0"/>
          </a:p>
          <a:p>
            <a:pPr lvl="1"/>
            <a:r>
              <a:rPr lang="pl-PL" b="1" dirty="0"/>
              <a:t>Start:</a:t>
            </a:r>
            <a:r>
              <a:rPr lang="pl-PL" dirty="0"/>
              <a:t> 2001</a:t>
            </a:r>
          </a:p>
          <a:p>
            <a:pPr lvl="1"/>
            <a:r>
              <a:rPr lang="pl-PL" b="1" dirty="0"/>
              <a:t>Agencje:</a:t>
            </a:r>
            <a:r>
              <a:rPr lang="pl-PL" dirty="0"/>
              <a:t> NASA / CNES</a:t>
            </a:r>
          </a:p>
          <a:p>
            <a:pPr lvl="1"/>
            <a:r>
              <a:rPr lang="pl-PL" b="1" dirty="0"/>
              <a:t>Kontynuacja misji TOPEX/</a:t>
            </a:r>
            <a:r>
              <a:rPr lang="pl-PL" b="1" dirty="0" err="1"/>
              <a:t>Poseidon</a:t>
            </a:r>
            <a:r>
              <a:rPr lang="pl-PL" dirty="0"/>
              <a:t> z jeszcze większą precyzją</a:t>
            </a:r>
          </a:p>
          <a:p>
            <a:r>
              <a:rPr lang="pl-PL" b="1" dirty="0"/>
              <a:t>Jason-2 (OSTM – Ocean </a:t>
            </a:r>
            <a:r>
              <a:rPr lang="pl-PL" b="1" dirty="0" err="1"/>
              <a:t>Surface</a:t>
            </a:r>
            <a:r>
              <a:rPr lang="pl-PL" b="1" dirty="0"/>
              <a:t> </a:t>
            </a:r>
            <a:r>
              <a:rPr lang="pl-PL" b="1" dirty="0" err="1"/>
              <a:t>Topography</a:t>
            </a:r>
            <a:r>
              <a:rPr lang="pl-PL" b="1" dirty="0"/>
              <a:t> </a:t>
            </a:r>
            <a:r>
              <a:rPr lang="pl-PL" b="1" dirty="0" err="1"/>
              <a:t>Mission</a:t>
            </a:r>
            <a:r>
              <a:rPr lang="pl-PL" b="1" dirty="0"/>
              <a:t>)</a:t>
            </a:r>
            <a:endParaRPr lang="pl-PL" dirty="0"/>
          </a:p>
          <a:p>
            <a:pPr lvl="1"/>
            <a:r>
              <a:rPr lang="pl-PL" b="1" dirty="0"/>
              <a:t>Start:</a:t>
            </a:r>
            <a:r>
              <a:rPr lang="pl-PL" dirty="0"/>
              <a:t> 2008</a:t>
            </a:r>
          </a:p>
          <a:p>
            <a:pPr lvl="1"/>
            <a:r>
              <a:rPr lang="pl-PL" b="1" dirty="0"/>
              <a:t>Agencje:</a:t>
            </a:r>
            <a:r>
              <a:rPr lang="pl-PL" dirty="0"/>
              <a:t> NASA / CNES / NOAA / EUMETSAT</a:t>
            </a:r>
          </a:p>
          <a:p>
            <a:pPr lvl="1"/>
            <a:r>
              <a:rPr lang="pl-PL" b="1" dirty="0"/>
              <a:t>Zwiększona dokładność, rozszerzony zakres zastosowań</a:t>
            </a:r>
            <a:endParaRPr lang="pl-PL" dirty="0"/>
          </a:p>
          <a:p>
            <a:r>
              <a:rPr lang="pl-PL" b="1" dirty="0"/>
              <a:t>Jason-3</a:t>
            </a:r>
            <a:endParaRPr lang="pl-PL" dirty="0"/>
          </a:p>
          <a:p>
            <a:pPr lvl="1"/>
            <a:r>
              <a:rPr lang="pl-PL" b="1" dirty="0"/>
              <a:t>Start:</a:t>
            </a:r>
            <a:r>
              <a:rPr lang="pl-PL" dirty="0"/>
              <a:t> 2016</a:t>
            </a:r>
          </a:p>
          <a:p>
            <a:pPr lvl="1"/>
            <a:r>
              <a:rPr lang="pl-PL" b="1" dirty="0"/>
              <a:t>Agencje:</a:t>
            </a:r>
            <a:r>
              <a:rPr lang="pl-PL" dirty="0"/>
              <a:t> NOAA / EUMETSAT / NASA / CNES</a:t>
            </a:r>
          </a:p>
          <a:p>
            <a:pPr lvl="1"/>
            <a:r>
              <a:rPr lang="pl-PL" b="1" dirty="0"/>
              <a:t>Obecnie operacyjny</a:t>
            </a:r>
            <a:r>
              <a:rPr lang="pl-PL" dirty="0"/>
              <a:t>, zapewnia ciągłość danych dla monitorowania zmian klimatycznych i oceanograficznych</a:t>
            </a:r>
          </a:p>
          <a:p>
            <a:r>
              <a:rPr lang="pl-PL" b="1" dirty="0"/>
              <a:t>Sentinel-6 Michael </a:t>
            </a:r>
            <a:r>
              <a:rPr lang="pl-PL" b="1" dirty="0" err="1"/>
              <a:t>Freilich</a:t>
            </a:r>
            <a:r>
              <a:rPr lang="pl-PL" b="1" dirty="0"/>
              <a:t> (Jason </a:t>
            </a:r>
            <a:r>
              <a:rPr lang="pl-PL" b="1" dirty="0" err="1"/>
              <a:t>Continuity</a:t>
            </a:r>
            <a:r>
              <a:rPr lang="pl-PL" b="1" dirty="0"/>
              <a:t> of Service)</a:t>
            </a:r>
            <a:endParaRPr lang="pl-PL" dirty="0"/>
          </a:p>
          <a:p>
            <a:pPr lvl="1"/>
            <a:r>
              <a:rPr lang="pl-PL" b="1" dirty="0"/>
              <a:t>Start:</a:t>
            </a:r>
            <a:r>
              <a:rPr lang="pl-PL" dirty="0"/>
              <a:t> 2020</a:t>
            </a:r>
          </a:p>
          <a:p>
            <a:pPr lvl="1"/>
            <a:r>
              <a:rPr lang="pl-PL" b="1" dirty="0"/>
              <a:t>Agencje:</a:t>
            </a:r>
            <a:r>
              <a:rPr lang="pl-PL" dirty="0"/>
              <a:t> ESA / EUMETSAT / NASA / NOAA / CNES</a:t>
            </a:r>
          </a:p>
          <a:p>
            <a:pPr lvl="1"/>
            <a:r>
              <a:rPr lang="pl-PL" b="1" dirty="0"/>
              <a:t>Najnowsza generacja</a:t>
            </a:r>
            <a:r>
              <a:rPr lang="pl-PL" dirty="0"/>
              <a:t>, bardzo wysokiej precyzji – kluczowy satelita do monitorowania zmian klimatu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40289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C627ED-3368-4F06-8672-5A5A0AA86D1E}" type="slidenum">
              <a:rPr lang="en-US"/>
              <a:pPr/>
              <a:t>7</a:t>
            </a:fld>
            <a:endParaRPr lang="en-US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72400" cy="561975"/>
          </a:xfrm>
        </p:spPr>
        <p:txBody>
          <a:bodyPr/>
          <a:lstStyle/>
          <a:p>
            <a:r>
              <a:rPr lang="pl-PL" sz="2800" b="1" dirty="0" smtClean="0">
                <a:latin typeface="Arial" charset="0"/>
              </a:rPr>
              <a:t>Parametry techniczne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569325" cy="6021387"/>
          </a:xfrm>
        </p:spPr>
        <p:txBody>
          <a:bodyPr/>
          <a:lstStyle/>
          <a:p>
            <a:r>
              <a:rPr lang="pl-PL" sz="2200" smtClean="0">
                <a:latin typeface="Arial" charset="0"/>
              </a:rPr>
              <a:t>Orbita, h=1336 km, inklinacja 66</a:t>
            </a:r>
            <a:r>
              <a:rPr lang="pl-PL" sz="2200" baseline="30000" smtClean="0">
                <a:latin typeface="Arial" charset="0"/>
              </a:rPr>
              <a:t>o</a:t>
            </a:r>
            <a:r>
              <a:rPr lang="pl-PL" sz="2200" smtClean="0">
                <a:latin typeface="Arial" charset="0"/>
              </a:rPr>
              <a:t>, cykl 10 dni.</a:t>
            </a:r>
          </a:p>
          <a:p>
            <a:r>
              <a:rPr lang="pl-PL" sz="2200" smtClean="0">
                <a:latin typeface="Arial" charset="0"/>
              </a:rPr>
              <a:t>Podwójny radar do pomiaru wysokości, 13.6 GHz i 5.30 GHz mierzy wysokości satelity nad poziom oceanu, prędkość wiatru, wysokości fali, poprawka jonosferyczna.</a:t>
            </a:r>
          </a:p>
          <a:p>
            <a:r>
              <a:rPr lang="pl-PL" sz="2200" smtClean="0">
                <a:latin typeface="Arial" charset="0"/>
              </a:rPr>
              <a:t>Radiometr mikrofalowy: 18, 21, 37GHz, Pomiary pasywne pary wodnej wzdłuż ścieżki radaru do korekcji radaru ze względu na zawartość pary wodnej (analogia do systemu GPS)</a:t>
            </a:r>
          </a:p>
          <a:p>
            <a:r>
              <a:rPr lang="pl-PL" sz="2200" smtClean="0">
                <a:latin typeface="Arial" charset="0"/>
              </a:rPr>
              <a:t>Reflektor laserowy - do naziemnego śledzenia satelity</a:t>
            </a:r>
          </a:p>
          <a:p>
            <a:r>
              <a:rPr lang="pl-PL" sz="2200" smtClean="0">
                <a:latin typeface="Arial" charset="0"/>
              </a:rPr>
              <a:t>Radar na pojedynczej długości fali 13.65 GHz – pomiary wysokości satelity nad pow. Oceanu, prędkość wiatru, wysokości fal</a:t>
            </a:r>
          </a:p>
          <a:p>
            <a:r>
              <a:rPr lang="pl-PL" sz="2200" smtClean="0">
                <a:latin typeface="Arial" charset="0"/>
              </a:rPr>
              <a:t>Podwójny system dopplerowski (odbiornik) 4012,2036 MHz. Odbiera naziemne sygnały do trackingu satelity i pola grawitacyjnego</a:t>
            </a:r>
          </a:p>
          <a:p>
            <a:r>
              <a:rPr lang="pl-PL" sz="2200" smtClean="0">
                <a:latin typeface="Arial" charset="0"/>
              </a:rPr>
              <a:t>Odbiornik GPS. Nowy system do trackingu i precyzyjnych obliczeń orbity satelity.</a:t>
            </a:r>
          </a:p>
          <a:p>
            <a:endParaRPr lang="pl-PL" sz="220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pl-PL" dirty="0" smtClean="0"/>
              <a:t>Orbita Jason-3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6021288"/>
            <a:ext cx="8229600" cy="536923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http://www.heavens-above.com/orbit.aspx?satid=33105&amp;lat=0&amp;lng=0&amp;loc=Unspecified&amp;alt=0&amp;tz=CET</a:t>
            </a:r>
            <a:endParaRPr lang="en-US" dirty="0"/>
          </a:p>
        </p:txBody>
      </p:sp>
      <p:pic>
        <p:nvPicPr>
          <p:cNvPr id="29698" name="Picture 2" descr="Ścieżka na powierzchni Ziem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268760"/>
            <a:ext cx="7128792" cy="3564396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323528" y="522920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Satelita mierzy jedynie w niskich i umiarkowanych szerokościach geograficznych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304CDDA-C16A-4720-8B91-AAA757829647}" type="slidenum">
              <a:rPr lang="en-US"/>
              <a:pPr/>
              <a:t>9</a:t>
            </a:fld>
            <a:endParaRPr lang="en-US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1143000"/>
          </a:xfrm>
        </p:spPr>
        <p:txBody>
          <a:bodyPr/>
          <a:lstStyle/>
          <a:p>
            <a:r>
              <a:rPr lang="pl-PL" sz="2800" smtClean="0">
                <a:solidFill>
                  <a:schemeClr val="folHlink"/>
                </a:solidFill>
                <a:latin typeface="Arial" charset="0"/>
              </a:rPr>
              <a:t>Dokładność pomiaru poziomu oceanu wynosi 4.0 cm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4525963"/>
          </a:xfrm>
        </p:spPr>
        <p:txBody>
          <a:bodyPr>
            <a:normAutofit fontScale="92500"/>
          </a:bodyPr>
          <a:lstStyle/>
          <a:p>
            <a:pPr marL="609600" indent="-609600">
              <a:buFontTx/>
              <a:buNone/>
            </a:pPr>
            <a:r>
              <a:rPr lang="pl-PL" sz="2400" dirty="0" smtClean="0">
                <a:latin typeface="Arial" charset="0"/>
              </a:rPr>
              <a:t>Cele naukowe misji </a:t>
            </a:r>
            <a:r>
              <a:rPr lang="pl-PL" sz="2400" dirty="0" err="1" smtClean="0">
                <a:latin typeface="Arial" charset="0"/>
              </a:rPr>
              <a:t>Topex-Poseidon</a:t>
            </a:r>
            <a:endParaRPr lang="pl-PL" sz="2400" dirty="0" smtClean="0">
              <a:latin typeface="Arial" charset="0"/>
            </a:endParaRP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Precyzyjne pomiary poziomu światowego oceanu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Wyznaczenie globalnej cyrkulacji oceanu i jej zmian w czasie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Zrozumienie fizyki pływów oceanicznych oraz powiązania ich z cyrkulacja oceaniczna oraz zmianami klimatu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Opis dynamiki oceanu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Analiza interakcji prądów morskich i fal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Wyznaczanie transportu ociepla, masy, fitoplanktonu oraz soli morskiej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Zrozumienie wpływu oceanu na atmosferę oraz klimat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681</Words>
  <Application>Microsoft Office PowerPoint</Application>
  <PresentationFormat>Pokaz na ekranie (4:3)</PresentationFormat>
  <Paragraphs>97</Paragraphs>
  <Slides>28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29" baseType="lpstr">
      <vt:lpstr>Motyw pakietu Office</vt:lpstr>
      <vt:lpstr>Metody teledetekcyjne w badaniach atmosfery   Wykład 9.  Altymetria satelitarna </vt:lpstr>
      <vt:lpstr>Altymetria satelitarna</vt:lpstr>
      <vt:lpstr>Projekt Topex-Posidon</vt:lpstr>
      <vt:lpstr>Prezentacja programu PowerPoint</vt:lpstr>
      <vt:lpstr>Misje satelitarne</vt:lpstr>
      <vt:lpstr>Satelity altimetryczne monitorujące poziom mórz i oceanów: </vt:lpstr>
      <vt:lpstr>Parametry techniczne</vt:lpstr>
      <vt:lpstr>Orbita Jason-3</vt:lpstr>
      <vt:lpstr>Dokładność pomiaru poziomu oceanu wynosi 4.0 cm</vt:lpstr>
      <vt:lpstr>Prezentacja programu PowerPoint</vt:lpstr>
      <vt:lpstr>Satelita Jason-2</vt:lpstr>
      <vt:lpstr>Zmiany czasowe powierzchni oceanów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Cyrkulacja atmosferyczno-oceaniczna w czasie La-Nina</vt:lpstr>
      <vt:lpstr>Prezentacja programu PowerPoint</vt:lpstr>
      <vt:lpstr>Prezentacja programu PowerPoint</vt:lpstr>
      <vt:lpstr>Aktualne dane </vt:lpstr>
      <vt:lpstr>Badania kriosfery</vt:lpstr>
      <vt:lpstr>Badania pola grawitacyjnego w ramach GRACE (Gravity Recovery and Climate Experiment)</vt:lpstr>
      <vt:lpstr>Zasada działania</vt:lpstr>
      <vt:lpstr>Prezentacja programu PowerPoint</vt:lpstr>
      <vt:lpstr>Prezentacja programu PowerPoint</vt:lpstr>
      <vt:lpstr>Anomalie grawitacji wyrażane są w ekwiwalencie warstwy wody</vt:lpstr>
      <vt:lpstr>Ubytek lodu w rejonach polarnych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Markowicz</dc:creator>
  <cp:lastModifiedBy>admin</cp:lastModifiedBy>
  <cp:revision>38</cp:revision>
  <dcterms:created xsi:type="dcterms:W3CDTF">2017-05-07T20:20:56Z</dcterms:created>
  <dcterms:modified xsi:type="dcterms:W3CDTF">2025-04-08T10:53:14Z</dcterms:modified>
</cp:coreProperties>
</file>