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78" r:id="rId5"/>
    <p:sldId id="286" r:id="rId6"/>
    <p:sldId id="287" r:id="rId7"/>
    <p:sldId id="288" r:id="rId8"/>
    <p:sldId id="289" r:id="rId9"/>
    <p:sldId id="277" r:id="rId10"/>
    <p:sldId id="282" r:id="rId11"/>
    <p:sldId id="281" r:id="rId12"/>
    <p:sldId id="279" r:id="rId13"/>
    <p:sldId id="280" r:id="rId14"/>
    <p:sldId id="283" r:id="rId15"/>
    <p:sldId id="284" r:id="rId16"/>
    <p:sldId id="285" r:id="rId17"/>
    <p:sldId id="292" r:id="rId18"/>
    <p:sldId id="291" r:id="rId19"/>
    <p:sldId id="276" r:id="rId20"/>
    <p:sldId id="264" r:id="rId21"/>
    <p:sldId id="265" r:id="rId22"/>
    <p:sldId id="266" r:id="rId23"/>
    <p:sldId id="269" r:id="rId24"/>
    <p:sldId id="267" r:id="rId25"/>
    <p:sldId id="268" r:id="rId26"/>
    <p:sldId id="290" r:id="rId27"/>
    <p:sldId id="271" r:id="rId28"/>
    <p:sldId id="272" r:id="rId29"/>
    <p:sldId id="273" r:id="rId30"/>
    <p:sldId id="274" r:id="rId31"/>
    <p:sldId id="275" r:id="rId32"/>
  </p:sldIdLst>
  <p:sldSz cx="9144000" cy="6858000" type="screen4x3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18" d="100"/>
          <a:sy n="118" d="100"/>
        </p:scale>
        <p:origin x="-1434" y="-1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image" Target="../media/image4.wmf"/><Relationship Id="rId1" Type="http://schemas.openxmlformats.org/officeDocument/2006/relationships/image" Target="../media/image3.wmf"/><Relationship Id="rId4" Type="http://schemas.openxmlformats.org/officeDocument/2006/relationships/image" Target="../media/image6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w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25.wmf"/><Relationship Id="rId1" Type="http://schemas.openxmlformats.org/officeDocument/2006/relationships/image" Target="../media/image24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28.wmf"/><Relationship Id="rId2" Type="http://schemas.openxmlformats.org/officeDocument/2006/relationships/image" Target="../media/image27.wmf"/><Relationship Id="rId1" Type="http://schemas.openxmlformats.org/officeDocument/2006/relationships/image" Target="../media/image26.wmf"/><Relationship Id="rId5" Type="http://schemas.openxmlformats.org/officeDocument/2006/relationships/image" Target="../media/image30.wmf"/><Relationship Id="rId4" Type="http://schemas.openxmlformats.org/officeDocument/2006/relationships/image" Target="../media/image29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31.w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35.wmf"/></Relationships>
</file>

<file path=ppt/drawings/_rels/vmlDrawing7.vml.rels><?xml version="1.0" encoding="UTF-8" standalone="yes"?>
<Relationships xmlns="http://schemas.openxmlformats.org/package/2006/relationships"><Relationship Id="rId2" Type="http://schemas.openxmlformats.org/officeDocument/2006/relationships/image" Target="../media/image37.wmf"/><Relationship Id="rId1" Type="http://schemas.openxmlformats.org/officeDocument/2006/relationships/image" Target="../media/image36.wmf"/></Relationships>
</file>

<file path=ppt/drawings/_rels/vmlDrawing8.vml.rels><?xml version="1.0" encoding="UTF-8" standalone="yes"?>
<Relationships xmlns="http://schemas.openxmlformats.org/package/2006/relationships"><Relationship Id="rId3" Type="http://schemas.openxmlformats.org/officeDocument/2006/relationships/image" Target="../media/image40.wmf"/><Relationship Id="rId2" Type="http://schemas.openxmlformats.org/officeDocument/2006/relationships/image" Target="../media/image39.wmf"/><Relationship Id="rId1" Type="http://schemas.openxmlformats.org/officeDocument/2006/relationships/image" Target="../media/image38.wmf"/><Relationship Id="rId4" Type="http://schemas.openxmlformats.org/officeDocument/2006/relationships/image" Target="../media/image41.wmf"/></Relationships>
</file>

<file path=ppt/drawings/_rels/vmlDrawing9.vml.rels><?xml version="1.0" encoding="UTF-8" standalone="yes"?>
<Relationships xmlns="http://schemas.openxmlformats.org/package/2006/relationships"><Relationship Id="rId2" Type="http://schemas.openxmlformats.org/officeDocument/2006/relationships/image" Target="../media/image43.wmf"/><Relationship Id="rId1" Type="http://schemas.openxmlformats.org/officeDocument/2006/relationships/image" Target="../media/image42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smtClean="0"/>
              <a:t>Kliknij, aby edytować styl wzorca podtytułu</a:t>
            </a:r>
            <a:endParaRPr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7E7B0D-A6EB-410B-A15E-2A540BEE4EC6}" type="datetimeFigureOut">
              <a:rPr lang="en-US" smtClean="0"/>
              <a:pPr/>
              <a:t>4/1/2025</a:t>
            </a:fld>
            <a:endParaRPr lang="en-US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D75A1B-E805-406C-82AF-0192378A47E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7E7B0D-A6EB-410B-A15E-2A540BEE4EC6}" type="datetimeFigureOut">
              <a:rPr lang="en-US" smtClean="0"/>
              <a:pPr/>
              <a:t>4/1/2025</a:t>
            </a:fld>
            <a:endParaRPr lang="en-US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D75A1B-E805-406C-82AF-0192378A47E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7E7B0D-A6EB-410B-A15E-2A540BEE4EC6}" type="datetimeFigureOut">
              <a:rPr lang="en-US" smtClean="0"/>
              <a:pPr/>
              <a:t>4/1/2025</a:t>
            </a:fld>
            <a:endParaRPr lang="en-US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D75A1B-E805-406C-82AF-0192378A47E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ytuł, tekst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A16CF4B-F6ED-492B-81A2-A50BCE55EE1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Tytuł, tekst i 2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4" name="Symbol zastępczy zawartości 3"/>
          <p:cNvSpPr>
            <a:spLocks noGrp="1"/>
          </p:cNvSpPr>
          <p:nvPr>
            <p:ph sz="quarter" idx="2"/>
          </p:nvPr>
        </p:nvSpPr>
        <p:spPr>
          <a:xfrm>
            <a:off x="4648200" y="1981200"/>
            <a:ext cx="3810000" cy="1981200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5" name="Symbol zastępczy zawartości 4"/>
          <p:cNvSpPr>
            <a:spLocks noGrp="1"/>
          </p:cNvSpPr>
          <p:nvPr>
            <p:ph sz="quarter" idx="3"/>
          </p:nvPr>
        </p:nvSpPr>
        <p:spPr>
          <a:xfrm>
            <a:off x="4648200" y="4114800"/>
            <a:ext cx="3810000" cy="1981200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1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B63E0B-E142-475A-B15F-97CB8A9C186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zawartości 1"/>
          <p:cNvSpPr>
            <a:spLocks noGrp="1"/>
          </p:cNvSpPr>
          <p:nvPr>
            <p:ph/>
          </p:nvPr>
        </p:nvSpPr>
        <p:spPr>
          <a:xfrm>
            <a:off x="685800" y="609600"/>
            <a:ext cx="7772400" cy="5486400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3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FDDAAB-F9A1-4B12-B373-13CA6690751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7E7B0D-A6EB-410B-A15E-2A540BEE4EC6}" type="datetimeFigureOut">
              <a:rPr lang="en-US" smtClean="0"/>
              <a:pPr/>
              <a:t>4/1/2025</a:t>
            </a:fld>
            <a:endParaRPr lang="en-US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D75A1B-E805-406C-82AF-0192378A47E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7E7B0D-A6EB-410B-A15E-2A540BEE4EC6}" type="datetimeFigureOut">
              <a:rPr lang="en-US" smtClean="0"/>
              <a:pPr/>
              <a:t>4/1/2025</a:t>
            </a:fld>
            <a:endParaRPr lang="en-US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D75A1B-E805-406C-82AF-0192378A47E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7E7B0D-A6EB-410B-A15E-2A540BEE4EC6}" type="datetimeFigureOut">
              <a:rPr lang="en-US" smtClean="0"/>
              <a:pPr/>
              <a:t>4/1/2025</a:t>
            </a:fld>
            <a:endParaRPr lang="en-US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D75A1B-E805-406C-82AF-0192378A47E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7E7B0D-A6EB-410B-A15E-2A540BEE4EC6}" type="datetimeFigureOut">
              <a:rPr lang="en-US" smtClean="0"/>
              <a:pPr/>
              <a:t>4/1/2025</a:t>
            </a:fld>
            <a:endParaRPr lang="en-US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D75A1B-E805-406C-82AF-0192378A47E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7E7B0D-A6EB-410B-A15E-2A540BEE4EC6}" type="datetimeFigureOut">
              <a:rPr lang="en-US" smtClean="0"/>
              <a:pPr/>
              <a:t>4/1/2025</a:t>
            </a:fld>
            <a:endParaRPr lang="en-US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D75A1B-E805-406C-82AF-0192378A47E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7E7B0D-A6EB-410B-A15E-2A540BEE4EC6}" type="datetimeFigureOut">
              <a:rPr lang="en-US" smtClean="0"/>
              <a:pPr/>
              <a:t>4/1/2025</a:t>
            </a:fld>
            <a:endParaRPr lang="en-US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D75A1B-E805-406C-82AF-0192378A47E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7E7B0D-A6EB-410B-A15E-2A540BEE4EC6}" type="datetimeFigureOut">
              <a:rPr lang="en-US" smtClean="0"/>
              <a:pPr/>
              <a:t>4/1/2025</a:t>
            </a:fld>
            <a:endParaRPr lang="en-US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D75A1B-E805-406C-82AF-0192378A47E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7E7B0D-A6EB-410B-A15E-2A540BEE4EC6}" type="datetimeFigureOut">
              <a:rPr lang="en-US" smtClean="0"/>
              <a:pPr/>
              <a:t>4/1/2025</a:t>
            </a:fld>
            <a:endParaRPr lang="en-US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D75A1B-E805-406C-82AF-0192378A47E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7E7B0D-A6EB-410B-A15E-2A540BEE4EC6}" type="datetimeFigureOut">
              <a:rPr lang="en-US" smtClean="0"/>
              <a:pPr/>
              <a:t>4/1/2025</a:t>
            </a:fld>
            <a:endParaRPr lang="en-US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D75A1B-E805-406C-82AF-0192378A47E6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12.wmf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png"/><Relationship Id="rId4" Type="http://schemas.openxmlformats.org/officeDocument/2006/relationships/image" Target="../media/image20.emf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hyperlink" Target="http://www.remss.com/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25.wmf"/><Relationship Id="rId5" Type="http://schemas.openxmlformats.org/officeDocument/2006/relationships/oleObject" Target="../embeddings/oleObject7.bin"/><Relationship Id="rId4" Type="http://schemas.openxmlformats.org/officeDocument/2006/relationships/image" Target="../media/image24.wmf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wmf"/><Relationship Id="rId3" Type="http://schemas.openxmlformats.org/officeDocument/2006/relationships/oleObject" Target="../embeddings/oleObject8.bin"/><Relationship Id="rId7" Type="http://schemas.openxmlformats.org/officeDocument/2006/relationships/oleObject" Target="../embeddings/oleObject10.bin"/><Relationship Id="rId12" Type="http://schemas.openxmlformats.org/officeDocument/2006/relationships/image" Target="../media/image30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27.wmf"/><Relationship Id="rId11" Type="http://schemas.openxmlformats.org/officeDocument/2006/relationships/oleObject" Target="../embeddings/oleObject12.bin"/><Relationship Id="rId5" Type="http://schemas.openxmlformats.org/officeDocument/2006/relationships/oleObject" Target="../embeddings/oleObject9.bin"/><Relationship Id="rId10" Type="http://schemas.openxmlformats.org/officeDocument/2006/relationships/image" Target="../media/image29.wmf"/><Relationship Id="rId4" Type="http://schemas.openxmlformats.org/officeDocument/2006/relationships/image" Target="../media/image26.wmf"/><Relationship Id="rId9" Type="http://schemas.openxmlformats.org/officeDocument/2006/relationships/oleObject" Target="../embeddings/oleObject11.bin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3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5.vml"/><Relationship Id="rId4" Type="http://schemas.openxmlformats.org/officeDocument/2006/relationships/image" Target="../media/image31.wmf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gif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4" Type="http://schemas.openxmlformats.org/officeDocument/2006/relationships/image" Target="../media/image35.wmf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37.wmf"/><Relationship Id="rId5" Type="http://schemas.openxmlformats.org/officeDocument/2006/relationships/oleObject" Target="../embeddings/oleObject16.bin"/><Relationship Id="rId4" Type="http://schemas.openxmlformats.org/officeDocument/2006/relationships/image" Target="../media/image36.wmf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wmf"/><Relationship Id="rId3" Type="http://schemas.openxmlformats.org/officeDocument/2006/relationships/oleObject" Target="../embeddings/oleObject17.bin"/><Relationship Id="rId7" Type="http://schemas.openxmlformats.org/officeDocument/2006/relationships/oleObject" Target="../embeddings/oleObject19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8.vml"/><Relationship Id="rId6" Type="http://schemas.openxmlformats.org/officeDocument/2006/relationships/image" Target="../media/image39.wmf"/><Relationship Id="rId5" Type="http://schemas.openxmlformats.org/officeDocument/2006/relationships/oleObject" Target="../embeddings/oleObject18.bin"/><Relationship Id="rId10" Type="http://schemas.openxmlformats.org/officeDocument/2006/relationships/image" Target="../media/image41.wmf"/><Relationship Id="rId4" Type="http://schemas.openxmlformats.org/officeDocument/2006/relationships/image" Target="../media/image38.wmf"/><Relationship Id="rId9" Type="http://schemas.openxmlformats.org/officeDocument/2006/relationships/oleObject" Target="../embeddings/oleObject20.bin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1.bin"/><Relationship Id="rId2" Type="http://schemas.openxmlformats.org/officeDocument/2006/relationships/slideLayout" Target="../slideLayouts/slideLayout14.xml"/><Relationship Id="rId1" Type="http://schemas.openxmlformats.org/officeDocument/2006/relationships/vmlDrawing" Target="../drawings/vmlDrawing9.vml"/><Relationship Id="rId6" Type="http://schemas.openxmlformats.org/officeDocument/2006/relationships/image" Target="../media/image43.wmf"/><Relationship Id="rId5" Type="http://schemas.openxmlformats.org/officeDocument/2006/relationships/oleObject" Target="../embeddings/oleObject22.bin"/><Relationship Id="rId4" Type="http://schemas.openxmlformats.org/officeDocument/2006/relationships/image" Target="../media/image42.wmf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wmf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4.wmf"/><Relationship Id="rId5" Type="http://schemas.openxmlformats.org/officeDocument/2006/relationships/oleObject" Target="../embeddings/oleObject2.bin"/><Relationship Id="rId10" Type="http://schemas.openxmlformats.org/officeDocument/2006/relationships/image" Target="../media/image6.wmf"/><Relationship Id="rId4" Type="http://schemas.openxmlformats.org/officeDocument/2006/relationships/image" Target="../media/image3.wmf"/><Relationship Id="rId9" Type="http://schemas.openxmlformats.org/officeDocument/2006/relationships/oleObject" Target="../embeddings/oleObject4.bin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55650" y="188913"/>
            <a:ext cx="7772400" cy="3455987"/>
          </a:xfrm>
        </p:spPr>
        <p:txBody>
          <a:bodyPr>
            <a:normAutofit fontScale="90000"/>
          </a:bodyPr>
          <a:lstStyle/>
          <a:p>
            <a:r>
              <a:rPr lang="pl-PL" sz="4000" b="1" dirty="0" smtClean="0"/>
              <a:t>Metody teledetekcyjne w badaniach atmosfery</a:t>
            </a:r>
            <a:r>
              <a:rPr lang="pl-PL" sz="4000" dirty="0" smtClean="0"/>
              <a:t>.</a:t>
            </a:r>
            <a:br>
              <a:rPr lang="pl-PL" sz="4000" dirty="0" smtClean="0"/>
            </a:br>
            <a:r>
              <a:rPr lang="pl-PL" sz="4000" dirty="0" smtClean="0"/>
              <a:t/>
            </a:r>
            <a:br>
              <a:rPr lang="pl-PL" sz="4000" dirty="0" smtClean="0"/>
            </a:br>
            <a:r>
              <a:rPr lang="pl-PL" sz="4000" dirty="0" smtClean="0">
                <a:solidFill>
                  <a:srgbClr val="0000FF"/>
                </a:solidFill>
              </a:rPr>
              <a:t>Wykład 6 – </a:t>
            </a:r>
            <a:r>
              <a:rPr lang="pl-PL" sz="4000" smtClean="0">
                <a:solidFill>
                  <a:srgbClr val="0000FF"/>
                </a:solidFill>
              </a:rPr>
              <a:t>Teledetekcja pasywna </a:t>
            </a:r>
            <a:br>
              <a:rPr lang="pl-PL" sz="4000" smtClean="0">
                <a:solidFill>
                  <a:srgbClr val="0000FF"/>
                </a:solidFill>
              </a:rPr>
            </a:br>
            <a:r>
              <a:rPr lang="pl-PL" sz="4000" smtClean="0">
                <a:solidFill>
                  <a:srgbClr val="0000FF"/>
                </a:solidFill>
              </a:rPr>
              <a:t>w </a:t>
            </a:r>
            <a:r>
              <a:rPr lang="pl-PL" sz="4000" dirty="0" smtClean="0">
                <a:solidFill>
                  <a:srgbClr val="0000FF"/>
                </a:solidFill>
              </a:rPr>
              <a:t>zakresie mikrofalowym. </a:t>
            </a:r>
            <a:br>
              <a:rPr lang="pl-PL" sz="4000" dirty="0" smtClean="0">
                <a:solidFill>
                  <a:srgbClr val="0000FF"/>
                </a:solidFill>
              </a:rPr>
            </a:br>
            <a:endParaRPr lang="pl-PL" sz="4000" dirty="0" smtClean="0">
              <a:solidFill>
                <a:srgbClr val="0000FF"/>
              </a:solidFill>
            </a:endParaRP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r>
              <a:rPr lang="pl-PL" b="1" smtClean="0"/>
              <a:t>Krzysztof Markowicz</a:t>
            </a:r>
          </a:p>
          <a:p>
            <a:r>
              <a:rPr lang="pl-PL" b="1" smtClean="0"/>
              <a:t>kmark@igf.fuw.edu.pl</a:t>
            </a:r>
          </a:p>
          <a:p>
            <a:endParaRPr lang="pl-PL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200" dirty="0" smtClean="0"/>
              <a:t>MP-3000A </a:t>
            </a:r>
            <a:r>
              <a:rPr lang="pl-PL" sz="3200" dirty="0" err="1" smtClean="0"/>
              <a:t>Portable</a:t>
            </a:r>
            <a:r>
              <a:rPr lang="pl-PL" sz="3200" dirty="0" smtClean="0"/>
              <a:t> </a:t>
            </a:r>
            <a:r>
              <a:rPr lang="pl-PL" sz="3200" dirty="0" err="1" smtClean="0"/>
              <a:t>Profiling</a:t>
            </a:r>
            <a:r>
              <a:rPr lang="pl-PL" sz="3200" dirty="0" smtClean="0"/>
              <a:t> </a:t>
            </a:r>
            <a:r>
              <a:rPr lang="pl-PL" sz="3200" dirty="0" err="1" smtClean="0"/>
              <a:t>Microwave</a:t>
            </a:r>
            <a:r>
              <a:rPr lang="pl-PL" sz="3200" dirty="0" smtClean="0"/>
              <a:t> </a:t>
            </a:r>
            <a:r>
              <a:rPr lang="pl-PL" sz="3200" dirty="0" err="1" smtClean="0"/>
              <a:t>Radiometer</a:t>
            </a:r>
            <a:r>
              <a:rPr lang="pl-PL" sz="3200" dirty="0" smtClean="0"/>
              <a:t> </a:t>
            </a:r>
            <a:endParaRPr lang="en-US" sz="3200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l-PL" sz="2400" dirty="0" smtClean="0"/>
              <a:t>21 K band (22-30 </a:t>
            </a:r>
            <a:r>
              <a:rPr lang="pl-PL" sz="2400" dirty="0" err="1" smtClean="0"/>
              <a:t>GHz</a:t>
            </a:r>
            <a:r>
              <a:rPr lang="pl-PL" sz="2400" dirty="0" smtClean="0"/>
              <a:t>) plus 14 V band (51-59 </a:t>
            </a:r>
            <a:r>
              <a:rPr lang="pl-PL" sz="2400" dirty="0" err="1" smtClean="0"/>
              <a:t>GHz</a:t>
            </a:r>
            <a:r>
              <a:rPr lang="pl-PL" sz="2400" dirty="0" smtClean="0"/>
              <a:t>) </a:t>
            </a:r>
            <a:r>
              <a:rPr lang="pl-PL" sz="2400" dirty="0" err="1" smtClean="0"/>
              <a:t>factory-calibrated</a:t>
            </a:r>
            <a:r>
              <a:rPr lang="pl-PL" sz="2400" dirty="0" smtClean="0"/>
              <a:t> </a:t>
            </a:r>
            <a:r>
              <a:rPr lang="pl-PL" sz="2400" dirty="0" err="1" smtClean="0"/>
              <a:t>channels</a:t>
            </a:r>
            <a:r>
              <a:rPr lang="pl-PL" sz="2400" dirty="0" smtClean="0"/>
              <a:t> </a:t>
            </a:r>
          </a:p>
          <a:p>
            <a:r>
              <a:rPr lang="pl-PL" sz="2400" dirty="0" err="1" smtClean="0"/>
              <a:t>Measures</a:t>
            </a:r>
            <a:r>
              <a:rPr lang="pl-PL" sz="2400" dirty="0" smtClean="0"/>
              <a:t> </a:t>
            </a:r>
            <a:r>
              <a:rPr lang="pl-PL" sz="2400" dirty="0" err="1" smtClean="0"/>
              <a:t>brightness</a:t>
            </a:r>
            <a:r>
              <a:rPr lang="pl-PL" sz="2400" dirty="0" smtClean="0"/>
              <a:t> </a:t>
            </a:r>
            <a:r>
              <a:rPr lang="pl-PL" sz="2400" dirty="0" err="1" smtClean="0"/>
              <a:t>temperatures</a:t>
            </a:r>
            <a:r>
              <a:rPr lang="pl-PL" sz="2400" dirty="0" smtClean="0"/>
              <a:t> </a:t>
            </a:r>
            <a:r>
              <a:rPr lang="pl-PL" sz="2400" dirty="0" err="1" smtClean="0"/>
              <a:t>in</a:t>
            </a:r>
            <a:r>
              <a:rPr lang="pl-PL" sz="2400" dirty="0" smtClean="0"/>
              <a:t> </a:t>
            </a:r>
            <a:r>
              <a:rPr lang="pl-PL" sz="2400" dirty="0" err="1" smtClean="0"/>
              <a:t>both</a:t>
            </a:r>
            <a:r>
              <a:rPr lang="pl-PL" sz="2400" dirty="0" smtClean="0"/>
              <a:t> </a:t>
            </a:r>
            <a:r>
              <a:rPr lang="pl-PL" sz="2400" dirty="0" err="1" smtClean="0"/>
              <a:t>water</a:t>
            </a:r>
            <a:r>
              <a:rPr lang="pl-PL" sz="2400" dirty="0" smtClean="0"/>
              <a:t> </a:t>
            </a:r>
            <a:r>
              <a:rPr lang="pl-PL" sz="2400" dirty="0" err="1" smtClean="0"/>
              <a:t>vapor</a:t>
            </a:r>
            <a:r>
              <a:rPr lang="pl-PL" sz="2400" dirty="0" smtClean="0"/>
              <a:t> and </a:t>
            </a:r>
            <a:r>
              <a:rPr lang="pl-PL" sz="2400" dirty="0" err="1" smtClean="0"/>
              <a:t>oxygen</a:t>
            </a:r>
            <a:r>
              <a:rPr lang="pl-PL" sz="2400" dirty="0" smtClean="0"/>
              <a:t> </a:t>
            </a:r>
            <a:r>
              <a:rPr lang="pl-PL" sz="2400" dirty="0" err="1" smtClean="0"/>
              <a:t>bands</a:t>
            </a:r>
            <a:r>
              <a:rPr lang="pl-PL" sz="2400" dirty="0" smtClean="0"/>
              <a:t> </a:t>
            </a:r>
          </a:p>
          <a:p>
            <a:r>
              <a:rPr lang="pl-PL" sz="2400" dirty="0" err="1" smtClean="0"/>
              <a:t>Measures</a:t>
            </a:r>
            <a:r>
              <a:rPr lang="pl-PL" sz="2400" dirty="0" smtClean="0"/>
              <a:t> </a:t>
            </a:r>
            <a:r>
              <a:rPr lang="pl-PL" sz="2400" dirty="0" err="1" smtClean="0"/>
              <a:t>cloud</a:t>
            </a:r>
            <a:r>
              <a:rPr lang="pl-PL" sz="2400" dirty="0" smtClean="0"/>
              <a:t> </a:t>
            </a:r>
            <a:r>
              <a:rPr lang="pl-PL" sz="2400" dirty="0" err="1" smtClean="0"/>
              <a:t>base</a:t>
            </a:r>
            <a:r>
              <a:rPr lang="pl-PL" sz="2400" dirty="0" smtClean="0"/>
              <a:t> </a:t>
            </a:r>
            <a:r>
              <a:rPr lang="pl-PL" sz="2400" dirty="0" err="1" smtClean="0"/>
              <a:t>temperature</a:t>
            </a:r>
            <a:r>
              <a:rPr lang="pl-PL" sz="2400" dirty="0" smtClean="0"/>
              <a:t> and </a:t>
            </a:r>
            <a:r>
              <a:rPr lang="pl-PL" sz="2400" dirty="0" err="1" smtClean="0"/>
              <a:t>height</a:t>
            </a:r>
            <a:r>
              <a:rPr lang="pl-PL" sz="2400" dirty="0" smtClean="0"/>
              <a:t> </a:t>
            </a:r>
            <a:r>
              <a:rPr lang="pl-PL" sz="2400" dirty="0" err="1" smtClean="0"/>
              <a:t>with</a:t>
            </a:r>
            <a:r>
              <a:rPr lang="pl-PL" sz="2400" dirty="0" smtClean="0"/>
              <a:t> </a:t>
            </a:r>
            <a:r>
              <a:rPr lang="pl-PL" sz="2400" dirty="0" err="1" smtClean="0"/>
              <a:t>optional</a:t>
            </a:r>
            <a:r>
              <a:rPr lang="pl-PL" sz="2400" dirty="0" smtClean="0"/>
              <a:t> IRT </a:t>
            </a:r>
          </a:p>
          <a:p>
            <a:r>
              <a:rPr lang="pl-PL" sz="2400" dirty="0" smtClean="0"/>
              <a:t>Standard </a:t>
            </a:r>
            <a:r>
              <a:rPr lang="pl-PL" sz="2400" dirty="0" err="1" smtClean="0"/>
              <a:t>Neural</a:t>
            </a:r>
            <a:r>
              <a:rPr lang="pl-PL" sz="2400" dirty="0" smtClean="0"/>
              <a:t> Net </a:t>
            </a:r>
            <a:r>
              <a:rPr lang="pl-PL" sz="2400" dirty="0" err="1" smtClean="0"/>
              <a:t>retrievals</a:t>
            </a:r>
            <a:r>
              <a:rPr lang="pl-PL" sz="2400" dirty="0" smtClean="0"/>
              <a:t> </a:t>
            </a:r>
            <a:r>
              <a:rPr lang="pl-PL" sz="2400" dirty="0" err="1" smtClean="0"/>
              <a:t>provide</a:t>
            </a:r>
            <a:r>
              <a:rPr lang="pl-PL" sz="2400" dirty="0" smtClean="0"/>
              <a:t> </a:t>
            </a:r>
            <a:r>
              <a:rPr lang="pl-PL" sz="2400" dirty="0" err="1" smtClean="0"/>
              <a:t>temperature</a:t>
            </a:r>
            <a:r>
              <a:rPr lang="pl-PL" sz="2400" dirty="0" smtClean="0"/>
              <a:t>, </a:t>
            </a:r>
            <a:r>
              <a:rPr lang="pl-PL" sz="2400" dirty="0" err="1" smtClean="0"/>
              <a:t>water</a:t>
            </a:r>
            <a:r>
              <a:rPr lang="pl-PL" sz="2400" dirty="0" smtClean="0"/>
              <a:t> </a:t>
            </a:r>
            <a:r>
              <a:rPr lang="pl-PL" sz="2400" dirty="0" err="1" smtClean="0"/>
              <a:t>vapor</a:t>
            </a:r>
            <a:r>
              <a:rPr lang="pl-PL" sz="2400" dirty="0" smtClean="0"/>
              <a:t>, </a:t>
            </a:r>
            <a:r>
              <a:rPr lang="pl-PL" sz="2400" dirty="0" err="1" smtClean="0"/>
              <a:t>relative</a:t>
            </a:r>
            <a:r>
              <a:rPr lang="pl-PL" sz="2400" dirty="0" smtClean="0"/>
              <a:t> </a:t>
            </a:r>
            <a:r>
              <a:rPr lang="pl-PL" sz="2400" dirty="0" err="1" smtClean="0"/>
              <a:t>humidity</a:t>
            </a:r>
            <a:r>
              <a:rPr lang="pl-PL" sz="2400" dirty="0" smtClean="0"/>
              <a:t>, and (</a:t>
            </a:r>
            <a:r>
              <a:rPr lang="pl-PL" sz="2400" dirty="0" err="1" smtClean="0"/>
              <a:t>with</a:t>
            </a:r>
            <a:r>
              <a:rPr lang="pl-PL" sz="2400" dirty="0" smtClean="0"/>
              <a:t> </a:t>
            </a:r>
            <a:r>
              <a:rPr lang="pl-PL" sz="2400" dirty="0" err="1" smtClean="0"/>
              <a:t>optional</a:t>
            </a:r>
            <a:r>
              <a:rPr lang="pl-PL" sz="2400" dirty="0" smtClean="0"/>
              <a:t> IRT) </a:t>
            </a:r>
            <a:r>
              <a:rPr lang="pl-PL" sz="2400" dirty="0" err="1" smtClean="0"/>
              <a:t>liquid</a:t>
            </a:r>
            <a:r>
              <a:rPr lang="pl-PL" sz="2400" dirty="0" smtClean="0"/>
              <a:t> </a:t>
            </a:r>
            <a:r>
              <a:rPr lang="pl-PL" sz="2400" dirty="0" err="1" smtClean="0"/>
              <a:t>profiles</a:t>
            </a:r>
            <a:r>
              <a:rPr lang="pl-PL" sz="2400" dirty="0" smtClean="0"/>
              <a:t> </a:t>
            </a:r>
            <a:r>
              <a:rPr lang="pl-PL" sz="2400" dirty="0" err="1" smtClean="0"/>
              <a:t>from</a:t>
            </a:r>
            <a:r>
              <a:rPr lang="pl-PL" sz="2400" dirty="0" smtClean="0"/>
              <a:t> </a:t>
            </a:r>
            <a:r>
              <a:rPr lang="pl-PL" sz="2400" dirty="0" err="1" smtClean="0"/>
              <a:t>the</a:t>
            </a:r>
            <a:r>
              <a:rPr lang="pl-PL" sz="2400" dirty="0" smtClean="0"/>
              <a:t> </a:t>
            </a:r>
            <a:r>
              <a:rPr lang="pl-PL" sz="2400" dirty="0" err="1" smtClean="0"/>
              <a:t>surface</a:t>
            </a:r>
            <a:r>
              <a:rPr lang="pl-PL" sz="2400" dirty="0" smtClean="0"/>
              <a:t> to 10 km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200" b="1" dirty="0" smtClean="0"/>
              <a:t>Pomiary</a:t>
            </a:r>
            <a:endParaRPr lang="en-US" sz="3200" b="1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l-PL" sz="2400" dirty="0" smtClean="0"/>
              <a:t>W ramach cyklu pomiarowego radiometr wykonuje pomiary w kierunku ciała doskonale czarnego </a:t>
            </a:r>
          </a:p>
          <a:p>
            <a:r>
              <a:rPr lang="pl-PL" sz="2400" dirty="0" smtClean="0"/>
              <a:t>Radiometr mikrofalowy wykonuje </a:t>
            </a:r>
            <a:r>
              <a:rPr lang="pl-PL" sz="2400" dirty="0" err="1" smtClean="0"/>
              <a:t>skan</a:t>
            </a:r>
            <a:r>
              <a:rPr lang="pl-PL" sz="2400" dirty="0" smtClean="0"/>
              <a:t> nieboskłonu dla różnych kątów </a:t>
            </a:r>
            <a:r>
              <a:rPr lang="pl-PL" sz="2400" dirty="0" smtClean="0"/>
              <a:t>zenitalnych</a:t>
            </a:r>
          </a:p>
          <a:p>
            <a:r>
              <a:rPr lang="pl-PL" sz="2400" dirty="0" smtClean="0"/>
              <a:t>Radiometr mikrofalowy w trybie pomiędzy </a:t>
            </a:r>
            <a:r>
              <a:rPr lang="pl-PL" sz="2400" dirty="0" err="1" smtClean="0"/>
              <a:t>sknami</a:t>
            </a:r>
            <a:r>
              <a:rPr lang="pl-PL" sz="2400" dirty="0" smtClean="0"/>
              <a:t> rejestruje promieniowanie przychodzące od zenitu</a:t>
            </a:r>
            <a:endParaRPr lang="pl-PL" sz="2400" dirty="0" smtClean="0"/>
          </a:p>
          <a:p>
            <a:r>
              <a:rPr lang="pl-PL" sz="2400" dirty="0" err="1" smtClean="0"/>
              <a:t>Radiancja</a:t>
            </a:r>
            <a:r>
              <a:rPr lang="pl-PL" sz="2400" dirty="0" smtClean="0"/>
              <a:t> dla różnych katów zenitalnych i różnych długości fali zawiera informacje o profilu temperatury powietrza oraz zawartości pary wodnej (wilgotności powietrza). 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200" dirty="0" smtClean="0"/>
              <a:t>Absorpcja promieniowania mikrofalowego </a:t>
            </a:r>
            <a:br>
              <a:rPr lang="pl-PL" sz="3200" dirty="0" smtClean="0"/>
            </a:br>
            <a:r>
              <a:rPr lang="pl-PL" sz="3200" dirty="0" smtClean="0"/>
              <a:t>w obszarach pochłania przez tlen i parę wodną</a:t>
            </a:r>
            <a:endParaRPr lang="en-US" sz="3200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891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43113" y="1690688"/>
            <a:ext cx="5057775" cy="347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/>
          </a:bodyPr>
          <a:lstStyle/>
          <a:p>
            <a:r>
              <a:rPr lang="pl-PL" sz="3200" b="1" dirty="0" smtClean="0"/>
              <a:t>Wyznaczanie temperatury radiacyjnej</a:t>
            </a:r>
            <a:endParaRPr lang="en-US" sz="3200" b="1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23528" y="1052736"/>
            <a:ext cx="8229600" cy="4525963"/>
          </a:xfrm>
        </p:spPr>
        <p:txBody>
          <a:bodyPr>
            <a:normAutofit/>
          </a:bodyPr>
          <a:lstStyle/>
          <a:p>
            <a:r>
              <a:rPr lang="pl-PL" sz="2400" dirty="0" smtClean="0"/>
              <a:t>Dla każdej długości fali przyrząd wyznacza temperaturę radiacyjną ze wzoru:</a:t>
            </a:r>
          </a:p>
          <a:p>
            <a:endParaRPr lang="pl-PL" sz="2400" dirty="0" smtClean="0"/>
          </a:p>
          <a:p>
            <a:endParaRPr lang="pl-PL" sz="2400" dirty="0" smtClean="0"/>
          </a:p>
          <a:p>
            <a:r>
              <a:rPr lang="pl-PL" sz="2400" dirty="0" smtClean="0"/>
              <a:t>gdzie T</a:t>
            </a:r>
            <a:r>
              <a:rPr lang="pl-PL" sz="2400" baseline="-25000" dirty="0" smtClean="0"/>
              <a:t>ref</a:t>
            </a:r>
            <a:r>
              <a:rPr lang="pl-PL" sz="2400" dirty="0" smtClean="0"/>
              <a:t> jest temperaturą ciała doskonale czarnego (wywnętrz radiometru) w temperaturze zbliżonej do otoczenia, G współczynnik kalibracyjny, </a:t>
            </a:r>
            <a:r>
              <a:rPr lang="pl-PL" sz="2400" dirty="0" err="1" smtClean="0"/>
              <a:t>V</a:t>
            </a:r>
            <a:r>
              <a:rPr lang="pl-PL" sz="2400" baseline="-25000" dirty="0" err="1" smtClean="0"/>
              <a:t>rev</a:t>
            </a:r>
            <a:r>
              <a:rPr lang="pl-PL" sz="2400" dirty="0" smtClean="0"/>
              <a:t> i </a:t>
            </a:r>
            <a:r>
              <a:rPr lang="pl-PL" sz="2400" dirty="0" err="1" smtClean="0"/>
              <a:t>V</a:t>
            </a:r>
            <a:r>
              <a:rPr lang="pl-PL" sz="2400" baseline="-25000" dirty="0" err="1" smtClean="0"/>
              <a:t>sky</a:t>
            </a:r>
            <a:r>
              <a:rPr lang="pl-PL" sz="2400" dirty="0" smtClean="0"/>
              <a:t> oznaczają napięcia </a:t>
            </a:r>
            <a:r>
              <a:rPr lang="pl-PL" sz="2400" dirty="0" smtClean="0"/>
              <a:t>elektryczne na </a:t>
            </a:r>
            <a:r>
              <a:rPr lang="pl-PL" sz="2400" dirty="0" smtClean="0"/>
              <a:t>detektorze zmierzone odpowiednio dla ciała doskonale czarnego i nieboskłonu. </a:t>
            </a:r>
          </a:p>
          <a:p>
            <a:endParaRPr lang="en-US" sz="2400" dirty="0"/>
          </a:p>
        </p:txBody>
      </p:sp>
      <p:graphicFrame>
        <p:nvGraphicFramePr>
          <p:cNvPr id="39939" name="Object 4"/>
          <p:cNvGraphicFramePr>
            <a:graphicFrameLocks noChangeAspect="1"/>
          </p:cNvGraphicFramePr>
          <p:nvPr/>
        </p:nvGraphicFramePr>
        <p:xfrm>
          <a:off x="827584" y="1916832"/>
          <a:ext cx="2518618" cy="79116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967" name="Równanie" r:id="rId3" imgW="1333440" imgH="419040" progId="Equation.3">
                  <p:embed/>
                </p:oleObj>
              </mc:Choice>
              <mc:Fallback>
                <p:oleObj name="Równanie" r:id="rId3" imgW="1333440" imgH="41904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7584" y="1916832"/>
                        <a:ext cx="2518618" cy="79116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200" b="1" dirty="0" smtClean="0"/>
              <a:t>Algorytm oparty na sieciach neuronowych</a:t>
            </a:r>
            <a:endParaRPr lang="en-US" sz="3200" b="1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23528" y="1628801"/>
            <a:ext cx="8507288" cy="1728192"/>
          </a:xfrm>
        </p:spPr>
        <p:txBody>
          <a:bodyPr>
            <a:normAutofit/>
          </a:bodyPr>
          <a:lstStyle/>
          <a:p>
            <a:r>
              <a:rPr lang="pl-PL" sz="2400" dirty="0" smtClean="0"/>
              <a:t>Algorytm jest trenowany na zestawie profili radiosondażowych</a:t>
            </a:r>
          </a:p>
          <a:p>
            <a:r>
              <a:rPr lang="pl-PL" sz="2400" dirty="0" smtClean="0"/>
              <a:t>Algorytm oparty jest na module transferu promieniowania w zakresie mikrofal </a:t>
            </a:r>
          </a:p>
          <a:p>
            <a:r>
              <a:rPr lang="pl-PL" sz="2400" dirty="0" smtClean="0"/>
              <a:t>Program RAOB </a:t>
            </a:r>
            <a:endParaRPr lang="en-US" sz="2400" dirty="0"/>
          </a:p>
        </p:txBody>
      </p:sp>
      <p:pic>
        <p:nvPicPr>
          <p:cNvPr id="40962" name="Picture 2" descr="Podobny obraz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19872" y="2564904"/>
            <a:ext cx="5724128" cy="429309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200" b="1" dirty="0" smtClean="0"/>
              <a:t>Inny algorytm do wyznaczania profilu temperatury</a:t>
            </a:r>
            <a:endParaRPr lang="en-US" sz="3200" b="1" dirty="0"/>
          </a:p>
        </p:txBody>
      </p:sp>
      <p:sp>
        <p:nvSpPr>
          <p:cNvPr id="8" name="pole tekstowe 7"/>
          <p:cNvSpPr txBox="1"/>
          <p:nvPr/>
        </p:nvSpPr>
        <p:spPr>
          <a:xfrm>
            <a:off x="395536" y="1700808"/>
            <a:ext cx="83529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dirty="0" smtClean="0"/>
              <a:t>Minimalizacja funkcji kosztu</a:t>
            </a:r>
            <a:endParaRPr lang="en-US" sz="2400" dirty="0"/>
          </a:p>
        </p:txBody>
      </p:sp>
      <p:sp>
        <p:nvSpPr>
          <p:cNvPr id="9" name="pole tekstowe 8"/>
          <p:cNvSpPr txBox="1"/>
          <p:nvPr/>
        </p:nvSpPr>
        <p:spPr>
          <a:xfrm>
            <a:off x="539552" y="5301208"/>
            <a:ext cx="820891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dirty="0" smtClean="0"/>
              <a:t>gdzie x jest wektorem temperatury (lub oraz RH) na różnych wysokościach, y jest wektorem obserwacji temperatury radiacyjnej dla różnych długości fali i różnych kątów zenitalnych.  </a:t>
            </a:r>
            <a:endParaRPr lang="en-US" sz="2400" dirty="0"/>
          </a:p>
        </p:txBody>
      </p:sp>
      <p:pic>
        <p:nvPicPr>
          <p:cNvPr id="7680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2162473"/>
            <a:ext cx="5088147" cy="5488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680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3356992"/>
            <a:ext cx="5263522" cy="11048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680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2852935"/>
            <a:ext cx="1728192" cy="4249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6805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4653136"/>
            <a:ext cx="1440160" cy="2904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5122912" cy="1143000"/>
          </a:xfrm>
        </p:spPr>
        <p:txBody>
          <a:bodyPr/>
          <a:lstStyle/>
          <a:p>
            <a:r>
              <a:rPr lang="pl-PL" sz="3200" b="1" dirty="0" smtClean="0"/>
              <a:t>Przykładowe wyniki</a:t>
            </a:r>
            <a:endParaRPr lang="en-US" sz="3200" b="1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5059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6309320"/>
            <a:ext cx="4476750" cy="28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78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88648" y="19194"/>
            <a:ext cx="3355350" cy="63989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78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4947" y="1268760"/>
            <a:ext cx="3609975" cy="2924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782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2072" y="4037037"/>
            <a:ext cx="3752850" cy="2343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200" dirty="0" smtClean="0"/>
              <a:t>Warszawa 20.03.2021</a:t>
            </a:r>
            <a:endParaRPr lang="en-US" sz="3200" dirty="0"/>
          </a:p>
        </p:txBody>
      </p:sp>
      <p:pic>
        <p:nvPicPr>
          <p:cNvPr id="4" name="Symbol zastępczy zawartości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855417"/>
            <a:ext cx="8229600" cy="4015528"/>
          </a:xfrm>
        </p:spPr>
      </p:pic>
    </p:spTree>
    <p:extLst>
      <p:ext uri="{BB962C8B-B14F-4D97-AF65-F5344CB8AC3E}">
        <p14:creationId xmlns:p14="http://schemas.microsoft.com/office/powerpoint/2010/main" val="1733675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200" dirty="0" smtClean="0"/>
              <a:t>Burza nad Warszawą 18.04.2021 na radiometrze mikrofalowym</a:t>
            </a:r>
            <a:endParaRPr lang="en-US" sz="3200" dirty="0"/>
          </a:p>
        </p:txBody>
      </p:sp>
      <p:pic>
        <p:nvPicPr>
          <p:cNvPr id="4" name="Symbol zastępczy zawartości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5656" y="1484784"/>
            <a:ext cx="6034617" cy="4525963"/>
          </a:xfrm>
        </p:spPr>
      </p:pic>
    </p:spTree>
    <p:extLst>
      <p:ext uri="{BB962C8B-B14F-4D97-AF65-F5344CB8AC3E}">
        <p14:creationId xmlns:p14="http://schemas.microsoft.com/office/powerpoint/2010/main" val="2733624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ymbol zastępczy numeru slajd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0C2F3685-680F-4AB2-BAF0-7E122B820C22}" type="slidenum">
              <a:rPr lang="en-US"/>
              <a:pPr/>
              <a:t>19</a:t>
            </a:fld>
            <a:endParaRPr lang="en-US"/>
          </a:p>
        </p:txBody>
      </p:sp>
      <p:sp>
        <p:nvSpPr>
          <p:cNvPr id="2253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pl-PL" sz="3200" dirty="0" smtClean="0">
                <a:latin typeface="Arial" charset="0"/>
              </a:rPr>
              <a:t>Pomiary satelitarne</a:t>
            </a:r>
          </a:p>
        </p:txBody>
      </p:sp>
      <p:sp>
        <p:nvSpPr>
          <p:cNvPr id="2253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507288" cy="4525963"/>
          </a:xfrm>
        </p:spPr>
        <p:txBody>
          <a:bodyPr/>
          <a:lstStyle/>
          <a:p>
            <a:r>
              <a:rPr lang="pl-PL" sz="2400" dirty="0" smtClean="0">
                <a:solidFill>
                  <a:schemeClr val="folHlink"/>
                </a:solidFill>
                <a:latin typeface="Arial" charset="0"/>
              </a:rPr>
              <a:t>AMSU</a:t>
            </a:r>
            <a:r>
              <a:rPr lang="pl-PL" sz="2400" dirty="0" smtClean="0">
                <a:latin typeface="Arial" charset="0"/>
              </a:rPr>
              <a:t> (</a:t>
            </a:r>
            <a:r>
              <a:rPr lang="pl-PL" sz="2400" dirty="0" err="1" smtClean="0">
                <a:latin typeface="Arial" charset="0"/>
              </a:rPr>
              <a:t>Advanced</a:t>
            </a:r>
            <a:r>
              <a:rPr lang="pl-PL" sz="2400" dirty="0" smtClean="0">
                <a:latin typeface="Arial" charset="0"/>
              </a:rPr>
              <a:t> </a:t>
            </a:r>
            <a:r>
              <a:rPr lang="pl-PL" sz="2400" dirty="0" err="1" smtClean="0">
                <a:latin typeface="Arial" charset="0"/>
              </a:rPr>
              <a:t>Microwave</a:t>
            </a:r>
            <a:r>
              <a:rPr lang="pl-PL" sz="2400" dirty="0" smtClean="0">
                <a:latin typeface="Arial" charset="0"/>
              </a:rPr>
              <a:t> </a:t>
            </a:r>
            <a:r>
              <a:rPr lang="pl-PL" sz="2400" dirty="0" err="1" smtClean="0">
                <a:latin typeface="Arial" charset="0"/>
              </a:rPr>
              <a:t>Sounding</a:t>
            </a:r>
            <a:r>
              <a:rPr lang="pl-PL" sz="2400" dirty="0" smtClean="0">
                <a:latin typeface="Arial" charset="0"/>
              </a:rPr>
              <a:t> Unit) na NOAA15</a:t>
            </a:r>
          </a:p>
          <a:p>
            <a:r>
              <a:rPr lang="pl-PL" sz="2400" dirty="0" err="1" smtClean="0">
                <a:solidFill>
                  <a:schemeClr val="folHlink"/>
                </a:solidFill>
                <a:latin typeface="Arial" charset="0"/>
              </a:rPr>
              <a:t>AMSU-A</a:t>
            </a:r>
            <a:r>
              <a:rPr lang="pl-PL" sz="2400" dirty="0" smtClean="0">
                <a:latin typeface="Arial" charset="0"/>
              </a:rPr>
              <a:t> 1998</a:t>
            </a:r>
          </a:p>
          <a:p>
            <a:r>
              <a:rPr lang="pl-PL" sz="2400" dirty="0" err="1" smtClean="0">
                <a:solidFill>
                  <a:schemeClr val="folHlink"/>
                </a:solidFill>
                <a:latin typeface="Arial" charset="0"/>
              </a:rPr>
              <a:t>AMSU-A</a:t>
            </a:r>
            <a:r>
              <a:rPr lang="pl-PL" sz="2400" dirty="0" smtClean="0">
                <a:latin typeface="Arial" charset="0"/>
              </a:rPr>
              <a:t> 15 kanałowy, </a:t>
            </a:r>
            <a:r>
              <a:rPr lang="pl-PL" sz="2400" dirty="0" err="1" smtClean="0">
                <a:latin typeface="Arial" charset="0"/>
              </a:rPr>
              <a:t>skan</a:t>
            </a:r>
            <a:r>
              <a:rPr lang="pl-PL" sz="2400" dirty="0" smtClean="0">
                <a:latin typeface="Arial" charset="0"/>
              </a:rPr>
              <a:t> poprzeczny</a:t>
            </a:r>
          </a:p>
          <a:p>
            <a:r>
              <a:rPr lang="pl-PL" sz="2400" dirty="0" err="1" smtClean="0">
                <a:solidFill>
                  <a:schemeClr val="folHlink"/>
                </a:solidFill>
                <a:latin typeface="Arial" charset="0"/>
              </a:rPr>
              <a:t>AMSU-B</a:t>
            </a:r>
            <a:r>
              <a:rPr lang="pl-PL" sz="2400" dirty="0" smtClean="0">
                <a:latin typeface="Arial" charset="0"/>
              </a:rPr>
              <a:t> 5 kanałowy</a:t>
            </a:r>
          </a:p>
          <a:p>
            <a:r>
              <a:rPr lang="pl-PL" sz="2400" dirty="0" smtClean="0">
                <a:solidFill>
                  <a:schemeClr val="folHlink"/>
                </a:solidFill>
                <a:latin typeface="Arial" charset="0"/>
              </a:rPr>
              <a:t>MSPPS</a:t>
            </a:r>
            <a:r>
              <a:rPr lang="pl-PL" sz="2400" dirty="0" smtClean="0">
                <a:latin typeface="Arial" charset="0"/>
              </a:rPr>
              <a:t> (</a:t>
            </a:r>
            <a:r>
              <a:rPr lang="pl-PL" sz="2400" dirty="0" err="1" smtClean="0">
                <a:latin typeface="Arial" charset="0"/>
              </a:rPr>
              <a:t>Microwave</a:t>
            </a:r>
            <a:r>
              <a:rPr lang="pl-PL" sz="2400" dirty="0" smtClean="0">
                <a:latin typeface="Arial" charset="0"/>
              </a:rPr>
              <a:t> </a:t>
            </a:r>
            <a:r>
              <a:rPr lang="pl-PL" sz="2400" dirty="0" err="1" smtClean="0">
                <a:latin typeface="Arial" charset="0"/>
              </a:rPr>
              <a:t>Surface</a:t>
            </a:r>
            <a:r>
              <a:rPr lang="pl-PL" sz="2400" dirty="0" smtClean="0">
                <a:latin typeface="Arial" charset="0"/>
              </a:rPr>
              <a:t> and </a:t>
            </a:r>
            <a:r>
              <a:rPr lang="pl-PL" sz="2400" dirty="0" err="1" smtClean="0">
                <a:latin typeface="Arial" charset="0"/>
              </a:rPr>
              <a:t>Precipitation</a:t>
            </a:r>
            <a:r>
              <a:rPr lang="pl-PL" sz="2400" dirty="0" smtClean="0">
                <a:latin typeface="Arial" charset="0"/>
              </a:rPr>
              <a:t> Products System)</a:t>
            </a:r>
          </a:p>
          <a:p>
            <a:r>
              <a:rPr lang="pl-PL" sz="2400" dirty="0" smtClean="0">
                <a:latin typeface="Arial" charset="0"/>
              </a:rPr>
              <a:t>SSM/I – </a:t>
            </a:r>
            <a:r>
              <a:rPr lang="pl-PL" sz="2400" dirty="0" err="1" smtClean="0">
                <a:latin typeface="Arial" charset="0"/>
              </a:rPr>
              <a:t>Special</a:t>
            </a:r>
            <a:r>
              <a:rPr lang="pl-PL" sz="2400" dirty="0" smtClean="0">
                <a:latin typeface="Arial" charset="0"/>
              </a:rPr>
              <a:t> Sensor </a:t>
            </a:r>
            <a:r>
              <a:rPr lang="pl-PL" sz="2400" dirty="0" err="1" smtClean="0">
                <a:latin typeface="Arial" charset="0"/>
              </a:rPr>
              <a:t>Microwave</a:t>
            </a:r>
            <a:r>
              <a:rPr lang="pl-PL" sz="2400" dirty="0" smtClean="0">
                <a:latin typeface="Arial" charset="0"/>
              </a:rPr>
              <a:t> </a:t>
            </a:r>
            <a:r>
              <a:rPr lang="pl-PL" sz="2400" dirty="0" err="1" smtClean="0">
                <a:latin typeface="Arial" charset="0"/>
              </a:rPr>
              <a:t>Imager</a:t>
            </a:r>
            <a:r>
              <a:rPr lang="pl-PL" sz="2400" dirty="0" smtClean="0">
                <a:latin typeface="Arial" charset="0"/>
              </a:rPr>
              <a:t>, </a:t>
            </a:r>
            <a:r>
              <a:rPr lang="pl-PL" sz="2400" dirty="0" err="1" smtClean="0">
                <a:latin typeface="Arial" charset="0"/>
                <a:hlinkClick r:id="rId2"/>
              </a:rPr>
              <a:t>www.remss.com</a:t>
            </a:r>
            <a:endParaRPr lang="pl-PL" sz="2400" dirty="0" smtClean="0">
              <a:latin typeface="Arial" charset="0"/>
            </a:endParaRPr>
          </a:p>
          <a:p>
            <a:r>
              <a:rPr lang="pl-PL" sz="2400" dirty="0" smtClean="0">
                <a:latin typeface="Arial" charset="0"/>
              </a:rPr>
              <a:t>F08SSM/I od 1987-1991</a:t>
            </a:r>
          </a:p>
          <a:p>
            <a:r>
              <a:rPr lang="pl-PL" sz="2400" dirty="0" smtClean="0">
                <a:latin typeface="Arial" charset="0"/>
              </a:rPr>
              <a:t>F15 SSM/I od 1999</a:t>
            </a:r>
          </a:p>
          <a:p>
            <a:endParaRPr lang="pl-PL" sz="2400" dirty="0" smtClean="0">
              <a:latin typeface="Arial" charset="0"/>
            </a:endParaRPr>
          </a:p>
          <a:p>
            <a:pPr>
              <a:buFontTx/>
              <a:buNone/>
            </a:pPr>
            <a:endParaRPr lang="pl-PL" sz="2400" dirty="0" smtClean="0"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Symbol zastępczy numeru slajd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E056D326-0B71-405C-AEF1-D9C0EF8F0289}" type="slidenum">
              <a:rPr lang="en-US"/>
              <a:pPr/>
              <a:t>2</a:t>
            </a:fld>
            <a:endParaRPr lang="en-US"/>
          </a:p>
        </p:txBody>
      </p:sp>
      <p:sp>
        <p:nvSpPr>
          <p:cNvPr id="12291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sz="3200" b="1" dirty="0" smtClean="0">
                <a:latin typeface="Arial" charset="0"/>
              </a:rPr>
              <a:t>Transfer promieniowania mikrofalowego w atmosferze.</a:t>
            </a:r>
            <a:r>
              <a:rPr lang="pl-PL" sz="4000" b="1" dirty="0" smtClean="0"/>
              <a:t> </a:t>
            </a:r>
          </a:p>
        </p:txBody>
      </p:sp>
      <p:sp>
        <p:nvSpPr>
          <p:cNvPr id="12292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sz="2400" smtClean="0">
                <a:latin typeface="Arial" charset="0"/>
              </a:rPr>
              <a:t>W porównaniu z promieniowaniem długofalowym znaczna część promieniowania mikrofalowego padająca na powierzchnie Ziemi zostaje od niej odbita w kierunku atmosfery. </a:t>
            </a:r>
          </a:p>
          <a:p>
            <a:r>
              <a:rPr lang="pl-PL" sz="2400" smtClean="0">
                <a:latin typeface="Arial" charset="0"/>
              </a:rPr>
              <a:t>Odbite promieniowanie jest częściowo spolaryzowane.</a:t>
            </a:r>
          </a:p>
          <a:p>
            <a:r>
              <a:rPr lang="pl-PL" sz="2400" smtClean="0">
                <a:latin typeface="Arial" charset="0"/>
              </a:rPr>
              <a:t>Istnieją metody teledetekcyjne, które wykorzystują pomiary dwóch składowych polaryzacyjnych.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Symbol zastępczy numeru slajdu 6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94DB9A02-E27B-4CEA-8A19-7F117FEB260A}" type="slidenum">
              <a:rPr lang="en-US"/>
              <a:pPr/>
              <a:t>20</a:t>
            </a:fld>
            <a:endParaRPr lang="en-US"/>
          </a:p>
        </p:txBody>
      </p:sp>
      <p:sp>
        <p:nvSpPr>
          <p:cNvPr id="2053" name="Rectangle 2"/>
          <p:cNvSpPr>
            <a:spLocks noGrp="1" noChangeArrowheads="1"/>
          </p:cNvSpPr>
          <p:nvPr>
            <p:ph type="body" sz="half" idx="1"/>
          </p:nvPr>
        </p:nvSpPr>
        <p:spPr>
          <a:xfrm>
            <a:off x="323850" y="0"/>
            <a:ext cx="8075613" cy="1252538"/>
          </a:xfrm>
        </p:spPr>
        <p:txBody>
          <a:bodyPr/>
          <a:lstStyle/>
          <a:p>
            <a:r>
              <a:rPr lang="pl-PL" sz="2400" smtClean="0">
                <a:solidFill>
                  <a:schemeClr val="tx2"/>
                </a:solidFill>
                <a:latin typeface="Arial" charset="0"/>
              </a:rPr>
              <a:t>Brigthness temperature</a:t>
            </a:r>
            <a:r>
              <a:rPr lang="pl-PL" sz="2400" smtClean="0">
                <a:latin typeface="Arial" charset="0"/>
              </a:rPr>
              <a:t> (radiancja) obserwowana przez satelitę w obszarze mikrofalowym ma postać:</a:t>
            </a:r>
          </a:p>
        </p:txBody>
      </p:sp>
      <p:graphicFrame>
        <p:nvGraphicFramePr>
          <p:cNvPr id="2050" name="Object 3"/>
          <p:cNvGraphicFramePr>
            <a:graphicFrameLocks noGrp="1" noChangeAspect="1"/>
          </p:cNvGraphicFramePr>
          <p:nvPr>
            <p:ph sz="half" idx="2"/>
          </p:nvPr>
        </p:nvGraphicFramePr>
        <p:xfrm>
          <a:off x="827088" y="836613"/>
          <a:ext cx="6985000" cy="955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06" name="Równanie" r:id="rId3" imgW="3619440" imgH="495000" progId="Equation.3">
                  <p:embed/>
                </p:oleObj>
              </mc:Choice>
              <mc:Fallback>
                <p:oleObj name="Równanie" r:id="rId3" imgW="3619440" imgH="495000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7088" y="836613"/>
                        <a:ext cx="6985000" cy="9556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54" name="Text Box 4"/>
          <p:cNvSpPr txBox="1">
            <a:spLocks noChangeArrowheads="1"/>
          </p:cNvSpPr>
          <p:nvPr/>
        </p:nvSpPr>
        <p:spPr bwMode="auto">
          <a:xfrm>
            <a:off x="323850" y="1773238"/>
            <a:ext cx="8135938" cy="39703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 sz="2400" dirty="0" err="1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</a:t>
            </a:r>
            <a:r>
              <a:rPr lang="pl-PL" sz="2400" baseline="30000" dirty="0" err="1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p</a:t>
            </a:r>
            <a:r>
              <a:rPr lang="pl-PL" sz="2400" baseline="-25000" dirty="0">
                <a:latin typeface="Arial" charset="0"/>
                <a:sym typeface="Symbol" pitchFamily="18" charset="2"/>
              </a:rPr>
              <a:t> </a:t>
            </a:r>
            <a:r>
              <a:rPr lang="pl-PL" sz="2400" dirty="0">
                <a:latin typeface="Arial" charset="0"/>
                <a:sym typeface="Symbol" pitchFamily="18" charset="2"/>
              </a:rPr>
              <a:t>jest zdolnością emisyjna dla polaryzacji </a:t>
            </a:r>
            <a:r>
              <a:rPr lang="pl-PL" sz="2400" dirty="0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p</a:t>
            </a:r>
            <a:r>
              <a:rPr lang="pl-PL" sz="2400" dirty="0">
                <a:latin typeface="Arial" charset="0"/>
                <a:sym typeface="Symbol" pitchFamily="18" charset="2"/>
              </a:rPr>
              <a:t> zaś </a:t>
            </a:r>
            <a:r>
              <a:rPr lang="pl-PL" sz="2400" dirty="0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R</a:t>
            </a:r>
            <a:r>
              <a:rPr lang="pl-PL" sz="2400" baseline="30000" dirty="0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p</a:t>
            </a:r>
            <a:r>
              <a:rPr lang="pl-PL" sz="2400" dirty="0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=1- </a:t>
            </a:r>
            <a:r>
              <a:rPr lang="pl-PL" sz="2400" dirty="0" err="1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</a:t>
            </a:r>
            <a:r>
              <a:rPr lang="pl-PL" sz="2400" baseline="30000" dirty="0" err="1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p</a:t>
            </a:r>
            <a:r>
              <a:rPr lang="pl-PL" sz="2400" dirty="0">
                <a:latin typeface="Arial" charset="0"/>
                <a:sym typeface="Symbol" pitchFamily="18" charset="2"/>
              </a:rPr>
              <a:t> jest współczynnikiem odbicia. Pierwszy człon równania jest czynnikiem powierzchniowym, drugi zaś definiuje promieniowanie emitowane przez </a:t>
            </a:r>
            <a:r>
              <a:rPr lang="pl-PL" sz="2400" dirty="0" smtClean="0">
                <a:latin typeface="Arial" charset="0"/>
                <a:sym typeface="Symbol" pitchFamily="18" charset="2"/>
              </a:rPr>
              <a:t>atmosferę, zaś trzeci </a:t>
            </a:r>
            <a:r>
              <a:rPr lang="pl-PL" sz="2400" dirty="0">
                <a:latin typeface="Arial" charset="0"/>
                <a:sym typeface="Symbol" pitchFamily="18" charset="2"/>
              </a:rPr>
              <a:t>odpowiada </a:t>
            </a:r>
            <a:r>
              <a:rPr lang="pl-PL" sz="2400" dirty="0" smtClean="0">
                <a:latin typeface="Arial" charset="0"/>
                <a:sym typeface="Symbol" pitchFamily="18" charset="2"/>
              </a:rPr>
              <a:t>promieniowaniu, które propaguje się w </a:t>
            </a:r>
            <a:r>
              <a:rPr lang="pl-PL" sz="2400" dirty="0">
                <a:latin typeface="Arial" charset="0"/>
                <a:sym typeface="Symbol" pitchFamily="18" charset="2"/>
              </a:rPr>
              <a:t>dół i następnie </a:t>
            </a:r>
            <a:r>
              <a:rPr lang="pl-PL" sz="2400" dirty="0" smtClean="0">
                <a:latin typeface="Arial" charset="0"/>
                <a:sym typeface="Symbol" pitchFamily="18" charset="2"/>
              </a:rPr>
              <a:t>jest odbite </a:t>
            </a:r>
            <a:r>
              <a:rPr lang="pl-PL" sz="2400" dirty="0">
                <a:latin typeface="Arial" charset="0"/>
                <a:sym typeface="Symbol" pitchFamily="18" charset="2"/>
              </a:rPr>
              <a:t>przez powierzchnie Ziemi. </a:t>
            </a:r>
          </a:p>
          <a:p>
            <a:pPr eaLnBrk="1" hangingPunct="1">
              <a:spcBef>
                <a:spcPct val="50000"/>
              </a:spcBef>
            </a:pPr>
            <a:r>
              <a:rPr lang="pl-PL" sz="2400" dirty="0">
                <a:latin typeface="Arial" charset="0"/>
                <a:sym typeface="Symbol" pitchFamily="18" charset="2"/>
              </a:rPr>
              <a:t>Jeśli założyć, że para wodna absorbuje tylko w warstwie </a:t>
            </a:r>
            <a:r>
              <a:rPr lang="pl-PL" sz="2400" dirty="0" smtClean="0">
                <a:latin typeface="Arial" charset="0"/>
                <a:sym typeface="Symbol" pitchFamily="18" charset="2"/>
              </a:rPr>
              <a:t>granicznej, gdzie temperatura </a:t>
            </a:r>
            <a:r>
              <a:rPr lang="pl-PL" sz="2400" dirty="0">
                <a:latin typeface="Arial" charset="0"/>
                <a:sym typeface="Symbol" pitchFamily="18" charset="2"/>
              </a:rPr>
              <a:t>jest stała </a:t>
            </a:r>
            <a:r>
              <a:rPr lang="pl-PL" sz="2400" dirty="0" smtClean="0">
                <a:latin typeface="Arial" charset="0"/>
                <a:sym typeface="Symbol" pitchFamily="18" charset="2"/>
              </a:rPr>
              <a:t>z wysokością i </a:t>
            </a:r>
            <a:r>
              <a:rPr lang="pl-PL" sz="2400" dirty="0">
                <a:latin typeface="Arial" charset="0"/>
                <a:sym typeface="Symbol" pitchFamily="18" charset="2"/>
              </a:rPr>
              <a:t>równa temperaturze powierzchni Ziemi </a:t>
            </a:r>
            <a:r>
              <a:rPr lang="pl-PL" sz="2400" dirty="0" smtClean="0">
                <a:latin typeface="Arial" charset="0"/>
                <a:sym typeface="Symbol" pitchFamily="18" charset="2"/>
              </a:rPr>
              <a:t>wówczas możemy </a:t>
            </a:r>
            <a:r>
              <a:rPr lang="pl-PL" sz="2400" dirty="0">
                <a:latin typeface="Arial" charset="0"/>
                <a:sym typeface="Symbol" pitchFamily="18" charset="2"/>
              </a:rPr>
              <a:t>zapisać:</a:t>
            </a:r>
          </a:p>
        </p:txBody>
      </p:sp>
      <p:graphicFrame>
        <p:nvGraphicFramePr>
          <p:cNvPr id="2051" name="Object 5"/>
          <p:cNvGraphicFramePr>
            <a:graphicFrameLocks noChangeAspect="1"/>
          </p:cNvGraphicFramePr>
          <p:nvPr/>
        </p:nvGraphicFramePr>
        <p:xfrm>
          <a:off x="1403350" y="5516563"/>
          <a:ext cx="5751513" cy="10144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07" name="Równanie" r:id="rId5" imgW="2806560" imgH="495000" progId="Equation.3">
                  <p:embed/>
                </p:oleObj>
              </mc:Choice>
              <mc:Fallback>
                <p:oleObj name="Równanie" r:id="rId5" imgW="2806560" imgH="49500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03350" y="5516563"/>
                        <a:ext cx="5751513" cy="10144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9" name="Symbol zastępczy numeru slajd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67617BDA-BB43-4C14-8F58-32E31C673D8E}" type="slidenum">
              <a:rPr lang="en-US"/>
              <a:pPr/>
              <a:t>21</a:t>
            </a:fld>
            <a:endParaRPr lang="en-US"/>
          </a:p>
        </p:txBody>
      </p:sp>
      <p:graphicFrame>
        <p:nvGraphicFramePr>
          <p:cNvPr id="3074" name="Object 2"/>
          <p:cNvGraphicFramePr>
            <a:graphicFrameLocks noGrp="1" noChangeAspect="1"/>
          </p:cNvGraphicFramePr>
          <p:nvPr>
            <p:ph idx="1"/>
          </p:nvPr>
        </p:nvGraphicFramePr>
        <p:xfrm>
          <a:off x="2038350" y="481013"/>
          <a:ext cx="3119438" cy="5699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14" name="Równanie" r:id="rId3" imgW="1320480" imgH="241200" progId="Equation.3">
                  <p:embed/>
                </p:oleObj>
              </mc:Choice>
              <mc:Fallback>
                <p:oleObj name="Równanie" r:id="rId3" imgW="1320480" imgH="241200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38350" y="481013"/>
                        <a:ext cx="3119438" cy="5699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80" name="Text Box 3"/>
          <p:cNvSpPr txBox="1">
            <a:spLocks noChangeArrowheads="1"/>
          </p:cNvSpPr>
          <p:nvPr/>
        </p:nvSpPr>
        <p:spPr bwMode="auto">
          <a:xfrm>
            <a:off x="323528" y="1052736"/>
            <a:ext cx="8137525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 sz="2400" dirty="0">
                <a:latin typeface="Arial" charset="0"/>
              </a:rPr>
              <a:t>Jeśli dla danej długości fali mierzymy obie składowe polaryzacyjne (</a:t>
            </a:r>
            <a:r>
              <a:rPr lang="pl-PL" sz="2400" dirty="0">
                <a:solidFill>
                  <a:schemeClr val="folHlink"/>
                </a:solidFill>
                <a:latin typeface="Arial" charset="0"/>
              </a:rPr>
              <a:t>V</a:t>
            </a:r>
            <a:r>
              <a:rPr lang="pl-PL" sz="2400" dirty="0">
                <a:latin typeface="Arial" charset="0"/>
              </a:rPr>
              <a:t>- pionowa, </a:t>
            </a:r>
            <a:r>
              <a:rPr lang="pl-PL" sz="2400" dirty="0" err="1">
                <a:solidFill>
                  <a:schemeClr val="folHlink"/>
                </a:solidFill>
                <a:latin typeface="Arial" charset="0"/>
              </a:rPr>
              <a:t>H</a:t>
            </a:r>
            <a:r>
              <a:rPr lang="pl-PL" sz="2400" dirty="0" err="1">
                <a:latin typeface="Arial" charset="0"/>
              </a:rPr>
              <a:t>-pozioma</a:t>
            </a:r>
            <a:r>
              <a:rPr lang="pl-PL" sz="2400" dirty="0">
                <a:latin typeface="Arial" charset="0"/>
              </a:rPr>
              <a:t>) to różnica </a:t>
            </a:r>
            <a:r>
              <a:rPr lang="pl-PL" sz="2400" dirty="0" smtClean="0">
                <a:latin typeface="Arial" charset="0"/>
              </a:rPr>
              <a:t>temperatur radiacyjnych </a:t>
            </a:r>
            <a:r>
              <a:rPr lang="pl-PL" sz="2400" dirty="0">
                <a:latin typeface="Arial" charset="0"/>
              </a:rPr>
              <a:t>dla obu składowych wynosi:</a:t>
            </a:r>
          </a:p>
        </p:txBody>
      </p:sp>
      <p:graphicFrame>
        <p:nvGraphicFramePr>
          <p:cNvPr id="3075" name="Object 4"/>
          <p:cNvGraphicFramePr>
            <a:graphicFrameLocks noChangeAspect="1"/>
          </p:cNvGraphicFramePr>
          <p:nvPr/>
        </p:nvGraphicFramePr>
        <p:xfrm>
          <a:off x="563563" y="2490147"/>
          <a:ext cx="6456709" cy="67532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15" name="Równanie" r:id="rId5" imgW="2311200" imgH="241200" progId="Equation.3">
                  <p:embed/>
                </p:oleObj>
              </mc:Choice>
              <mc:Fallback>
                <p:oleObj name="Równanie" r:id="rId5" imgW="2311200" imgH="24120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3563" y="2490147"/>
                        <a:ext cx="6456709" cy="67532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81" name="Text Box 5"/>
          <p:cNvSpPr txBox="1">
            <a:spLocks noChangeArrowheads="1"/>
          </p:cNvSpPr>
          <p:nvPr/>
        </p:nvSpPr>
        <p:spPr bwMode="auto">
          <a:xfrm>
            <a:off x="468313" y="3284538"/>
            <a:ext cx="756126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 sz="2400" dirty="0">
                <a:latin typeface="Arial" charset="0"/>
              </a:rPr>
              <a:t>Transmisja atmosferyczna ma postać</a:t>
            </a:r>
          </a:p>
        </p:txBody>
      </p:sp>
      <p:graphicFrame>
        <p:nvGraphicFramePr>
          <p:cNvPr id="3076" name="Object 6"/>
          <p:cNvGraphicFramePr>
            <a:graphicFrameLocks noChangeAspect="1"/>
          </p:cNvGraphicFramePr>
          <p:nvPr/>
        </p:nvGraphicFramePr>
        <p:xfrm>
          <a:off x="611188" y="3789363"/>
          <a:ext cx="2238375" cy="631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16" name="Równanie" r:id="rId7" imgW="901440" imgH="253800" progId="Equation.3">
                  <p:embed/>
                </p:oleObj>
              </mc:Choice>
              <mc:Fallback>
                <p:oleObj name="Równanie" r:id="rId7" imgW="901440" imgH="253800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1188" y="3789363"/>
                        <a:ext cx="2238375" cy="6318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82" name="Text Box 7"/>
          <p:cNvSpPr txBox="1">
            <a:spLocks noChangeArrowheads="1"/>
          </p:cNvSpPr>
          <p:nvPr/>
        </p:nvSpPr>
        <p:spPr bwMode="auto">
          <a:xfrm>
            <a:off x="395288" y="4508500"/>
            <a:ext cx="849788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 sz="2400" dirty="0">
                <a:latin typeface="Arial" charset="0"/>
              </a:rPr>
              <a:t>i zawiera przyczynek od pary wodnej, wody ciekłej oraz tlenu</a:t>
            </a:r>
          </a:p>
        </p:txBody>
      </p:sp>
      <p:graphicFrame>
        <p:nvGraphicFramePr>
          <p:cNvPr id="3077" name="Object 8"/>
          <p:cNvGraphicFramePr>
            <a:graphicFrameLocks noChangeAspect="1"/>
          </p:cNvGraphicFramePr>
          <p:nvPr/>
        </p:nvGraphicFramePr>
        <p:xfrm>
          <a:off x="825500" y="5316538"/>
          <a:ext cx="1955800" cy="600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17" name="Równanie" r:id="rId9" imgW="787320" imgH="241200" progId="Equation.3">
                  <p:embed/>
                </p:oleObj>
              </mc:Choice>
              <mc:Fallback>
                <p:oleObj name="Równanie" r:id="rId9" imgW="787320" imgH="241200" progId="Equation.3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5500" y="5316538"/>
                        <a:ext cx="1955800" cy="6000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78" name="Object 9"/>
          <p:cNvGraphicFramePr>
            <a:graphicFrameLocks noChangeAspect="1"/>
          </p:cNvGraphicFramePr>
          <p:nvPr/>
        </p:nvGraphicFramePr>
        <p:xfrm>
          <a:off x="4516438" y="5300663"/>
          <a:ext cx="1924050" cy="600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18" name="Równanie" r:id="rId11" imgW="774360" imgH="241200" progId="Equation.3">
                  <p:embed/>
                </p:oleObj>
              </mc:Choice>
              <mc:Fallback>
                <p:oleObj name="Równanie" r:id="rId11" imgW="774360" imgH="241200" progId="Equation.3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16438" y="5300663"/>
                        <a:ext cx="1924050" cy="6000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Symbol zastępczy numeru slajdu 6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1FE9C0E0-CBDB-4D95-9690-48328FE59DB9}" type="slidenum">
              <a:rPr lang="en-US"/>
              <a:pPr/>
              <a:t>22</a:t>
            </a:fld>
            <a:endParaRPr lang="en-US"/>
          </a:p>
        </p:txBody>
      </p:sp>
      <p:sp>
        <p:nvSpPr>
          <p:cNvPr id="4100" name="Rectangle 2"/>
          <p:cNvSpPr>
            <a:spLocks noGrp="1" noChangeArrowheads="1"/>
          </p:cNvSpPr>
          <p:nvPr>
            <p:ph type="body" sz="half" idx="1"/>
          </p:nvPr>
        </p:nvSpPr>
        <p:spPr>
          <a:xfrm>
            <a:off x="323850" y="188913"/>
            <a:ext cx="8147050" cy="647700"/>
          </a:xfrm>
        </p:spPr>
        <p:txBody>
          <a:bodyPr/>
          <a:lstStyle/>
          <a:p>
            <a:pPr>
              <a:buFontTx/>
              <a:buNone/>
            </a:pPr>
            <a:r>
              <a:rPr lang="pl-PL" sz="2400" smtClean="0">
                <a:latin typeface="Arial" charset="0"/>
              </a:rPr>
              <a:t>po przekształceniach mamy</a:t>
            </a:r>
          </a:p>
        </p:txBody>
      </p:sp>
      <p:graphicFrame>
        <p:nvGraphicFramePr>
          <p:cNvPr id="4098" name="Object 3"/>
          <p:cNvGraphicFramePr>
            <a:graphicFrameLocks noGrp="1" noChangeAspect="1"/>
          </p:cNvGraphicFramePr>
          <p:nvPr>
            <p:ph sz="half" idx="2"/>
          </p:nvPr>
        </p:nvGraphicFramePr>
        <p:xfrm>
          <a:off x="4284663" y="620713"/>
          <a:ext cx="4248150" cy="8016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26" name="Równanie" r:id="rId3" imgW="2286000" imgH="431640" progId="Equation.3">
                  <p:embed/>
                </p:oleObj>
              </mc:Choice>
              <mc:Fallback>
                <p:oleObj name="Równanie" r:id="rId3" imgW="2286000" imgH="431640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84663" y="620713"/>
                        <a:ext cx="4248150" cy="8016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101" name="Text Box 4"/>
          <p:cNvSpPr txBox="1">
            <a:spLocks noChangeArrowheads="1"/>
          </p:cNvSpPr>
          <p:nvPr/>
        </p:nvSpPr>
        <p:spPr bwMode="auto">
          <a:xfrm>
            <a:off x="323850" y="1557338"/>
            <a:ext cx="8424863" cy="3416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 sz="2400" dirty="0">
                <a:latin typeface="Arial" charset="0"/>
              </a:rPr>
              <a:t>Stosując równanie to dla kanałów 19GHz oraz 37 </a:t>
            </a:r>
            <a:r>
              <a:rPr lang="pl-PL" sz="2400" dirty="0" err="1">
                <a:latin typeface="Arial" charset="0"/>
              </a:rPr>
              <a:t>GHz</a:t>
            </a:r>
            <a:r>
              <a:rPr lang="pl-PL" sz="2400" dirty="0">
                <a:latin typeface="Arial" charset="0"/>
              </a:rPr>
              <a:t> możemy wyznaczyć wartości </a:t>
            </a:r>
            <a:r>
              <a:rPr lang="pl-PL" sz="2400" dirty="0">
                <a:solidFill>
                  <a:schemeClr val="folHlink"/>
                </a:solidFill>
                <a:latin typeface="Arial" charset="0"/>
              </a:rPr>
              <a:t>W</a:t>
            </a:r>
            <a:r>
              <a:rPr lang="pl-PL" sz="2400" dirty="0">
                <a:latin typeface="Arial" charset="0"/>
              </a:rPr>
              <a:t> oraz </a:t>
            </a:r>
            <a:r>
              <a:rPr lang="pl-PL" sz="2400" dirty="0">
                <a:solidFill>
                  <a:schemeClr val="folHlink"/>
                </a:solidFill>
                <a:latin typeface="Arial" charset="0"/>
              </a:rPr>
              <a:t>w</a:t>
            </a:r>
            <a:r>
              <a:rPr lang="pl-PL" sz="2400" dirty="0">
                <a:latin typeface="Arial" charset="0"/>
              </a:rPr>
              <a:t> , które oznaczają zawartość całkowitej wody ciekłej </a:t>
            </a:r>
            <a:r>
              <a:rPr lang="pl-PL" sz="2400" dirty="0" smtClean="0">
                <a:latin typeface="Arial" charset="0"/>
              </a:rPr>
              <a:t>(LWP) oraz </a:t>
            </a:r>
            <a:r>
              <a:rPr lang="pl-PL" sz="2400" dirty="0">
                <a:latin typeface="Arial" charset="0"/>
              </a:rPr>
              <a:t>pary wodnej </a:t>
            </a:r>
            <a:r>
              <a:rPr lang="pl-PL" sz="2400" dirty="0" smtClean="0">
                <a:latin typeface="Arial" charset="0"/>
              </a:rPr>
              <a:t>(PW) w </a:t>
            </a:r>
            <a:r>
              <a:rPr lang="pl-PL" sz="2400" dirty="0">
                <a:latin typeface="Arial" charset="0"/>
              </a:rPr>
              <a:t>pionowej kolumnie powietrza. </a:t>
            </a:r>
          </a:p>
          <a:p>
            <a:pPr eaLnBrk="1" hangingPunct="1">
              <a:spcBef>
                <a:spcPct val="50000"/>
              </a:spcBef>
            </a:pPr>
            <a:r>
              <a:rPr lang="pl-PL" sz="2400" dirty="0">
                <a:latin typeface="Arial" charset="0"/>
              </a:rPr>
              <a:t>Wartości </a:t>
            </a:r>
            <a:r>
              <a:rPr lang="pl-PL" sz="2400" dirty="0" err="1">
                <a:solidFill>
                  <a:schemeClr val="folHlink"/>
                </a:solidFill>
                <a:latin typeface="Arial" charset="0"/>
              </a:rPr>
              <a:t>k</a:t>
            </a:r>
            <a:r>
              <a:rPr lang="pl-PL" sz="2400" baseline="-25000" dirty="0" err="1">
                <a:solidFill>
                  <a:schemeClr val="folHlink"/>
                </a:solidFill>
                <a:latin typeface="Arial" charset="0"/>
              </a:rPr>
              <a:t>L</a:t>
            </a:r>
            <a:r>
              <a:rPr lang="pl-PL" sz="2400" dirty="0">
                <a:latin typeface="Arial" charset="0"/>
              </a:rPr>
              <a:t> oraz </a:t>
            </a:r>
            <a:r>
              <a:rPr lang="pl-PL" sz="2400" dirty="0" err="1">
                <a:solidFill>
                  <a:schemeClr val="folHlink"/>
                </a:solidFill>
                <a:latin typeface="Arial" charset="0"/>
              </a:rPr>
              <a:t>k</a:t>
            </a:r>
            <a:r>
              <a:rPr lang="pl-PL" sz="2400" baseline="-25000" dirty="0" err="1">
                <a:solidFill>
                  <a:schemeClr val="folHlink"/>
                </a:solidFill>
                <a:latin typeface="Arial" charset="0"/>
              </a:rPr>
              <a:t>w</a:t>
            </a:r>
            <a:r>
              <a:rPr lang="pl-PL" sz="2400" dirty="0">
                <a:latin typeface="Arial" charset="0"/>
              </a:rPr>
              <a:t> są źródłem największych błędów </a:t>
            </a:r>
            <a:r>
              <a:rPr lang="pl-PL" sz="2400" dirty="0" smtClean="0">
                <a:latin typeface="Arial" charset="0"/>
              </a:rPr>
              <a:t>w powyższej metodzie. </a:t>
            </a:r>
          </a:p>
          <a:p>
            <a:pPr eaLnBrk="1" hangingPunct="1">
              <a:spcBef>
                <a:spcPct val="50000"/>
              </a:spcBef>
            </a:pPr>
            <a:r>
              <a:rPr lang="pl-PL" sz="2400" dirty="0" smtClean="0">
                <a:latin typeface="Arial" charset="0"/>
              </a:rPr>
              <a:t>Ponadto </a:t>
            </a:r>
            <a:r>
              <a:rPr lang="pl-PL" sz="2400" dirty="0">
                <a:latin typeface="Arial" charset="0"/>
              </a:rPr>
              <a:t>jednym z największych problemów jest weryfikacja tego typu </a:t>
            </a:r>
            <a:r>
              <a:rPr lang="pl-PL" sz="2400" dirty="0" smtClean="0">
                <a:latin typeface="Arial" charset="0"/>
              </a:rPr>
              <a:t>pomiarów (np. zawartości wody ciekłej)</a:t>
            </a:r>
            <a:endParaRPr lang="pl-PL" sz="2400" dirty="0"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ymbol zastępczy numeru slajd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898EAB50-51C1-4F6B-8287-975A7C2735E3}" type="slidenum">
              <a:rPr lang="en-US"/>
              <a:pPr/>
              <a:t>23</a:t>
            </a:fld>
            <a:endParaRPr lang="en-US"/>
          </a:p>
        </p:txBody>
      </p:sp>
      <p:sp>
        <p:nvSpPr>
          <p:cNvPr id="19459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50825" y="0"/>
            <a:ext cx="8569325" cy="6669088"/>
          </a:xfrm>
        </p:spPr>
        <p:txBody>
          <a:bodyPr>
            <a:normAutofit lnSpcReduction="10000"/>
          </a:bodyPr>
          <a:lstStyle/>
          <a:p>
            <a:pPr>
              <a:spcBef>
                <a:spcPct val="50000"/>
              </a:spcBef>
            </a:pPr>
            <a:r>
              <a:rPr lang="pl-PL" sz="2400" dirty="0" smtClean="0">
                <a:latin typeface="Arial" charset="0"/>
              </a:rPr>
              <a:t>Zdolność emisyjna powierzchni ziemi </a:t>
            </a:r>
            <a:r>
              <a:rPr lang="pl-PL" sz="2400" dirty="0" smtClean="0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 </a:t>
            </a:r>
            <a:r>
              <a:rPr lang="pl-PL" sz="2400" dirty="0" smtClean="0">
                <a:latin typeface="Arial" charset="0"/>
                <a:sym typeface="Symbol" pitchFamily="18" charset="2"/>
              </a:rPr>
              <a:t>zależy od temperatury ze względu na temperaturową zależność współczynnika załamania oraz stopnia sfalowania oceanu, które w przybliżeniu jest proporcjonalne do prędkości wiatru. Stad: </a:t>
            </a:r>
          </a:p>
          <a:p>
            <a:pPr>
              <a:spcBef>
                <a:spcPct val="50000"/>
              </a:spcBef>
              <a:buFontTx/>
              <a:buNone/>
            </a:pPr>
            <a:r>
              <a:rPr lang="pl-PL" sz="2400" dirty="0" smtClean="0">
                <a:latin typeface="Arial" charset="0"/>
                <a:sym typeface="Symbol" pitchFamily="18" charset="2"/>
              </a:rPr>
              <a:t>	</a:t>
            </a:r>
            <a:r>
              <a:rPr lang="pl-PL" sz="2400" dirty="0" smtClean="0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= </a:t>
            </a:r>
            <a:r>
              <a:rPr lang="pl-PL" sz="2400" dirty="0" err="1" smtClean="0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</a:t>
            </a:r>
            <a:r>
              <a:rPr lang="pl-PL" sz="2400" dirty="0" smtClean="0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(</a:t>
            </a:r>
            <a:r>
              <a:rPr lang="pl-PL" sz="2400" dirty="0" err="1" smtClean="0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T</a:t>
            </a:r>
            <a:r>
              <a:rPr lang="pl-PL" sz="2400" baseline="-25000" dirty="0" err="1" smtClean="0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s</a:t>
            </a:r>
            <a:r>
              <a:rPr lang="pl-PL" sz="2400" dirty="0" err="1" smtClean="0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,v</a:t>
            </a:r>
            <a:r>
              <a:rPr lang="pl-PL" sz="2400" dirty="0" smtClean="0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)</a:t>
            </a:r>
          </a:p>
          <a:p>
            <a:pPr>
              <a:spcBef>
                <a:spcPct val="50000"/>
              </a:spcBef>
            </a:pPr>
            <a:r>
              <a:rPr lang="pl-PL" sz="2400" dirty="0" smtClean="0">
                <a:latin typeface="Arial" charset="0"/>
                <a:sym typeface="Symbol" pitchFamily="18" charset="2"/>
              </a:rPr>
              <a:t>Np. dla </a:t>
            </a:r>
            <a:r>
              <a:rPr lang="pl-PL" sz="2400" dirty="0" smtClean="0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f=37 </a:t>
            </a:r>
            <a:r>
              <a:rPr lang="pl-PL" sz="2400" dirty="0" err="1" smtClean="0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GHz</a:t>
            </a:r>
            <a:r>
              <a:rPr lang="pl-PL" sz="2400" dirty="0" smtClean="0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 </a:t>
            </a:r>
            <a:r>
              <a:rPr lang="pl-PL" sz="2400" baseline="30000" dirty="0" smtClean="0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H</a:t>
            </a:r>
            <a:r>
              <a:rPr lang="pl-PL" sz="2400" dirty="0" smtClean="0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=0.35 zaś </a:t>
            </a:r>
            <a:r>
              <a:rPr lang="pl-PL" sz="2400" baseline="30000" dirty="0" smtClean="0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v</a:t>
            </a:r>
            <a:r>
              <a:rPr lang="pl-PL" sz="2400" dirty="0" smtClean="0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=0.65</a:t>
            </a:r>
            <a:r>
              <a:rPr lang="pl-PL" sz="2400" dirty="0" smtClean="0">
                <a:latin typeface="Arial" charset="0"/>
                <a:sym typeface="Symbol" pitchFamily="18" charset="2"/>
              </a:rPr>
              <a:t> oraz </a:t>
            </a:r>
            <a:r>
              <a:rPr lang="pl-PL" sz="2400" dirty="0" smtClean="0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</a:t>
            </a:r>
            <a:r>
              <a:rPr lang="pl-PL" sz="2400" dirty="0" smtClean="0">
                <a:latin typeface="Arial" charset="0"/>
                <a:sym typeface="Symbol" pitchFamily="18" charset="2"/>
              </a:rPr>
              <a:t> zmniejsza się ze wzrostem temperatury. </a:t>
            </a:r>
          </a:p>
          <a:p>
            <a:pPr>
              <a:spcBef>
                <a:spcPct val="50000"/>
              </a:spcBef>
            </a:pPr>
            <a:r>
              <a:rPr lang="pl-PL" sz="2400" dirty="0" smtClean="0">
                <a:latin typeface="Arial" charset="0"/>
                <a:sym typeface="Symbol" pitchFamily="18" charset="2"/>
              </a:rPr>
              <a:t>Z zależności tej wynika, że istnieje możliwość pomiaru prędkości wiatru powierzchniowego z dokładnością ok. </a:t>
            </a:r>
            <a:r>
              <a:rPr lang="pl-PL" sz="2400" dirty="0" smtClean="0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2 m/s</a:t>
            </a:r>
            <a:r>
              <a:rPr lang="pl-PL" sz="2400" dirty="0" smtClean="0">
                <a:latin typeface="Arial" charset="0"/>
                <a:sym typeface="Symbol" pitchFamily="18" charset="2"/>
              </a:rPr>
              <a:t> oraz temperatury powierzchni Ziemi z dokładnością do kilku dziesiątych stopnia. Poprawka atmosferyczna dla niskich częstości jest mała i nie przekracza </a:t>
            </a:r>
            <a:r>
              <a:rPr lang="pl-PL" sz="2400" dirty="0" smtClean="0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10K.</a:t>
            </a:r>
          </a:p>
          <a:p>
            <a:pPr>
              <a:spcBef>
                <a:spcPct val="50000"/>
              </a:spcBef>
            </a:pPr>
            <a:r>
              <a:rPr lang="pl-PL" sz="2400" dirty="0" smtClean="0">
                <a:latin typeface="Arial" charset="0"/>
                <a:sym typeface="Symbol" pitchFamily="18" charset="2"/>
              </a:rPr>
              <a:t>Sytuacja nad lądem staje się znacznie trudniejsza ze względu na złożoną zależność zdolności emisyjne od typu podłoża.</a:t>
            </a:r>
          </a:p>
          <a:p>
            <a:endParaRPr lang="pl-PL" sz="2400" dirty="0" smtClean="0"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ymbol zastępczy numeru slajd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3725660C-ACE5-4100-8307-DA8AA2B2FA23}" type="slidenum">
              <a:rPr lang="en-US"/>
              <a:pPr/>
              <a:t>24</a:t>
            </a:fld>
            <a:endParaRPr lang="en-US"/>
          </a:p>
        </p:txBody>
      </p:sp>
      <p:sp>
        <p:nvSpPr>
          <p:cNvPr id="1741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pl-PL" smtClean="0"/>
          </a:p>
        </p:txBody>
      </p:sp>
      <p:pic>
        <p:nvPicPr>
          <p:cNvPr id="17412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0"/>
            <a:ext cx="9144000" cy="6148388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ymbol zastępczy numeru slajd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96C53F32-F401-4670-AD2F-020F7494CE26}" type="slidenum">
              <a:rPr lang="en-US"/>
              <a:pPr/>
              <a:t>25</a:t>
            </a:fld>
            <a:endParaRPr lang="en-US"/>
          </a:p>
        </p:txBody>
      </p:sp>
      <p:sp>
        <p:nvSpPr>
          <p:cNvPr id="1843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pl-PL" smtClean="0"/>
          </a:p>
        </p:txBody>
      </p:sp>
      <p:pic>
        <p:nvPicPr>
          <p:cNvPr id="18436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0"/>
            <a:ext cx="9144000" cy="5989638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Symbol zastępczy zawartości 4" descr="analysis_20080601_v11l30flk_00Z_sm.gif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57200" y="2068671"/>
            <a:ext cx="8229600" cy="3589020"/>
          </a:xfrm>
        </p:spPr>
      </p:pic>
      <p:sp>
        <p:nvSpPr>
          <p:cNvPr id="80898" name="AutoShape 2" descr="https://podaac.jpl.nasa.gov/sites/default/files/content/analysis_20080601_v11l30flk_00Z_sm.gif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" name="Prostokąt 5"/>
          <p:cNvSpPr/>
          <p:nvPr/>
        </p:nvSpPr>
        <p:spPr>
          <a:xfrm>
            <a:off x="0" y="5805264"/>
            <a:ext cx="896448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Snapshot of CCMP 6-hourly wind fields on 1 June 2008 00Z. Typhoon 06W (</a:t>
            </a:r>
            <a:r>
              <a:rPr lang="en-US" dirty="0" err="1" smtClean="0"/>
              <a:t>Nakri</a:t>
            </a:r>
            <a:r>
              <a:rPr lang="en-US" dirty="0" smtClean="0"/>
              <a:t>) is visible in this image north east of the Philippines. Wind data during this time was assimilated from the following satellite instruments: </a:t>
            </a:r>
            <a:r>
              <a:rPr lang="en-US" dirty="0" err="1" smtClean="0"/>
              <a:t>QuikSCAT</a:t>
            </a:r>
            <a:r>
              <a:rPr lang="en-US" dirty="0" smtClean="0"/>
              <a:t>, SSM/I F13, SSM/I F14, TMI, and AMSRE.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Symbol zastępczy numeru slajd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0095DE2F-F2D0-4673-B0D7-B60FCD27E444}" type="slidenum">
              <a:rPr lang="en-US"/>
              <a:pPr/>
              <a:t>27</a:t>
            </a:fld>
            <a:endParaRPr lang="en-US"/>
          </a:p>
        </p:txBody>
      </p:sp>
      <p:sp>
        <p:nvSpPr>
          <p:cNvPr id="5124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0"/>
            <a:ext cx="8229600" cy="633413"/>
          </a:xfrm>
        </p:spPr>
        <p:txBody>
          <a:bodyPr/>
          <a:lstStyle/>
          <a:p>
            <a:r>
              <a:rPr lang="pl-PL" sz="3200" b="1" dirty="0" smtClean="0"/>
              <a:t>Teledetekcja opadów</a:t>
            </a:r>
          </a:p>
        </p:txBody>
      </p:sp>
      <p:sp>
        <p:nvSpPr>
          <p:cNvPr id="512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288" y="765175"/>
            <a:ext cx="8229600" cy="3024188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pl-PL" sz="2400" dirty="0" smtClean="0">
                <a:latin typeface="Arial" charset="0"/>
              </a:rPr>
              <a:t>Teledetekcja opadów jest bardzo trudna zarówno z powierzchni ziemi jak i satelitów</a:t>
            </a:r>
          </a:p>
          <a:p>
            <a:pPr>
              <a:lnSpc>
                <a:spcPct val="90000"/>
              </a:lnSpc>
            </a:pPr>
            <a:r>
              <a:rPr lang="pl-PL" sz="2400" dirty="0" smtClean="0">
                <a:latin typeface="Arial" charset="0"/>
              </a:rPr>
              <a:t>Tylko nieznaczna część chmur powoduje opady atmosferyczne, a więc w celu oszacowania wysokości opadu należy potrafić oddzielić chmury z których wypada opad od tych z których nie pada.</a:t>
            </a:r>
          </a:p>
          <a:p>
            <a:pPr>
              <a:lnSpc>
                <a:spcPct val="90000"/>
              </a:lnSpc>
              <a:buFontTx/>
              <a:buNone/>
            </a:pPr>
            <a:endParaRPr lang="pl-PL" sz="2400" dirty="0" smtClean="0">
              <a:latin typeface="Arial" charset="0"/>
            </a:endParaRPr>
          </a:p>
          <a:p>
            <a:pPr>
              <a:lnSpc>
                <a:spcPct val="90000"/>
              </a:lnSpc>
              <a:buFontTx/>
              <a:buNone/>
            </a:pPr>
            <a:r>
              <a:rPr lang="pl-PL" sz="2400" dirty="0" smtClean="0">
                <a:latin typeface="Arial" charset="0"/>
              </a:rPr>
              <a:t>1) Cloud </a:t>
            </a:r>
            <a:r>
              <a:rPr lang="pl-PL" sz="2400" dirty="0" err="1" smtClean="0">
                <a:latin typeface="Arial" charset="0"/>
              </a:rPr>
              <a:t>indexing</a:t>
            </a:r>
            <a:endParaRPr lang="pl-PL" sz="2400" dirty="0" smtClean="0">
              <a:latin typeface="Arial" charset="0"/>
            </a:endParaRPr>
          </a:p>
        </p:txBody>
      </p:sp>
      <p:graphicFrame>
        <p:nvGraphicFramePr>
          <p:cNvPr id="5122" name="Object 4"/>
          <p:cNvGraphicFramePr>
            <a:graphicFrameLocks noChangeAspect="1"/>
          </p:cNvGraphicFramePr>
          <p:nvPr/>
        </p:nvGraphicFramePr>
        <p:xfrm>
          <a:off x="3027363" y="3429000"/>
          <a:ext cx="1790700" cy="879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50" name="Równanie" r:id="rId3" imgW="723600" imgH="342720" progId="Equation.3">
                  <p:embed/>
                </p:oleObj>
              </mc:Choice>
              <mc:Fallback>
                <p:oleObj name="Równanie" r:id="rId3" imgW="723600" imgH="34272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27363" y="3429000"/>
                        <a:ext cx="1790700" cy="8794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126" name="Text Box 5"/>
          <p:cNvSpPr txBox="1">
            <a:spLocks noChangeArrowheads="1"/>
          </p:cNvSpPr>
          <p:nvPr/>
        </p:nvSpPr>
        <p:spPr bwMode="auto">
          <a:xfrm>
            <a:off x="323850" y="4437063"/>
            <a:ext cx="84963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>
                <a:solidFill>
                  <a:schemeClr val="folHlink"/>
                </a:solidFill>
                <a:latin typeface="Arial" charset="0"/>
              </a:rPr>
              <a:t>R</a:t>
            </a:r>
            <a:r>
              <a:rPr lang="pl-PL" baseline="-25000">
                <a:solidFill>
                  <a:schemeClr val="folHlink"/>
                </a:solidFill>
                <a:latin typeface="Arial" charset="0"/>
              </a:rPr>
              <a:t>r</a:t>
            </a:r>
            <a:r>
              <a:rPr lang="pl-PL">
                <a:latin typeface="Arial" charset="0"/>
              </a:rPr>
              <a:t> natężenie opadu, </a:t>
            </a:r>
            <a:r>
              <a:rPr lang="pl-PL">
                <a:solidFill>
                  <a:schemeClr val="folHlink"/>
                </a:solidFill>
                <a:latin typeface="Arial" charset="0"/>
              </a:rPr>
              <a:t>r</a:t>
            </a:r>
            <a:r>
              <a:rPr lang="pl-PL" baseline="-25000">
                <a:solidFill>
                  <a:schemeClr val="folHlink"/>
                </a:solidFill>
                <a:latin typeface="Arial" charset="0"/>
              </a:rPr>
              <a:t>i</a:t>
            </a:r>
            <a:r>
              <a:rPr lang="pl-PL">
                <a:latin typeface="Arial" charset="0"/>
              </a:rPr>
              <a:t> natężenie opadu związane z rodzajem chmury </a:t>
            </a:r>
            <a:r>
              <a:rPr lang="pl-PL">
                <a:solidFill>
                  <a:schemeClr val="folHlink"/>
                </a:solidFill>
                <a:latin typeface="Arial" charset="0"/>
              </a:rPr>
              <a:t>i</a:t>
            </a:r>
            <a:r>
              <a:rPr lang="pl-PL">
                <a:latin typeface="Arial" charset="0"/>
              </a:rPr>
              <a:t> o frakcji </a:t>
            </a:r>
            <a:r>
              <a:rPr lang="pl-PL">
                <a:solidFill>
                  <a:schemeClr val="folHlink"/>
                </a:solidFill>
                <a:latin typeface="Arial" charset="0"/>
              </a:rPr>
              <a:t>f</a:t>
            </a:r>
            <a:r>
              <a:rPr lang="pl-PL" baseline="-25000">
                <a:solidFill>
                  <a:schemeClr val="folHlink"/>
                </a:solidFill>
                <a:latin typeface="Arial" charset="0"/>
              </a:rPr>
              <a:t>i</a:t>
            </a:r>
            <a:endParaRPr lang="pl-PL">
              <a:solidFill>
                <a:schemeClr val="folHlink"/>
              </a:solidFill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Symbol zastępczy numeru slajd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202C91F0-A6A0-4EAE-9EF7-082537A553FD}" type="slidenum">
              <a:rPr lang="en-US"/>
              <a:pPr/>
              <a:t>28</a:t>
            </a:fld>
            <a:endParaRPr lang="en-US"/>
          </a:p>
        </p:txBody>
      </p:sp>
      <p:sp>
        <p:nvSpPr>
          <p:cNvPr id="21507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23850" y="188913"/>
            <a:ext cx="8569325" cy="6408737"/>
          </a:xfrm>
        </p:spPr>
        <p:txBody>
          <a:bodyPr/>
          <a:lstStyle/>
          <a:p>
            <a:pPr>
              <a:buFontTx/>
              <a:buNone/>
            </a:pPr>
            <a:r>
              <a:rPr lang="pl-PL" sz="2400" dirty="0" smtClean="0">
                <a:latin typeface="Arial" charset="0"/>
              </a:rPr>
              <a:t>2) Odbiciowość chmury</a:t>
            </a:r>
          </a:p>
          <a:p>
            <a:pPr>
              <a:buFontTx/>
              <a:buNone/>
            </a:pPr>
            <a:r>
              <a:rPr lang="pl-PL" sz="2400" dirty="0" smtClean="0">
                <a:solidFill>
                  <a:schemeClr val="folHlink"/>
                </a:solidFill>
                <a:latin typeface="Arial" charset="0"/>
              </a:rPr>
              <a:t>Motywacja</a:t>
            </a:r>
            <a:r>
              <a:rPr lang="pl-PL" sz="2400" dirty="0" smtClean="0">
                <a:latin typeface="Arial" charset="0"/>
              </a:rPr>
              <a:t>: Opady tropikalne związane są na ogół z występowaniem chmur głębokiej konwekcji, które wykazują wysoki współczynnik odbicia.</a:t>
            </a:r>
          </a:p>
          <a:p>
            <a:pPr>
              <a:buFontTx/>
              <a:buNone/>
            </a:pPr>
            <a:r>
              <a:rPr lang="pl-PL" sz="2400" dirty="0" smtClean="0">
                <a:latin typeface="Arial" charset="0"/>
              </a:rPr>
              <a:t>Parametryzacja Garcia 1981</a:t>
            </a:r>
          </a:p>
          <a:p>
            <a:pPr>
              <a:buFontTx/>
              <a:buNone/>
            </a:pPr>
            <a:r>
              <a:rPr lang="pl-PL" sz="2400" dirty="0" smtClean="0">
                <a:solidFill>
                  <a:schemeClr val="folHlink"/>
                </a:solidFill>
                <a:latin typeface="Arial" charset="0"/>
              </a:rPr>
              <a:t>R</a:t>
            </a:r>
            <a:r>
              <a:rPr lang="pl-PL" sz="2400" baseline="-25000" dirty="0" smtClean="0">
                <a:solidFill>
                  <a:schemeClr val="folHlink"/>
                </a:solidFill>
                <a:latin typeface="Arial" charset="0"/>
              </a:rPr>
              <a:t>r</a:t>
            </a:r>
            <a:r>
              <a:rPr lang="pl-PL" sz="2400" dirty="0" smtClean="0">
                <a:solidFill>
                  <a:schemeClr val="folHlink"/>
                </a:solidFill>
                <a:latin typeface="Arial" charset="0"/>
              </a:rPr>
              <a:t>=62.6+37.4N</a:t>
            </a:r>
            <a:r>
              <a:rPr lang="pl-PL" sz="2400" baseline="-25000" dirty="0" smtClean="0">
                <a:solidFill>
                  <a:schemeClr val="folHlink"/>
                </a:solidFill>
                <a:latin typeface="Arial" charset="0"/>
              </a:rPr>
              <a:t>D</a:t>
            </a:r>
          </a:p>
          <a:p>
            <a:pPr>
              <a:buFontTx/>
              <a:buNone/>
            </a:pPr>
            <a:r>
              <a:rPr lang="pl-PL" sz="2400" dirty="0" smtClean="0">
                <a:solidFill>
                  <a:schemeClr val="folHlink"/>
                </a:solidFill>
                <a:latin typeface="Arial" charset="0"/>
              </a:rPr>
              <a:t>N</a:t>
            </a:r>
            <a:r>
              <a:rPr lang="pl-PL" sz="2400" baseline="-25000" dirty="0" smtClean="0">
                <a:solidFill>
                  <a:schemeClr val="folHlink"/>
                </a:solidFill>
                <a:latin typeface="Arial" charset="0"/>
              </a:rPr>
              <a:t>D</a:t>
            </a:r>
            <a:r>
              <a:rPr lang="pl-PL" sz="2400" dirty="0" smtClean="0">
                <a:latin typeface="Arial" charset="0"/>
              </a:rPr>
              <a:t>- liczba dni z chmurami o wysokim współczynniku odbicia</a:t>
            </a:r>
          </a:p>
          <a:p>
            <a:pPr>
              <a:buFontTx/>
              <a:buNone/>
            </a:pPr>
            <a:r>
              <a:rPr lang="pl-PL" sz="2400" dirty="0" smtClean="0">
                <a:latin typeface="Arial" charset="0"/>
              </a:rPr>
              <a:t>3) </a:t>
            </a:r>
            <a:r>
              <a:rPr lang="pl-PL" sz="2400" dirty="0" smtClean="0">
                <a:solidFill>
                  <a:schemeClr val="folHlink"/>
                </a:solidFill>
                <a:latin typeface="Arial" charset="0"/>
              </a:rPr>
              <a:t>OLR</a:t>
            </a:r>
            <a:r>
              <a:rPr lang="pl-PL" sz="2400" dirty="0" smtClean="0">
                <a:latin typeface="Arial" charset="0"/>
              </a:rPr>
              <a:t> – </a:t>
            </a:r>
            <a:r>
              <a:rPr lang="pl-PL" sz="2400" dirty="0" err="1" smtClean="0">
                <a:latin typeface="Arial" charset="0"/>
              </a:rPr>
              <a:t>Outgoing</a:t>
            </a:r>
            <a:r>
              <a:rPr lang="pl-PL" sz="2400" dirty="0" smtClean="0">
                <a:latin typeface="Arial" charset="0"/>
              </a:rPr>
              <a:t> Longwave </a:t>
            </a:r>
            <a:r>
              <a:rPr lang="pl-PL" sz="2400" dirty="0" err="1" smtClean="0">
                <a:latin typeface="Arial" charset="0"/>
              </a:rPr>
              <a:t>Radiation</a:t>
            </a:r>
            <a:r>
              <a:rPr lang="pl-PL" sz="2400" dirty="0" smtClean="0">
                <a:latin typeface="Arial" charset="0"/>
              </a:rPr>
              <a:t>. Chmury chłodniejsze (poza cirrusami) powodują większe opady niż chmury ciepłe. </a:t>
            </a:r>
          </a:p>
          <a:p>
            <a:pPr>
              <a:buFontTx/>
              <a:buNone/>
            </a:pPr>
            <a:r>
              <a:rPr lang="pl-PL" sz="2400" dirty="0" smtClean="0">
                <a:latin typeface="Arial" charset="0"/>
              </a:rPr>
              <a:t>4) Chmury o wysokim prawdopodobieństwie opadu mają niską temperaturę </a:t>
            </a:r>
            <a:r>
              <a:rPr lang="pl-PL" sz="2400" dirty="0" smtClean="0">
                <a:solidFill>
                  <a:schemeClr val="folHlink"/>
                </a:solidFill>
                <a:latin typeface="Arial" charset="0"/>
              </a:rPr>
              <a:t>T</a:t>
            </a:r>
            <a:r>
              <a:rPr lang="pl-PL" sz="2400" baseline="-25000" dirty="0" smtClean="0">
                <a:solidFill>
                  <a:schemeClr val="folHlink"/>
                </a:solidFill>
                <a:latin typeface="Arial" charset="0"/>
              </a:rPr>
              <a:t>b</a:t>
            </a:r>
            <a:r>
              <a:rPr lang="pl-PL" sz="2400" dirty="0" smtClean="0">
                <a:latin typeface="Arial" charset="0"/>
              </a:rPr>
              <a:t> (w dalekiej podczerwieni) oraz wysoki współczynnik odbicia w obszarze widzialnym. </a:t>
            </a:r>
          </a:p>
          <a:p>
            <a:pPr>
              <a:buFontTx/>
              <a:buNone/>
            </a:pPr>
            <a:endParaRPr lang="pl-PL" sz="2400" dirty="0" smtClean="0"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8" name="Symbol zastępczy numeru slajd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64E59D70-7D79-4B47-99D7-5EB96A841417}" type="slidenum">
              <a:rPr lang="en-US"/>
              <a:pPr/>
              <a:t>29</a:t>
            </a:fld>
            <a:endParaRPr lang="en-US"/>
          </a:p>
        </p:txBody>
      </p:sp>
      <p:sp>
        <p:nvSpPr>
          <p:cNvPr id="6149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23850" y="260350"/>
            <a:ext cx="8229600" cy="4897438"/>
          </a:xfrm>
        </p:spPr>
        <p:txBody>
          <a:bodyPr/>
          <a:lstStyle/>
          <a:p>
            <a:pPr>
              <a:lnSpc>
                <a:spcPct val="90000"/>
              </a:lnSpc>
              <a:buFontTx/>
              <a:buNone/>
            </a:pPr>
            <a:r>
              <a:rPr lang="pl-PL" sz="2400" dirty="0" smtClean="0">
                <a:latin typeface="Arial" charset="0"/>
              </a:rPr>
              <a:t>5) Metody mikrofalowe</a:t>
            </a:r>
          </a:p>
          <a:p>
            <a:pPr>
              <a:lnSpc>
                <a:spcPct val="90000"/>
              </a:lnSpc>
            </a:pPr>
            <a:r>
              <a:rPr lang="pl-PL" sz="2400" dirty="0" smtClean="0">
                <a:latin typeface="Arial" charset="0"/>
              </a:rPr>
              <a:t>Promieniowanie to penetruje chmury gdyż małe krople chmurowe słabo oddziaływają z mikrofalami.</a:t>
            </a:r>
          </a:p>
          <a:p>
            <a:pPr>
              <a:lnSpc>
                <a:spcPct val="90000"/>
              </a:lnSpc>
            </a:pPr>
            <a:r>
              <a:rPr lang="pl-PL" sz="2400" dirty="0" smtClean="0">
                <a:latin typeface="Arial" charset="0"/>
              </a:rPr>
              <a:t>Krople deszczowe silnie oddziaływają z mikrofalami</a:t>
            </a:r>
          </a:p>
          <a:p>
            <a:pPr>
              <a:lnSpc>
                <a:spcPct val="90000"/>
              </a:lnSpc>
            </a:pPr>
            <a:r>
              <a:rPr lang="pl-PL" sz="2400" dirty="0" smtClean="0">
                <a:latin typeface="Arial" charset="0"/>
              </a:rPr>
              <a:t>Niska rozdzielczość przestrzenna przyrządów</a:t>
            </a:r>
          </a:p>
          <a:p>
            <a:pPr>
              <a:lnSpc>
                <a:spcPct val="90000"/>
              </a:lnSpc>
            </a:pPr>
            <a:r>
              <a:rPr lang="pl-PL" sz="2400" dirty="0" smtClean="0">
                <a:latin typeface="Arial" charset="0"/>
              </a:rPr>
              <a:t>Nie można odróżnić kropel wody od kryształków lodu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pl-PL" sz="2400" dirty="0" smtClean="0">
                <a:latin typeface="Arial" charset="0"/>
              </a:rPr>
              <a:t>Jednak</a:t>
            </a:r>
          </a:p>
          <a:p>
            <a:pPr>
              <a:lnSpc>
                <a:spcPct val="90000"/>
              </a:lnSpc>
            </a:pPr>
            <a:r>
              <a:rPr lang="pl-PL" sz="2400" dirty="0" smtClean="0">
                <a:latin typeface="Arial" charset="0"/>
              </a:rPr>
              <a:t>Kryształy głównie rozpraszają promieniowanie mikrofalowe, zaś kropelki je absorbują (rozpraszania kropel czasami jednak zaniedbać nie można) </a:t>
            </a:r>
          </a:p>
          <a:p>
            <a:pPr>
              <a:lnSpc>
                <a:spcPct val="90000"/>
              </a:lnSpc>
            </a:pPr>
            <a:r>
              <a:rPr lang="pl-PL" sz="2400" dirty="0" smtClean="0">
                <a:latin typeface="Arial" charset="0"/>
              </a:rPr>
              <a:t>Rozkład wielkości kropel deszczowych można opisywać różnymi rozkładami jednak dość często stosuje się rozkład </a:t>
            </a:r>
            <a:r>
              <a:rPr lang="pl-PL" sz="2400" dirty="0" err="1" smtClean="0">
                <a:latin typeface="Arial" charset="0"/>
              </a:rPr>
              <a:t>Mashalla</a:t>
            </a:r>
            <a:r>
              <a:rPr lang="pl-PL" sz="2400" dirty="0" smtClean="0">
                <a:latin typeface="Arial" charset="0"/>
              </a:rPr>
              <a:t>-Palmera</a:t>
            </a:r>
          </a:p>
          <a:p>
            <a:pPr>
              <a:lnSpc>
                <a:spcPct val="90000"/>
              </a:lnSpc>
              <a:buFontTx/>
              <a:buNone/>
            </a:pPr>
            <a:endParaRPr lang="pl-PL" sz="2400" dirty="0" smtClean="0">
              <a:latin typeface="Arial" charset="0"/>
            </a:endParaRPr>
          </a:p>
          <a:p>
            <a:pPr>
              <a:lnSpc>
                <a:spcPct val="90000"/>
              </a:lnSpc>
              <a:buFontTx/>
              <a:buNone/>
            </a:pPr>
            <a:endParaRPr lang="pl-PL" sz="2400" dirty="0" smtClean="0"/>
          </a:p>
          <a:p>
            <a:pPr>
              <a:lnSpc>
                <a:spcPct val="90000"/>
              </a:lnSpc>
              <a:buFontTx/>
              <a:buNone/>
            </a:pPr>
            <a:endParaRPr lang="pl-PL" sz="2400" dirty="0" smtClean="0"/>
          </a:p>
        </p:txBody>
      </p:sp>
      <p:graphicFrame>
        <p:nvGraphicFramePr>
          <p:cNvPr id="6146" name="Object 3"/>
          <p:cNvGraphicFramePr>
            <a:graphicFrameLocks noChangeAspect="1"/>
          </p:cNvGraphicFramePr>
          <p:nvPr/>
        </p:nvGraphicFramePr>
        <p:xfrm>
          <a:off x="4716463" y="5013325"/>
          <a:ext cx="2509837" cy="714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02" name="Równanie" r:id="rId3" imgW="952200" imgH="241200" progId="Equation.3">
                  <p:embed/>
                </p:oleObj>
              </mc:Choice>
              <mc:Fallback>
                <p:oleObj name="Równanie" r:id="rId3" imgW="952200" imgH="241200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16463" y="5013325"/>
                        <a:ext cx="2509837" cy="7143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150" name="Text Box 4"/>
          <p:cNvSpPr txBox="1">
            <a:spLocks noChangeArrowheads="1"/>
          </p:cNvSpPr>
          <p:nvPr/>
        </p:nvSpPr>
        <p:spPr bwMode="auto">
          <a:xfrm>
            <a:off x="323850" y="5805488"/>
            <a:ext cx="85693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>
                <a:latin typeface="Arial" charset="0"/>
              </a:rPr>
              <a:t>gdzie </a:t>
            </a:r>
            <a:r>
              <a:rPr lang="pl-PL">
                <a:solidFill>
                  <a:schemeClr val="folHlink"/>
                </a:solidFill>
                <a:latin typeface="Arial" charset="0"/>
              </a:rPr>
              <a:t>N</a:t>
            </a:r>
            <a:r>
              <a:rPr lang="pl-PL" baseline="-25000">
                <a:solidFill>
                  <a:schemeClr val="folHlink"/>
                </a:solidFill>
                <a:latin typeface="Arial" charset="0"/>
              </a:rPr>
              <a:t>o</a:t>
            </a:r>
            <a:r>
              <a:rPr lang="pl-PL">
                <a:solidFill>
                  <a:schemeClr val="folHlink"/>
                </a:solidFill>
                <a:latin typeface="Arial" charset="0"/>
              </a:rPr>
              <a:t>=8 10</a:t>
            </a:r>
            <a:r>
              <a:rPr lang="pl-PL" baseline="30000">
                <a:solidFill>
                  <a:schemeClr val="folHlink"/>
                </a:solidFill>
                <a:latin typeface="Arial" charset="0"/>
              </a:rPr>
              <a:t>-3 </a:t>
            </a:r>
            <a:r>
              <a:rPr lang="pl-PL">
                <a:solidFill>
                  <a:schemeClr val="folHlink"/>
                </a:solidFill>
                <a:latin typeface="Arial" charset="0"/>
              </a:rPr>
              <a:t>m</a:t>
            </a:r>
            <a:r>
              <a:rPr lang="pl-PL" baseline="30000">
                <a:solidFill>
                  <a:schemeClr val="folHlink"/>
                </a:solidFill>
                <a:latin typeface="Arial" charset="0"/>
              </a:rPr>
              <a:t>3</a:t>
            </a:r>
            <a:r>
              <a:rPr lang="pl-PL">
                <a:solidFill>
                  <a:schemeClr val="folHlink"/>
                </a:solidFill>
                <a:latin typeface="Arial" charset="0"/>
              </a:rPr>
              <a:t>mm</a:t>
            </a:r>
            <a:r>
              <a:rPr lang="pl-PL" baseline="30000">
                <a:solidFill>
                  <a:schemeClr val="folHlink"/>
                </a:solidFill>
                <a:latin typeface="Arial" charset="0"/>
              </a:rPr>
              <a:t>-1</a:t>
            </a:r>
            <a:r>
              <a:rPr lang="pl-PL">
                <a:latin typeface="Arial" charset="0"/>
              </a:rPr>
              <a:t> ale </a:t>
            </a:r>
            <a:r>
              <a:rPr lang="pl-PL">
                <a:solidFill>
                  <a:schemeClr val="folHlink"/>
                </a:solidFill>
                <a:latin typeface="Arial" charset="0"/>
              </a:rPr>
              <a:t>N</a:t>
            </a:r>
            <a:r>
              <a:rPr lang="pl-PL" baseline="-25000">
                <a:solidFill>
                  <a:schemeClr val="folHlink"/>
                </a:solidFill>
                <a:latin typeface="Arial" charset="0"/>
              </a:rPr>
              <a:t>o</a:t>
            </a:r>
            <a:r>
              <a:rPr lang="pl-PL">
                <a:latin typeface="Arial" charset="0"/>
              </a:rPr>
              <a:t> zależy od typu opadu</a:t>
            </a:r>
          </a:p>
        </p:txBody>
      </p:sp>
      <p:graphicFrame>
        <p:nvGraphicFramePr>
          <p:cNvPr id="6147" name="Object 5"/>
          <p:cNvGraphicFramePr>
            <a:graphicFrameLocks noChangeAspect="1"/>
          </p:cNvGraphicFramePr>
          <p:nvPr/>
        </p:nvGraphicFramePr>
        <p:xfrm>
          <a:off x="1331913" y="6256338"/>
          <a:ext cx="2241550" cy="6016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03" name="Równanie" r:id="rId5" imgW="850680" imgH="203040" progId="Equation.3">
                  <p:embed/>
                </p:oleObj>
              </mc:Choice>
              <mc:Fallback>
                <p:oleObj name="Równanie" r:id="rId5" imgW="850680" imgH="20304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31913" y="6256338"/>
                        <a:ext cx="2241550" cy="6016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Symbol zastępczy numeru slajd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11F0FD98-822B-4658-92B0-7FF1BC81F83C}" type="slidenum">
              <a:rPr lang="en-US"/>
              <a:pPr/>
              <a:t>3</a:t>
            </a:fld>
            <a:endParaRPr lang="en-US"/>
          </a:p>
        </p:txBody>
      </p:sp>
      <p:sp>
        <p:nvSpPr>
          <p:cNvPr id="13315" name="Rectangle 2"/>
          <p:cNvSpPr>
            <a:spLocks noGrp="1" noChangeArrowheads="1"/>
          </p:cNvSpPr>
          <p:nvPr>
            <p:ph type="title"/>
          </p:nvPr>
        </p:nvSpPr>
        <p:spPr>
          <a:xfrm>
            <a:off x="179512" y="115888"/>
            <a:ext cx="8204076" cy="720725"/>
          </a:xfrm>
        </p:spPr>
        <p:txBody>
          <a:bodyPr>
            <a:normAutofit fontScale="90000"/>
          </a:bodyPr>
          <a:lstStyle/>
          <a:p>
            <a:r>
              <a:rPr lang="pl-PL" sz="2800" dirty="0" smtClean="0">
                <a:latin typeface="Arial" charset="0"/>
              </a:rPr>
              <a:t>Porównanie promieniowania </a:t>
            </a:r>
            <a:br>
              <a:rPr lang="pl-PL" sz="2800" dirty="0" smtClean="0">
                <a:latin typeface="Arial" charset="0"/>
              </a:rPr>
            </a:br>
            <a:r>
              <a:rPr lang="pl-PL" sz="2800" dirty="0" smtClean="0">
                <a:latin typeface="Arial" charset="0"/>
              </a:rPr>
              <a:t>długofalowego i mikrofalowego</a:t>
            </a:r>
          </a:p>
        </p:txBody>
      </p:sp>
      <p:pic>
        <p:nvPicPr>
          <p:cNvPr id="13316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755650" y="938213"/>
            <a:ext cx="7523163" cy="5919787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4" name="Symbol zastępczy numeru slajdu 7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5220B899-4D46-445A-AC9C-DC5E01489EDC}" type="slidenum">
              <a:rPr lang="en-US"/>
              <a:pPr/>
              <a:t>30</a:t>
            </a:fld>
            <a:endParaRPr lang="en-US"/>
          </a:p>
        </p:txBody>
      </p:sp>
      <p:sp>
        <p:nvSpPr>
          <p:cNvPr id="7175" name="Rectangle 2"/>
          <p:cNvSpPr>
            <a:spLocks noGrp="1" noChangeArrowheads="1"/>
          </p:cNvSpPr>
          <p:nvPr>
            <p:ph type="body" sz="half" idx="1"/>
          </p:nvPr>
        </p:nvSpPr>
        <p:spPr>
          <a:xfrm>
            <a:off x="323850" y="188913"/>
            <a:ext cx="6994525" cy="576262"/>
          </a:xfrm>
        </p:spPr>
        <p:txBody>
          <a:bodyPr/>
          <a:lstStyle/>
          <a:p>
            <a:r>
              <a:rPr lang="pl-PL" sz="2800" smtClean="0"/>
              <a:t>Współczynnik ekstynkcji</a:t>
            </a:r>
          </a:p>
        </p:txBody>
      </p:sp>
      <p:graphicFrame>
        <p:nvGraphicFramePr>
          <p:cNvPr id="7170" name="Object 3"/>
          <p:cNvGraphicFramePr>
            <a:graphicFrameLocks noGrp="1" noChangeAspect="1"/>
          </p:cNvGraphicFramePr>
          <p:nvPr>
            <p:ph sz="quarter" idx="2"/>
          </p:nvPr>
        </p:nvGraphicFramePr>
        <p:xfrm>
          <a:off x="4572000" y="188640"/>
          <a:ext cx="2935288" cy="946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82" name="Równanie" r:id="rId3" imgW="1536480" imgH="495000" progId="Equation.3">
                  <p:embed/>
                </p:oleObj>
              </mc:Choice>
              <mc:Fallback>
                <p:oleObj name="Równanie" r:id="rId3" imgW="1536480" imgH="495000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72000" y="188640"/>
                        <a:ext cx="2935288" cy="9461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176" name="Text Box 4"/>
          <p:cNvSpPr txBox="1">
            <a:spLocks noChangeArrowheads="1"/>
          </p:cNvSpPr>
          <p:nvPr/>
        </p:nvSpPr>
        <p:spPr bwMode="auto">
          <a:xfrm>
            <a:off x="395288" y="1341438"/>
            <a:ext cx="842486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>
                <a:latin typeface="Arial" charset="0"/>
              </a:rPr>
              <a:t>Wracamy do równania transferu mikrofal w atmosferze.</a:t>
            </a:r>
          </a:p>
        </p:txBody>
      </p:sp>
      <p:graphicFrame>
        <p:nvGraphicFramePr>
          <p:cNvPr id="7171" name="Object 5"/>
          <p:cNvGraphicFramePr>
            <a:graphicFrameLocks noGrp="1" noChangeAspect="1"/>
          </p:cNvGraphicFramePr>
          <p:nvPr>
            <p:ph sz="quarter" idx="3"/>
          </p:nvPr>
        </p:nvGraphicFramePr>
        <p:xfrm>
          <a:off x="323850" y="1844675"/>
          <a:ext cx="6257925" cy="787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83" name="Równanie" r:id="rId5" imgW="3784320" imgH="495000" progId="Equation.3">
                  <p:embed/>
                </p:oleObj>
              </mc:Choice>
              <mc:Fallback>
                <p:oleObj name="Równanie" r:id="rId5" imgW="3784320" imgH="49500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3850" y="1844675"/>
                        <a:ext cx="6257925" cy="7874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177" name="Text Box 6"/>
          <p:cNvSpPr txBox="1">
            <a:spLocks noChangeArrowheads="1"/>
          </p:cNvSpPr>
          <p:nvPr/>
        </p:nvSpPr>
        <p:spPr bwMode="auto">
          <a:xfrm>
            <a:off x="250825" y="2852738"/>
            <a:ext cx="8424863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 dirty="0">
                <a:latin typeface="Arial" charset="0"/>
              </a:rPr>
              <a:t>Założymy, że </a:t>
            </a:r>
            <a:r>
              <a:rPr lang="pl-PL" dirty="0">
                <a:solidFill>
                  <a:schemeClr val="folHlink"/>
                </a:solidFill>
                <a:latin typeface="Arial" charset="0"/>
              </a:rPr>
              <a:t>T</a:t>
            </a:r>
            <a:r>
              <a:rPr lang="pl-PL" baseline="-25000" dirty="0">
                <a:solidFill>
                  <a:schemeClr val="folHlink"/>
                </a:solidFill>
                <a:latin typeface="Arial" charset="0"/>
              </a:rPr>
              <a:t>a</a:t>
            </a:r>
            <a:r>
              <a:rPr lang="pl-PL" dirty="0">
                <a:latin typeface="Arial" charset="0"/>
              </a:rPr>
              <a:t> jest stała w warstwie gdzie mamy krople deszczu oraz, że objętościowy współczynnik absorpcji jest bliski zero wszędzie poza </a:t>
            </a:r>
            <a:r>
              <a:rPr lang="pl-PL" dirty="0" smtClean="0">
                <a:latin typeface="Arial" charset="0"/>
              </a:rPr>
              <a:t>warstwą, gdzie występują krople deszczu.</a:t>
            </a:r>
            <a:endParaRPr lang="pl-PL" dirty="0">
              <a:latin typeface="Arial" charset="0"/>
            </a:endParaRPr>
          </a:p>
        </p:txBody>
      </p:sp>
      <p:graphicFrame>
        <p:nvGraphicFramePr>
          <p:cNvPr id="7172" name="Object 7"/>
          <p:cNvGraphicFramePr>
            <a:graphicFrameLocks noChangeAspect="1"/>
          </p:cNvGraphicFramePr>
          <p:nvPr/>
        </p:nvGraphicFramePr>
        <p:xfrm>
          <a:off x="395288" y="4076700"/>
          <a:ext cx="3384550" cy="9159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84" name="Równanie" r:id="rId7" imgW="1828800" imgH="495000" progId="Equation.3">
                  <p:embed/>
                </p:oleObj>
              </mc:Choice>
              <mc:Fallback>
                <p:oleObj name="Równanie" r:id="rId7" imgW="1828800" imgH="495000" progId="Equation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5288" y="4076700"/>
                        <a:ext cx="3384550" cy="9159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178" name="Text Box 8"/>
          <p:cNvSpPr txBox="1">
            <a:spLocks noChangeArrowheads="1"/>
          </p:cNvSpPr>
          <p:nvPr/>
        </p:nvSpPr>
        <p:spPr bwMode="auto">
          <a:xfrm>
            <a:off x="250825" y="5084763"/>
            <a:ext cx="84248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>
                <a:latin typeface="Arial" charset="0"/>
              </a:rPr>
              <a:t>Temperatura </a:t>
            </a:r>
            <a:r>
              <a:rPr lang="pl-PL">
                <a:solidFill>
                  <a:schemeClr val="folHlink"/>
                </a:solidFill>
                <a:latin typeface="Arial" charset="0"/>
              </a:rPr>
              <a:t>T</a:t>
            </a:r>
            <a:r>
              <a:rPr lang="pl-PL" baseline="-25000">
                <a:solidFill>
                  <a:schemeClr val="folHlink"/>
                </a:solidFill>
                <a:latin typeface="Arial" charset="0"/>
              </a:rPr>
              <a:t>b</a:t>
            </a:r>
            <a:r>
              <a:rPr lang="pl-PL">
                <a:solidFill>
                  <a:schemeClr val="folHlink"/>
                </a:solidFill>
                <a:latin typeface="Arial" charset="0"/>
              </a:rPr>
              <a:t> </a:t>
            </a:r>
            <a:r>
              <a:rPr lang="pl-PL">
                <a:latin typeface="Arial" charset="0"/>
              </a:rPr>
              <a:t>w kierunku nadiru ma postać.</a:t>
            </a:r>
          </a:p>
        </p:txBody>
      </p:sp>
      <p:graphicFrame>
        <p:nvGraphicFramePr>
          <p:cNvPr id="7173" name="Object 9"/>
          <p:cNvGraphicFramePr>
            <a:graphicFrameLocks noChangeAspect="1"/>
          </p:cNvGraphicFramePr>
          <p:nvPr/>
        </p:nvGraphicFramePr>
        <p:xfrm>
          <a:off x="395288" y="5734050"/>
          <a:ext cx="5837237" cy="600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85" name="Równanie" r:id="rId9" imgW="2717640" imgH="279360" progId="Equation.3">
                  <p:embed/>
                </p:oleObj>
              </mc:Choice>
              <mc:Fallback>
                <p:oleObj name="Równanie" r:id="rId9" imgW="2717640" imgH="279360" progId="Equation.3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5288" y="5734050"/>
                        <a:ext cx="5837237" cy="6000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6" name="Symbol zastępczy numeru slajdu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E623BB4E-6565-4C3B-A0CB-B937C68A2EF4}" type="slidenum">
              <a:rPr lang="en-US"/>
              <a:pPr/>
              <a:t>31</a:t>
            </a:fld>
            <a:endParaRPr lang="en-US"/>
          </a:p>
        </p:txBody>
      </p:sp>
      <p:graphicFrame>
        <p:nvGraphicFramePr>
          <p:cNvPr id="8194" name="Object 2"/>
          <p:cNvGraphicFramePr>
            <a:graphicFrameLocks noGrp="1" noChangeAspect="1"/>
          </p:cNvGraphicFramePr>
          <p:nvPr>
            <p:ph/>
          </p:nvPr>
        </p:nvGraphicFramePr>
        <p:xfrm>
          <a:off x="2843213" y="981075"/>
          <a:ext cx="4319587" cy="8651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50" name="Równanie" r:id="rId3" imgW="2539800" imgH="507960" progId="Equation.3">
                  <p:embed/>
                </p:oleObj>
              </mc:Choice>
              <mc:Fallback>
                <p:oleObj name="Równanie" r:id="rId3" imgW="2539800" imgH="507960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43213" y="981075"/>
                        <a:ext cx="4319587" cy="8651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197" name="Text Box 3"/>
          <p:cNvSpPr txBox="1">
            <a:spLocks noChangeArrowheads="1"/>
          </p:cNvSpPr>
          <p:nvPr/>
        </p:nvSpPr>
        <p:spPr bwMode="auto">
          <a:xfrm>
            <a:off x="323850" y="0"/>
            <a:ext cx="8135938" cy="1370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>
                <a:latin typeface="Arial" charset="0"/>
              </a:rPr>
              <a:t>gdzie </a:t>
            </a:r>
            <a:r>
              <a:rPr lang="pl-PL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</a:t>
            </a:r>
            <a:r>
              <a:rPr lang="pl-PL" baseline="30000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*</a:t>
            </a:r>
            <a:r>
              <a:rPr lang="pl-PL">
                <a:latin typeface="Arial" charset="0"/>
                <a:sym typeface="Symbol" pitchFamily="18" charset="2"/>
              </a:rPr>
              <a:t> jest grubością optyczną związaną z absorpcją przez krople deszczu i wynosi:</a:t>
            </a:r>
          </a:p>
          <a:p>
            <a:pPr eaLnBrk="1" hangingPunct="1">
              <a:spcBef>
                <a:spcPct val="50000"/>
              </a:spcBef>
            </a:pPr>
            <a:r>
              <a:rPr lang="pl-PL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*=k</a:t>
            </a:r>
            <a:r>
              <a:rPr lang="pl-PL" baseline="-25000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e,rain</a:t>
            </a:r>
            <a:r>
              <a:rPr lang="pl-PL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z</a:t>
            </a:r>
            <a:r>
              <a:rPr lang="pl-PL" baseline="-25000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rain</a:t>
            </a:r>
            <a:endParaRPr lang="pl-PL">
              <a:solidFill>
                <a:schemeClr val="folHlink"/>
              </a:solidFill>
              <a:latin typeface="Arial" charset="0"/>
              <a:sym typeface="Symbol" pitchFamily="18" charset="2"/>
            </a:endParaRPr>
          </a:p>
        </p:txBody>
      </p:sp>
      <p:sp>
        <p:nvSpPr>
          <p:cNvPr id="8198" name="Text Box 4"/>
          <p:cNvSpPr txBox="1">
            <a:spLocks noChangeArrowheads="1"/>
          </p:cNvSpPr>
          <p:nvPr/>
        </p:nvSpPr>
        <p:spPr bwMode="auto">
          <a:xfrm>
            <a:off x="395288" y="2133600"/>
            <a:ext cx="7705725" cy="31393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eaLnBrk="1" hangingPunct="1">
              <a:spcBef>
                <a:spcPct val="50000"/>
              </a:spcBef>
            </a:pPr>
            <a:r>
              <a:rPr lang="pl-PL" dirty="0">
                <a:latin typeface="Arial" charset="0"/>
              </a:rPr>
              <a:t>Z równania tego wynika:</a:t>
            </a:r>
          </a:p>
          <a:p>
            <a:pPr marL="342900" indent="-342900" eaLnBrk="1" hangingPunct="1">
              <a:spcBef>
                <a:spcPct val="50000"/>
              </a:spcBef>
              <a:buFontTx/>
              <a:buAutoNum type="arabicParenR"/>
            </a:pPr>
            <a:r>
              <a:rPr lang="pl-PL" dirty="0">
                <a:latin typeface="Arial" charset="0"/>
              </a:rPr>
              <a:t>Przy braku deszczu </a:t>
            </a:r>
            <a:r>
              <a:rPr lang="pl-PL" dirty="0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* =0</a:t>
            </a:r>
            <a:r>
              <a:rPr lang="pl-PL" dirty="0">
                <a:latin typeface="Arial" charset="0"/>
                <a:sym typeface="Symbol" pitchFamily="18" charset="2"/>
              </a:rPr>
              <a:t> </a:t>
            </a:r>
          </a:p>
          <a:p>
            <a:pPr marL="342900" indent="-342900" eaLnBrk="1" hangingPunct="1">
              <a:spcBef>
                <a:spcPct val="50000"/>
              </a:spcBef>
            </a:pPr>
            <a:r>
              <a:rPr lang="pl-PL" dirty="0">
                <a:latin typeface="Arial" charset="0"/>
                <a:sym typeface="Symbol" pitchFamily="18" charset="2"/>
              </a:rPr>
              <a:t>Zdolność emisyjna jest mała dla powierzchni wody i około 0.9 dla suchego lądu</a:t>
            </a:r>
          </a:p>
          <a:p>
            <a:pPr marL="342900" indent="-342900" eaLnBrk="1" hangingPunct="1">
              <a:spcBef>
                <a:spcPct val="50000"/>
              </a:spcBef>
            </a:pPr>
            <a:r>
              <a:rPr lang="pl-PL" dirty="0">
                <a:latin typeface="Arial" charset="0"/>
                <a:sym typeface="Symbol" pitchFamily="18" charset="2"/>
              </a:rPr>
              <a:t>2) Przy wzroście </a:t>
            </a:r>
            <a:r>
              <a:rPr lang="pl-PL" dirty="0" smtClean="0">
                <a:latin typeface="Arial" charset="0"/>
                <a:sym typeface="Symbol" pitchFamily="18" charset="2"/>
              </a:rPr>
              <a:t>natężenia opadu </a:t>
            </a:r>
            <a:r>
              <a:rPr lang="pl-PL" dirty="0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T</a:t>
            </a:r>
            <a:r>
              <a:rPr lang="pl-PL" baseline="-25000" dirty="0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b</a:t>
            </a:r>
            <a:r>
              <a:rPr lang="pl-PL" dirty="0">
                <a:latin typeface="Arial" charset="0"/>
                <a:sym typeface="Symbol" pitchFamily="18" charset="2"/>
              </a:rPr>
              <a:t> dąży do temperatury atmosfery . Dlatego nad </a:t>
            </a:r>
            <a:r>
              <a:rPr lang="pl-PL" dirty="0" smtClean="0">
                <a:latin typeface="Arial" charset="0"/>
                <a:sym typeface="Symbol" pitchFamily="18" charset="2"/>
              </a:rPr>
              <a:t>powierzchnią </a:t>
            </a:r>
            <a:r>
              <a:rPr lang="pl-PL" dirty="0">
                <a:latin typeface="Arial" charset="0"/>
                <a:sym typeface="Symbol" pitchFamily="18" charset="2"/>
              </a:rPr>
              <a:t>oceanu </a:t>
            </a:r>
            <a:r>
              <a:rPr lang="pl-PL" dirty="0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T</a:t>
            </a:r>
            <a:r>
              <a:rPr lang="pl-PL" baseline="-25000" dirty="0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b</a:t>
            </a:r>
            <a:r>
              <a:rPr lang="pl-PL" baseline="-25000" dirty="0">
                <a:latin typeface="Arial" charset="0"/>
                <a:sym typeface="Symbol" pitchFamily="18" charset="2"/>
              </a:rPr>
              <a:t> </a:t>
            </a:r>
            <a:r>
              <a:rPr lang="pl-PL" dirty="0">
                <a:latin typeface="Arial" charset="0"/>
                <a:sym typeface="Symbol" pitchFamily="18" charset="2"/>
              </a:rPr>
              <a:t>rośnie silnie ze wzrostem natężenia opadu</a:t>
            </a:r>
          </a:p>
          <a:p>
            <a:pPr marL="342900" indent="-342900" eaLnBrk="1" hangingPunct="1">
              <a:spcBef>
                <a:spcPct val="50000"/>
              </a:spcBef>
            </a:pPr>
            <a:r>
              <a:rPr lang="pl-PL" dirty="0">
                <a:latin typeface="Arial" charset="0"/>
                <a:sym typeface="Symbol" pitchFamily="18" charset="2"/>
              </a:rPr>
              <a:t>Opad można łatwo wyznaczyć nad </a:t>
            </a:r>
            <a:r>
              <a:rPr lang="pl-PL" dirty="0" smtClean="0">
                <a:latin typeface="Arial" charset="0"/>
                <a:sym typeface="Symbol" pitchFamily="18" charset="2"/>
              </a:rPr>
              <a:t>oceanem, </a:t>
            </a:r>
            <a:r>
              <a:rPr lang="pl-PL" dirty="0">
                <a:latin typeface="Arial" charset="0"/>
                <a:sym typeface="Symbol" pitchFamily="18" charset="2"/>
              </a:rPr>
              <a:t>zaś nad lądem zmiana </a:t>
            </a:r>
            <a:r>
              <a:rPr lang="pl-PL" dirty="0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T</a:t>
            </a:r>
            <a:r>
              <a:rPr lang="pl-PL" baseline="-25000" dirty="0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b</a:t>
            </a:r>
            <a:r>
              <a:rPr lang="pl-PL" dirty="0">
                <a:latin typeface="Arial" charset="0"/>
                <a:sym typeface="Symbol" pitchFamily="18" charset="2"/>
              </a:rPr>
              <a:t> związana z natężeniem opadu jest </a:t>
            </a:r>
            <a:r>
              <a:rPr lang="pl-PL" dirty="0" smtClean="0">
                <a:latin typeface="Arial" charset="0"/>
                <a:sym typeface="Symbol" pitchFamily="18" charset="2"/>
              </a:rPr>
              <a:t>mała.</a:t>
            </a:r>
            <a:endParaRPr lang="pl-PL" dirty="0">
              <a:latin typeface="Arial" charset="0"/>
              <a:sym typeface="Symbol" pitchFamily="18" charset="2"/>
            </a:endParaRPr>
          </a:p>
        </p:txBody>
      </p:sp>
      <p:graphicFrame>
        <p:nvGraphicFramePr>
          <p:cNvPr id="8195" name="Object 5"/>
          <p:cNvGraphicFramePr>
            <a:graphicFrameLocks noChangeAspect="1"/>
          </p:cNvGraphicFramePr>
          <p:nvPr/>
        </p:nvGraphicFramePr>
        <p:xfrm>
          <a:off x="7740650" y="1268413"/>
          <a:ext cx="1203325" cy="4619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51" name="Równanie" r:id="rId5" imgW="660240" imgH="253800" progId="Equation.3">
                  <p:embed/>
                </p:oleObj>
              </mc:Choice>
              <mc:Fallback>
                <p:oleObj name="Równanie" r:id="rId5" imgW="660240" imgH="25380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740650" y="1268413"/>
                        <a:ext cx="1203325" cy="4619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200" b="1" dirty="0" smtClean="0"/>
              <a:t>Reżimy rozpraszania</a:t>
            </a:r>
            <a:endParaRPr lang="en-US" sz="3200" b="1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789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91680" y="1700808"/>
            <a:ext cx="5638800" cy="487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0" name="Symbol zastępczy numeru slajdu 6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ABCBFE8C-93CB-416E-885D-9F59BC465513}" type="slidenum">
              <a:rPr lang="en-US"/>
              <a:pPr/>
              <a:t>5</a:t>
            </a:fld>
            <a:endParaRPr lang="en-US"/>
          </a:p>
        </p:txBody>
      </p:sp>
      <p:sp>
        <p:nvSpPr>
          <p:cNvPr id="1031" name="Rectangle 2"/>
          <p:cNvSpPr>
            <a:spLocks noGrp="1" noChangeArrowheads="1"/>
          </p:cNvSpPr>
          <p:nvPr>
            <p:ph type="body" sz="half" idx="1"/>
          </p:nvPr>
        </p:nvSpPr>
        <p:spPr>
          <a:xfrm>
            <a:off x="468313" y="549275"/>
            <a:ext cx="7859712" cy="1252538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pl-PL" sz="2400" smtClean="0">
                <a:latin typeface="Arial" charset="0"/>
              </a:rPr>
              <a:t>Dla dużych długości fali (daleko od maksimum) funkcja Plancka opisywana jest przez przybliżenie Rayleigh’a-Jeans’a</a:t>
            </a:r>
          </a:p>
        </p:txBody>
      </p:sp>
      <p:graphicFrame>
        <p:nvGraphicFramePr>
          <p:cNvPr id="1026" name="Object 3"/>
          <p:cNvGraphicFramePr>
            <a:graphicFrameLocks noGrp="1" noChangeAspect="1"/>
          </p:cNvGraphicFramePr>
          <p:nvPr>
            <p:ph sz="half" idx="2"/>
          </p:nvPr>
        </p:nvGraphicFramePr>
        <p:xfrm>
          <a:off x="900113" y="1916113"/>
          <a:ext cx="2855912" cy="844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5890" name="Równanie" r:id="rId3" imgW="1447560" imgH="444240" progId="Equation.3">
                  <p:embed/>
                </p:oleObj>
              </mc:Choice>
              <mc:Fallback>
                <p:oleObj name="Równanie" r:id="rId3" imgW="1447560" imgH="444240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00113" y="1916113"/>
                        <a:ext cx="2855912" cy="8445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7" name="Object 4"/>
          <p:cNvGraphicFramePr>
            <a:graphicFrameLocks noChangeAspect="1"/>
          </p:cNvGraphicFramePr>
          <p:nvPr/>
        </p:nvGraphicFramePr>
        <p:xfrm>
          <a:off x="4859338" y="1916113"/>
          <a:ext cx="2292350" cy="9001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5891" name="Równanie" r:id="rId5" imgW="1066680" imgH="419040" progId="Equation.3">
                  <p:embed/>
                </p:oleObj>
              </mc:Choice>
              <mc:Fallback>
                <p:oleObj name="Równanie" r:id="rId5" imgW="1066680" imgH="41904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59338" y="1916113"/>
                        <a:ext cx="2292350" cy="9001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32" name="Text Box 5"/>
          <p:cNvSpPr txBox="1">
            <a:spLocks noChangeArrowheads="1"/>
          </p:cNvSpPr>
          <p:nvPr/>
        </p:nvSpPr>
        <p:spPr bwMode="auto">
          <a:xfrm>
            <a:off x="468313" y="2924175"/>
            <a:ext cx="7993062" cy="173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>
                <a:latin typeface="Arial" charset="0"/>
              </a:rPr>
              <a:t>Energia emitowana w tym obszarze spektralnym jest proporcjonalna do temperatury.</a:t>
            </a:r>
          </a:p>
          <a:p>
            <a:pPr eaLnBrk="1" hangingPunct="1">
              <a:spcBef>
                <a:spcPct val="50000"/>
              </a:spcBef>
            </a:pPr>
            <a:r>
              <a:rPr lang="pl-PL">
                <a:latin typeface="Arial" charset="0"/>
              </a:rPr>
              <a:t>Podobnie, znacznie upraszcza się definicja </a:t>
            </a:r>
            <a:r>
              <a:rPr lang="pl-PL">
                <a:solidFill>
                  <a:schemeClr val="accent1"/>
                </a:solidFill>
                <a:latin typeface="Arial" charset="0"/>
              </a:rPr>
              <a:t>Brightness temperature</a:t>
            </a:r>
            <a:r>
              <a:rPr lang="pl-PL">
                <a:latin typeface="Arial" charset="0"/>
              </a:rPr>
              <a:t>:</a:t>
            </a:r>
          </a:p>
        </p:txBody>
      </p:sp>
      <p:graphicFrame>
        <p:nvGraphicFramePr>
          <p:cNvPr id="1028" name="Object 6"/>
          <p:cNvGraphicFramePr>
            <a:graphicFrameLocks noChangeAspect="1"/>
          </p:cNvGraphicFramePr>
          <p:nvPr/>
        </p:nvGraphicFramePr>
        <p:xfrm>
          <a:off x="830263" y="4716463"/>
          <a:ext cx="2441575" cy="13795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5892" name="Równanie" r:id="rId7" imgW="1168200" imgH="660240" progId="Equation.3">
                  <p:embed/>
                </p:oleObj>
              </mc:Choice>
              <mc:Fallback>
                <p:oleObj name="Równanie" r:id="rId7" imgW="1168200" imgH="660240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30263" y="4716463"/>
                        <a:ext cx="2441575" cy="137953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9" name="Object 7"/>
          <p:cNvGraphicFramePr>
            <a:graphicFrameLocks noChangeAspect="1"/>
          </p:cNvGraphicFramePr>
          <p:nvPr/>
        </p:nvGraphicFramePr>
        <p:xfrm>
          <a:off x="5389563" y="4935538"/>
          <a:ext cx="1379537" cy="955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5893" name="Równanie" r:id="rId9" imgW="660240" imgH="457200" progId="Equation.3">
                  <p:embed/>
                </p:oleObj>
              </mc:Choice>
              <mc:Fallback>
                <p:oleObj name="Równanie" r:id="rId9" imgW="660240" imgH="457200" progId="Equation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89563" y="4935538"/>
                        <a:ext cx="1379537" cy="9556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33" name="Text Box 8"/>
          <p:cNvSpPr txBox="1">
            <a:spLocks noChangeArrowheads="1"/>
          </p:cNvSpPr>
          <p:nvPr/>
        </p:nvSpPr>
        <p:spPr bwMode="auto">
          <a:xfrm>
            <a:off x="250825" y="6092825"/>
            <a:ext cx="7416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>
                <a:solidFill>
                  <a:schemeClr val="folHlink"/>
                </a:solidFill>
                <a:latin typeface="Arial" charset="0"/>
              </a:rPr>
              <a:t>C</a:t>
            </a:r>
            <a:r>
              <a:rPr lang="pl-PL" baseline="-25000">
                <a:solidFill>
                  <a:schemeClr val="folHlink"/>
                </a:solidFill>
                <a:latin typeface="Arial" charset="0"/>
              </a:rPr>
              <a:t>1</a:t>
            </a:r>
            <a:r>
              <a:rPr lang="pl-PL">
                <a:solidFill>
                  <a:schemeClr val="folHlink"/>
                </a:solidFill>
                <a:latin typeface="Arial" charset="0"/>
              </a:rPr>
              <a:t>=1.19 10</a:t>
            </a:r>
            <a:r>
              <a:rPr lang="pl-PL" baseline="30000">
                <a:solidFill>
                  <a:schemeClr val="folHlink"/>
                </a:solidFill>
                <a:latin typeface="Arial" charset="0"/>
              </a:rPr>
              <a:t>8</a:t>
            </a:r>
            <a:r>
              <a:rPr lang="pl-PL">
                <a:solidFill>
                  <a:schemeClr val="folHlink"/>
                </a:solidFill>
                <a:latin typeface="Arial" charset="0"/>
              </a:rPr>
              <a:t> Wm</a:t>
            </a:r>
            <a:r>
              <a:rPr lang="pl-PL" baseline="30000">
                <a:solidFill>
                  <a:schemeClr val="folHlink"/>
                </a:solidFill>
                <a:latin typeface="Arial" charset="0"/>
              </a:rPr>
              <a:t>-2</a:t>
            </a:r>
            <a:r>
              <a:rPr lang="pl-PL">
                <a:solidFill>
                  <a:schemeClr val="folHlink"/>
                </a:solidFill>
                <a:latin typeface="Arial" charset="0"/>
              </a:rPr>
              <a:t>sr</a:t>
            </a:r>
            <a:r>
              <a:rPr lang="pl-PL" baseline="30000">
                <a:solidFill>
                  <a:schemeClr val="folHlink"/>
                </a:solidFill>
                <a:latin typeface="Arial" charset="0"/>
              </a:rPr>
              <a:t>-1 </a:t>
            </a:r>
            <a:r>
              <a:rPr lang="pl-PL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</a:t>
            </a:r>
            <a:r>
              <a:rPr lang="pl-PL">
                <a:solidFill>
                  <a:schemeClr val="folHlink"/>
                </a:solidFill>
                <a:latin typeface="Arial" charset="0"/>
              </a:rPr>
              <a:t>m</a:t>
            </a:r>
            <a:r>
              <a:rPr lang="pl-PL" baseline="30000">
                <a:solidFill>
                  <a:schemeClr val="folHlink"/>
                </a:solidFill>
                <a:latin typeface="Arial" charset="0"/>
              </a:rPr>
              <a:t>-4</a:t>
            </a:r>
            <a:r>
              <a:rPr lang="pl-PL">
                <a:solidFill>
                  <a:schemeClr val="folHlink"/>
                </a:solidFill>
                <a:latin typeface="Arial" charset="0"/>
              </a:rPr>
              <a:t>,   C</a:t>
            </a:r>
            <a:r>
              <a:rPr lang="pl-PL" baseline="-25000">
                <a:solidFill>
                  <a:schemeClr val="folHlink"/>
                </a:solidFill>
                <a:latin typeface="Arial" charset="0"/>
              </a:rPr>
              <a:t>2</a:t>
            </a:r>
            <a:r>
              <a:rPr lang="pl-PL">
                <a:solidFill>
                  <a:schemeClr val="folHlink"/>
                </a:solidFill>
                <a:latin typeface="Arial" charset="0"/>
              </a:rPr>
              <a:t>=1.439 10</a:t>
            </a:r>
            <a:r>
              <a:rPr lang="pl-PL" baseline="30000">
                <a:solidFill>
                  <a:schemeClr val="folHlink"/>
                </a:solidFill>
                <a:latin typeface="Arial" charset="0"/>
              </a:rPr>
              <a:t>4</a:t>
            </a:r>
            <a:r>
              <a:rPr lang="pl-PL">
                <a:solidFill>
                  <a:schemeClr val="folHlink"/>
                </a:solidFill>
                <a:latin typeface="Arial" charset="0"/>
              </a:rPr>
              <a:t> </a:t>
            </a:r>
            <a:r>
              <a:rPr lang="pl-PL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m</a:t>
            </a:r>
            <a:r>
              <a:rPr lang="pl-PL">
                <a:solidFill>
                  <a:schemeClr val="folHlink"/>
                </a:solidFill>
                <a:latin typeface="Arial" charset="0"/>
              </a:rPr>
              <a:t>K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Symbol zastępczy numeru slajd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8A1B6DC7-A525-4B0D-AFBF-0E458690F402}" type="slidenum">
              <a:rPr lang="en-US"/>
              <a:pPr/>
              <a:t>6</a:t>
            </a:fld>
            <a:endParaRPr lang="en-US"/>
          </a:p>
        </p:txBody>
      </p:sp>
      <p:sp>
        <p:nvSpPr>
          <p:cNvPr id="14339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23850" y="188913"/>
            <a:ext cx="8229600" cy="5400675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pl-PL" sz="2400" dirty="0" smtClean="0">
                <a:latin typeface="Arial" charset="0"/>
              </a:rPr>
              <a:t>W obszarze mikrofalowym odstępstwa od modelu ciała doskonale czarnego są znaczące i muszą być wzięte pod uwagę: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pl-PL" sz="2400" dirty="0" smtClean="0">
                <a:solidFill>
                  <a:schemeClr val="folHlink"/>
                </a:solidFill>
                <a:latin typeface="Arial" charset="0"/>
              </a:rPr>
              <a:t>	</a:t>
            </a:r>
            <a:r>
              <a:rPr lang="pl-PL" sz="2400" dirty="0" err="1" smtClean="0">
                <a:solidFill>
                  <a:schemeClr val="folHlink"/>
                </a:solidFill>
                <a:latin typeface="Arial" charset="0"/>
              </a:rPr>
              <a:t>T</a:t>
            </a:r>
            <a:r>
              <a:rPr lang="pl-PL" sz="2400" baseline="-25000" dirty="0" err="1" smtClean="0">
                <a:solidFill>
                  <a:schemeClr val="folHlink"/>
                </a:solidFill>
                <a:latin typeface="Arial" charset="0"/>
              </a:rPr>
              <a:t>b</a:t>
            </a:r>
            <a:r>
              <a:rPr lang="pl-PL" sz="2400" dirty="0" err="1" smtClean="0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</a:t>
            </a:r>
            <a:r>
              <a:rPr lang="pl-PL" sz="2400" baseline="-25000" dirty="0" err="1" smtClean="0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</a:t>
            </a:r>
            <a:r>
              <a:rPr lang="pl-PL" sz="2400" dirty="0" smtClean="0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 </a:t>
            </a:r>
            <a:r>
              <a:rPr lang="pl-PL" sz="2400" dirty="0" err="1" smtClean="0">
                <a:solidFill>
                  <a:schemeClr val="folHlink"/>
                </a:solidFill>
                <a:latin typeface="Arial" charset="0"/>
              </a:rPr>
              <a:t>I</a:t>
            </a:r>
            <a:r>
              <a:rPr lang="pl-PL" sz="2400" baseline="-25000" dirty="0" err="1" smtClean="0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</a:t>
            </a:r>
            <a:endParaRPr lang="pl-PL" sz="2400" baseline="-25000" dirty="0" smtClean="0">
              <a:solidFill>
                <a:schemeClr val="folHlink"/>
              </a:solidFill>
              <a:latin typeface="Arial" charset="0"/>
              <a:sym typeface="Symbol" pitchFamily="18" charset="2"/>
            </a:endParaRPr>
          </a:p>
          <a:p>
            <a:pPr>
              <a:lnSpc>
                <a:spcPct val="90000"/>
              </a:lnSpc>
            </a:pPr>
            <a:r>
              <a:rPr lang="pl-PL" sz="2400" dirty="0" smtClean="0">
                <a:latin typeface="Arial" charset="0"/>
                <a:sym typeface="Symbol" pitchFamily="18" charset="2"/>
              </a:rPr>
              <a:t>Zdolność emisyjna powierzchni wody może zmienia się od 0.4 do 0.5 i zależy od stanu morza, a więc pośrednio od prędkości wiatru. </a:t>
            </a:r>
          </a:p>
          <a:p>
            <a:pPr>
              <a:lnSpc>
                <a:spcPct val="90000"/>
              </a:lnSpc>
            </a:pPr>
            <a:r>
              <a:rPr lang="pl-PL" sz="2400" dirty="0" smtClean="0">
                <a:latin typeface="Arial" charset="0"/>
                <a:sym typeface="Symbol" pitchFamily="18" charset="2"/>
              </a:rPr>
              <a:t>Sygnał w obszarze mikrofal jest słaby i stosunek radiancji emitowanej przez powierzchnie Ziemi do emitowanej przez atmosferę jest mały. </a:t>
            </a:r>
          </a:p>
          <a:p>
            <a:pPr>
              <a:lnSpc>
                <a:spcPct val="90000"/>
              </a:lnSpc>
            </a:pPr>
            <a:r>
              <a:rPr lang="pl-PL" sz="2400" dirty="0" smtClean="0">
                <a:latin typeface="Arial" charset="0"/>
                <a:sym typeface="Symbol" pitchFamily="18" charset="2"/>
              </a:rPr>
              <a:t>Z tego powodu, oraz ze względu na silną zmienność zdolności emisyjnej powierzchni lądowych, satelitarna teledetekcja mikrofalowa jest bardzo trudna i ograniczymy się tutaj jedynie do przypadku powierzchni wody.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Symbol zastępczy numeru slajd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8AE1FD4D-AA93-4FD0-81C3-7FFC0F350AA6}" type="slidenum">
              <a:rPr lang="en-US"/>
              <a:pPr/>
              <a:t>7</a:t>
            </a:fld>
            <a:endParaRPr lang="en-US"/>
          </a:p>
        </p:txBody>
      </p:sp>
      <p:sp>
        <p:nvSpPr>
          <p:cNvPr id="15363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609600"/>
            <a:ext cx="7772400" cy="633413"/>
          </a:xfrm>
        </p:spPr>
        <p:txBody>
          <a:bodyPr/>
          <a:lstStyle/>
          <a:p>
            <a:r>
              <a:rPr lang="pl-PL" sz="2800" dirty="0" smtClean="0">
                <a:latin typeface="Arial" charset="0"/>
              </a:rPr>
              <a:t>Transmisja atmosferyczna w obszarze mikrofal</a:t>
            </a:r>
          </a:p>
        </p:txBody>
      </p:sp>
      <p:pic>
        <p:nvPicPr>
          <p:cNvPr id="15364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116013" y="2205038"/>
            <a:ext cx="6872287" cy="4114800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Symbol zastępczy numeru slajd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D41BA453-ADBD-40C6-874B-FBE6CF9B560C}" type="slidenum">
              <a:rPr lang="en-US"/>
              <a:pPr/>
              <a:t>8</a:t>
            </a:fld>
            <a:endParaRPr lang="en-US"/>
          </a:p>
        </p:txBody>
      </p:sp>
      <p:sp>
        <p:nvSpPr>
          <p:cNvPr id="16387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200" dirty="0" smtClean="0">
                <a:latin typeface="Arial" charset="0"/>
              </a:rPr>
              <a:t>Transmisja atmosferyczna w obszarze mikrofal dla różnych mas powietrza</a:t>
            </a:r>
            <a:endParaRPr lang="pl-PL" sz="3200" dirty="0" smtClean="0"/>
          </a:p>
        </p:txBody>
      </p:sp>
      <p:pic>
        <p:nvPicPr>
          <p:cNvPr id="16388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308100" y="2084388"/>
            <a:ext cx="6527800" cy="3908425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788024" y="274638"/>
            <a:ext cx="3898776" cy="1143000"/>
          </a:xfrm>
        </p:spPr>
        <p:txBody>
          <a:bodyPr>
            <a:normAutofit/>
          </a:bodyPr>
          <a:lstStyle/>
          <a:p>
            <a:r>
              <a:rPr lang="pl-PL" sz="3200" b="1" dirty="0" smtClean="0"/>
              <a:t>Naziemne radiometry mikrofalowe</a:t>
            </a:r>
            <a:endParaRPr lang="en-US" sz="3200" b="1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644008" y="1412776"/>
            <a:ext cx="4320480" cy="2188840"/>
          </a:xfrm>
        </p:spPr>
        <p:txBody>
          <a:bodyPr>
            <a:normAutofit fontScale="62500" lnSpcReduction="20000"/>
          </a:bodyPr>
          <a:lstStyle/>
          <a:p>
            <a:r>
              <a:rPr lang="pl-PL" dirty="0" smtClean="0"/>
              <a:t>Z wykorzystaniem algorytmu opartego na sieciach neuronowych algorytm wyznacza profil pionowy temperatury, pary wodnej i wody ciekłej na 47 poziomach; 11 poziomach pomiędzy powierzchnią ziemi a 1 km i pozostałe co 250 metrów do wysokości 10 </a:t>
            </a:r>
            <a:r>
              <a:rPr lang="pl-PL" dirty="0" err="1" smtClean="0"/>
              <a:t>km</a:t>
            </a:r>
            <a:r>
              <a:rPr lang="pl-PL" dirty="0" smtClean="0"/>
              <a:t>. </a:t>
            </a:r>
          </a:p>
        </p:txBody>
      </p:sp>
      <p:sp>
        <p:nvSpPr>
          <p:cNvPr id="24578" name="AutoShape 2" descr="https://upload.wikimedia.org/wikipedia/commons/8/80/Microwaveradiometerbardabos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24580" name="Picture 4" descr="Znalezione obrazy dla zapytania microwave radiometer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6512" y="-27384"/>
            <a:ext cx="4409331" cy="4409332"/>
          </a:xfrm>
          <a:prstGeom prst="rect">
            <a:avLst/>
          </a:prstGeom>
          <a:noFill/>
        </p:spPr>
      </p:pic>
      <p:pic>
        <p:nvPicPr>
          <p:cNvPr id="24581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41204" y="3856434"/>
            <a:ext cx="5067300" cy="302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1043</TotalTime>
  <Words>1134</Words>
  <Application>Microsoft Office PowerPoint</Application>
  <PresentationFormat>Pokaz na ekranie (4:3)</PresentationFormat>
  <Paragraphs>125</Paragraphs>
  <Slides>31</Slides>
  <Notes>0</Notes>
  <HiddenSlides>0</HiddenSlides>
  <MMClips>0</MMClips>
  <ScaleCrop>false</ScaleCrop>
  <HeadingPairs>
    <vt:vector size="6" baseType="variant">
      <vt:variant>
        <vt:lpstr>Motyw</vt:lpstr>
      </vt:variant>
      <vt:variant>
        <vt:i4>1</vt:i4>
      </vt:variant>
      <vt:variant>
        <vt:lpstr>Osadzone serwery OLE</vt:lpstr>
      </vt:variant>
      <vt:variant>
        <vt:i4>1</vt:i4>
      </vt:variant>
      <vt:variant>
        <vt:lpstr>Tytuły slajdów</vt:lpstr>
      </vt:variant>
      <vt:variant>
        <vt:i4>31</vt:i4>
      </vt:variant>
    </vt:vector>
  </HeadingPairs>
  <TitlesOfParts>
    <vt:vector size="33" baseType="lpstr">
      <vt:lpstr>Motyw pakietu Office</vt:lpstr>
      <vt:lpstr>Równanie</vt:lpstr>
      <vt:lpstr>Metody teledetekcyjne w badaniach atmosfery.  Wykład 6 – Teledetekcja pasywna  w zakresie mikrofalowym.  </vt:lpstr>
      <vt:lpstr>Transfer promieniowania mikrofalowego w atmosferze. </vt:lpstr>
      <vt:lpstr>Porównanie promieniowania  długofalowego i mikrofalowego</vt:lpstr>
      <vt:lpstr>Reżimy rozpraszania</vt:lpstr>
      <vt:lpstr>Prezentacja programu PowerPoint</vt:lpstr>
      <vt:lpstr>Prezentacja programu PowerPoint</vt:lpstr>
      <vt:lpstr>Transmisja atmosferyczna w obszarze mikrofal</vt:lpstr>
      <vt:lpstr>Transmisja atmosferyczna w obszarze mikrofal dla różnych mas powietrza</vt:lpstr>
      <vt:lpstr>Naziemne radiometry mikrofalowe</vt:lpstr>
      <vt:lpstr>MP-3000A Portable Profiling Microwave Radiometer </vt:lpstr>
      <vt:lpstr>Pomiary</vt:lpstr>
      <vt:lpstr>Absorpcja promieniowania mikrofalowego  w obszarach pochłania przez tlen i parę wodną</vt:lpstr>
      <vt:lpstr>Wyznaczanie temperatury radiacyjnej</vt:lpstr>
      <vt:lpstr>Algorytm oparty na sieciach neuronowych</vt:lpstr>
      <vt:lpstr>Inny algorytm do wyznaczania profilu temperatury</vt:lpstr>
      <vt:lpstr>Przykładowe wyniki</vt:lpstr>
      <vt:lpstr>Warszawa 20.03.2021</vt:lpstr>
      <vt:lpstr>Burza nad Warszawą 18.04.2021 na radiometrze mikrofalowym</vt:lpstr>
      <vt:lpstr>Pomiary satelitarne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Teledetekcja opadów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>IGF-UW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Metody teledetekcyjne w badaniach atmosfery i oceanów.  Wykład 10.  </dc:title>
  <dc:creator>Krzysztof Markowicz</dc:creator>
  <cp:lastModifiedBy>admin</cp:lastModifiedBy>
  <cp:revision>70</cp:revision>
  <dcterms:created xsi:type="dcterms:W3CDTF">2017-03-27T20:41:31Z</dcterms:created>
  <dcterms:modified xsi:type="dcterms:W3CDTF">2025-04-01T11:52:39Z</dcterms:modified>
</cp:coreProperties>
</file>