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sldIdLst>
    <p:sldId id="257" r:id="rId2"/>
    <p:sldId id="258" r:id="rId3"/>
    <p:sldId id="259" r:id="rId4"/>
    <p:sldId id="260" r:id="rId5"/>
    <p:sldId id="308" r:id="rId6"/>
    <p:sldId id="309" r:id="rId7"/>
    <p:sldId id="262" r:id="rId8"/>
    <p:sldId id="263" r:id="rId9"/>
    <p:sldId id="264" r:id="rId10"/>
    <p:sldId id="321" r:id="rId11"/>
    <p:sldId id="265" r:id="rId12"/>
    <p:sldId id="266" r:id="rId13"/>
    <p:sldId id="267" r:id="rId14"/>
    <p:sldId id="268" r:id="rId15"/>
    <p:sldId id="310" r:id="rId16"/>
    <p:sldId id="320" r:id="rId17"/>
    <p:sldId id="311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314" r:id="rId43"/>
    <p:sldId id="293" r:id="rId44"/>
    <p:sldId id="294" r:id="rId45"/>
    <p:sldId id="295" r:id="rId46"/>
    <p:sldId id="315" r:id="rId47"/>
    <p:sldId id="316" r:id="rId48"/>
    <p:sldId id="317" r:id="rId49"/>
    <p:sldId id="312" r:id="rId50"/>
    <p:sldId id="313" r:id="rId51"/>
    <p:sldId id="296" r:id="rId52"/>
    <p:sldId id="297" r:id="rId53"/>
    <p:sldId id="298" r:id="rId54"/>
    <p:sldId id="299" r:id="rId55"/>
    <p:sldId id="300" r:id="rId56"/>
    <p:sldId id="301" r:id="rId57"/>
    <p:sldId id="302" r:id="rId58"/>
    <p:sldId id="303" r:id="rId59"/>
    <p:sldId id="304" r:id="rId60"/>
    <p:sldId id="305" r:id="rId61"/>
    <p:sldId id="306" r:id="rId62"/>
    <p:sldId id="318" r:id="rId63"/>
    <p:sldId id="319" r:id="rId64"/>
    <p:sldId id="307" r:id="rId65"/>
    <p:sldId id="322" r:id="rId66"/>
    <p:sldId id="325" r:id="rId67"/>
    <p:sldId id="324" r:id="rId6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62.wmf"/><Relationship Id="rId1" Type="http://schemas.openxmlformats.org/officeDocument/2006/relationships/image" Target="../media/image61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wmf"/><Relationship Id="rId2" Type="http://schemas.openxmlformats.org/officeDocument/2006/relationships/image" Target="../media/image64.wmf"/><Relationship Id="rId1" Type="http://schemas.openxmlformats.org/officeDocument/2006/relationships/image" Target="../media/image63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4" Type="http://schemas.openxmlformats.org/officeDocument/2006/relationships/image" Target="../media/image4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Relationship Id="rId5" Type="http://schemas.openxmlformats.org/officeDocument/2006/relationships/image" Target="../media/image49.wmf"/><Relationship Id="rId4" Type="http://schemas.openxmlformats.org/officeDocument/2006/relationships/image" Target="../media/image4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Relationship Id="rId6" Type="http://schemas.openxmlformats.org/officeDocument/2006/relationships/image" Target="../media/image56.wmf"/><Relationship Id="rId5" Type="http://schemas.openxmlformats.org/officeDocument/2006/relationships/image" Target="../media/image55.wmf"/><Relationship Id="rId4" Type="http://schemas.openxmlformats.org/officeDocument/2006/relationships/image" Target="../media/image54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CC4B5B-01DE-4BE2-84E4-C8EA08975400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2AD9A-4F5E-4CFD-8D6A-BADCE67958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476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322465-8633-4430-83A3-928E2240A3C5}" type="slidenum">
              <a:rPr lang="en-US"/>
              <a:pPr/>
              <a:t>4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29016-93AE-4524-ADF6-0E7351E021AD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5DC79-3E15-4C61-8D84-ADB219D46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29016-93AE-4524-ADF6-0E7351E021AD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5DC79-3E15-4C61-8D84-ADB219D46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29016-93AE-4524-ADF6-0E7351E021AD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5DC79-3E15-4C61-8D84-ADB219D46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72D26-A32D-4950-811B-2A745F171B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2977D1-1922-464F-A03B-7B256BD0D9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29016-93AE-4524-ADF6-0E7351E021AD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5DC79-3E15-4C61-8D84-ADB219D46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29016-93AE-4524-ADF6-0E7351E021AD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5DC79-3E15-4C61-8D84-ADB219D46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29016-93AE-4524-ADF6-0E7351E021AD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5DC79-3E15-4C61-8D84-ADB219D46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29016-93AE-4524-ADF6-0E7351E021AD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5DC79-3E15-4C61-8D84-ADB219D46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29016-93AE-4524-ADF6-0E7351E021AD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5DC79-3E15-4C61-8D84-ADB219D46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29016-93AE-4524-ADF6-0E7351E021AD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5DC79-3E15-4C61-8D84-ADB219D46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29016-93AE-4524-ADF6-0E7351E021AD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5DC79-3E15-4C61-8D84-ADB219D46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29016-93AE-4524-ADF6-0E7351E021AD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5DC79-3E15-4C61-8D84-ADB219D46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29016-93AE-4524-ADF6-0E7351E021AD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5DC79-3E15-4C61-8D84-ADB219D465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kmark@igf.fuw.edu.pl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21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oleObject" Target="../embeddings/oleObject16.bin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2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5.w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27.wmf"/><Relationship Id="rId4" Type="http://schemas.openxmlformats.org/officeDocument/2006/relationships/image" Target="../media/image24.wmf"/><Relationship Id="rId9" Type="http://schemas.openxmlformats.org/officeDocument/2006/relationships/oleObject" Target="../embeddings/oleObject14.bin"/><Relationship Id="rId14" Type="http://schemas.openxmlformats.org/officeDocument/2006/relationships/image" Target="../media/image29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34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1.wmf"/><Relationship Id="rId11" Type="http://schemas.openxmlformats.org/officeDocument/2006/relationships/oleObject" Target="../embeddings/oleObject21.bin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33.wmf"/><Relationship Id="rId4" Type="http://schemas.openxmlformats.org/officeDocument/2006/relationships/image" Target="../media/image30.wmf"/><Relationship Id="rId9" Type="http://schemas.openxmlformats.org/officeDocument/2006/relationships/oleObject" Target="../embeddings/oleObject20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44.wmf"/><Relationship Id="rId4" Type="http://schemas.openxmlformats.org/officeDocument/2006/relationships/image" Target="../media/image41.wmf"/><Relationship Id="rId9" Type="http://schemas.openxmlformats.org/officeDocument/2006/relationships/oleObject" Target="../embeddings/oleObject25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12" Type="http://schemas.openxmlformats.org/officeDocument/2006/relationships/image" Target="../media/image4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6.wmf"/><Relationship Id="rId11" Type="http://schemas.openxmlformats.org/officeDocument/2006/relationships/oleObject" Target="../embeddings/oleObject30.bin"/><Relationship Id="rId5" Type="http://schemas.openxmlformats.org/officeDocument/2006/relationships/oleObject" Target="../embeddings/oleObject27.bin"/><Relationship Id="rId10" Type="http://schemas.openxmlformats.org/officeDocument/2006/relationships/image" Target="../media/image48.wmf"/><Relationship Id="rId4" Type="http://schemas.openxmlformats.org/officeDocument/2006/relationships/image" Target="../media/image45.wmf"/><Relationship Id="rId9" Type="http://schemas.openxmlformats.org/officeDocument/2006/relationships/oleObject" Target="../embeddings/oleObject29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13" Type="http://schemas.openxmlformats.org/officeDocument/2006/relationships/oleObject" Target="../embeddings/oleObject36.bin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3.bin"/><Relationship Id="rId12" Type="http://schemas.openxmlformats.org/officeDocument/2006/relationships/image" Target="../media/image55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52.wmf"/><Relationship Id="rId11" Type="http://schemas.openxmlformats.org/officeDocument/2006/relationships/oleObject" Target="../embeddings/oleObject35.bin"/><Relationship Id="rId5" Type="http://schemas.openxmlformats.org/officeDocument/2006/relationships/oleObject" Target="../embeddings/oleObject32.bin"/><Relationship Id="rId10" Type="http://schemas.openxmlformats.org/officeDocument/2006/relationships/image" Target="../media/image54.wmf"/><Relationship Id="rId4" Type="http://schemas.openxmlformats.org/officeDocument/2006/relationships/image" Target="../media/image51.wmf"/><Relationship Id="rId9" Type="http://schemas.openxmlformats.org/officeDocument/2006/relationships/oleObject" Target="../embeddings/oleObject34.bin"/><Relationship Id="rId14" Type="http://schemas.openxmlformats.org/officeDocument/2006/relationships/image" Target="../media/image56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3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59.wmf"/><Relationship Id="rId5" Type="http://schemas.openxmlformats.org/officeDocument/2006/relationships/oleObject" Target="../embeddings/oleObject38.bin"/><Relationship Id="rId4" Type="http://schemas.openxmlformats.org/officeDocument/2006/relationships/image" Target="../media/image58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62.wmf"/><Relationship Id="rId5" Type="http://schemas.openxmlformats.org/officeDocument/2006/relationships/oleObject" Target="../embeddings/oleObject41.bin"/><Relationship Id="rId4" Type="http://schemas.openxmlformats.org/officeDocument/2006/relationships/image" Target="../media/image61.w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4.bin"/><Relationship Id="rId3" Type="http://schemas.openxmlformats.org/officeDocument/2006/relationships/image" Target="../media/image66.jpeg"/><Relationship Id="rId7" Type="http://schemas.openxmlformats.org/officeDocument/2006/relationships/image" Target="../media/image6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43.bin"/><Relationship Id="rId5" Type="http://schemas.openxmlformats.org/officeDocument/2006/relationships/image" Target="../media/image63.wmf"/><Relationship Id="rId4" Type="http://schemas.openxmlformats.org/officeDocument/2006/relationships/oleObject" Target="../embeddings/oleObject42.bin"/><Relationship Id="rId9" Type="http://schemas.openxmlformats.org/officeDocument/2006/relationships/image" Target="../media/image65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59.w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67.w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hyperlink" Target="http://earthobservatory.nasa.gov/Newsroom/NewImages/Images/ozone_hole_large.jpg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hyperlink" Target="http://ozone.meteo.be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hyperlink" Target="http://ozone.meteo.be/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wmf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w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wmf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w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w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pc.ncep.noaa.gov/products/stratosphere/tovsto/gif_files/tovs_chan9.gif" TargetMode="External"/><Relationship Id="rId2" Type="http://schemas.openxmlformats.org/officeDocument/2006/relationships/hyperlink" Target="http://www.cpc.ncep.noaa.gov/products/stratosphere/tovsto/gif_files/transmisivity.gi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pc.ncep.noaa.gov/products/stratosphere/tovsto/gif_files/oz_contrib.gif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solar.com/sunphoto.ht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0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17.wmf"/><Relationship Id="rId3" Type="http://schemas.openxmlformats.org/officeDocument/2006/relationships/image" Target="../media/image18.jpeg"/><Relationship Id="rId7" Type="http://schemas.openxmlformats.org/officeDocument/2006/relationships/image" Target="../media/image14.wmf"/><Relationship Id="rId12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16.wmf"/><Relationship Id="rId5" Type="http://schemas.openxmlformats.org/officeDocument/2006/relationships/image" Target="../media/image13.wmf"/><Relationship Id="rId10" Type="http://schemas.openxmlformats.org/officeDocument/2006/relationships/oleObject" Target="../embeddings/oleObject6.bin"/><Relationship Id="rId4" Type="http://schemas.openxmlformats.org/officeDocument/2006/relationships/oleObject" Target="../embeddings/oleObject3.bin"/><Relationship Id="rId9" Type="http://schemas.openxmlformats.org/officeDocument/2006/relationships/image" Target="../media/image1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88913"/>
            <a:ext cx="7772400" cy="3455987"/>
          </a:xfrm>
        </p:spPr>
        <p:txBody>
          <a:bodyPr>
            <a:normAutofit/>
          </a:bodyPr>
          <a:lstStyle/>
          <a:p>
            <a:r>
              <a:rPr lang="pl-PL" sz="3200" b="1" dirty="0">
                <a:latin typeface="Arial" charset="0"/>
              </a:rPr>
              <a:t>Metody teledetekcyjne w badaniach atmosfery</a:t>
            </a:r>
            <a:r>
              <a:rPr lang="pl-PL" sz="3200" dirty="0">
                <a:latin typeface="Arial" charset="0"/>
              </a:rPr>
              <a:t>.</a:t>
            </a:r>
            <a:br>
              <a:rPr lang="pl-PL" sz="3200" dirty="0">
                <a:latin typeface="Arial" charset="0"/>
              </a:rPr>
            </a:br>
            <a:r>
              <a:rPr lang="pl-PL" sz="3200" dirty="0">
                <a:latin typeface="Arial" charset="0"/>
              </a:rPr>
              <a:t/>
            </a:r>
            <a:br>
              <a:rPr lang="pl-PL" sz="3200" dirty="0">
                <a:latin typeface="Arial" charset="0"/>
              </a:rPr>
            </a:br>
            <a:r>
              <a:rPr lang="pl-PL" sz="3200" dirty="0">
                <a:latin typeface="Arial" charset="0"/>
              </a:rPr>
              <a:t>Wykład 3. </a:t>
            </a:r>
            <a:br>
              <a:rPr lang="pl-PL" sz="3200" dirty="0">
                <a:latin typeface="Arial" charset="0"/>
              </a:rPr>
            </a:br>
            <a:r>
              <a:rPr lang="pl-PL" sz="3200" dirty="0">
                <a:latin typeface="Arial" charset="0"/>
              </a:rPr>
              <a:t>Pomiary ozonu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sz="2800" b="1" dirty="0">
                <a:latin typeface="Arial" charset="0"/>
              </a:rPr>
              <a:t>Krzysztof Markowicz</a:t>
            </a:r>
          </a:p>
          <a:p>
            <a:r>
              <a:rPr lang="pl-PL" sz="2800" b="1" dirty="0" err="1">
                <a:latin typeface="Arial" charset="0"/>
                <a:hlinkClick r:id="rId2"/>
              </a:rPr>
              <a:t>kmark@igf.fuw.edu.pl</a:t>
            </a:r>
            <a:endParaRPr lang="pl-PL" sz="2800" b="1" dirty="0">
              <a:latin typeface="Arial" charset="0"/>
            </a:endParaRPr>
          </a:p>
          <a:p>
            <a:endParaRPr lang="pl-PL" sz="20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pl-PL" sz="3200" b="1" dirty="0"/>
              <a:t>Masa optyczna – ogólne rozważania</a:t>
            </a:r>
            <a:endParaRPr lang="en-US" sz="3200" b="1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930" y="1916832"/>
            <a:ext cx="5048250" cy="431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84" y="2204864"/>
            <a:ext cx="3727132" cy="3550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7214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Symbol zastępczy numeru slajdu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0F69E81-F668-41A3-9BF9-DC2DAA400676}" type="slidenum">
              <a:rPr lang="en-US"/>
              <a:pPr/>
              <a:t>11</a:t>
            </a:fld>
            <a:endParaRPr lang="en-US"/>
          </a:p>
        </p:txBody>
      </p:sp>
      <p:graphicFrame>
        <p:nvGraphicFramePr>
          <p:cNvPr id="149506" name="Group 2"/>
          <p:cNvGraphicFramePr>
            <a:graphicFrameLocks noGrp="1"/>
          </p:cNvGraphicFramePr>
          <p:nvPr>
            <p:ph sz="half" idx="1"/>
          </p:nvPr>
        </p:nvGraphicFramePr>
        <p:xfrm>
          <a:off x="179388" y="188913"/>
          <a:ext cx="4105275" cy="2808290"/>
        </p:xfrm>
        <a:graphic>
          <a:graphicData uri="http://schemas.openxmlformats.org/drawingml/2006/table">
            <a:tbl>
              <a:tblPr/>
              <a:tblGrid>
                <a:gridCol w="10652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1923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2082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0163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kumimoji="0" lang="pl-PL" sz="2000" b="0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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pl-PL" sz="2000" b="0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pl-P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pl-PL" sz="2000" b="0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163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pl-PL" sz="2000" b="0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2.0</a:t>
                      </a:r>
                      <a:endParaRPr kumimoji="0" lang="pl-PL" sz="2000" b="0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1.98</a:t>
                      </a:r>
                      <a:endParaRPr kumimoji="0" lang="pl-P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163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  <a:endParaRPr kumimoji="0" lang="pl-PL" sz="2000" b="0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2.90</a:t>
                      </a:r>
                      <a:endParaRPr kumimoji="0" lang="pl-PL" sz="2000" b="0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2.86</a:t>
                      </a:r>
                      <a:endParaRPr kumimoji="0" lang="pl-P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0163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  <a:endParaRPr kumimoji="0" lang="pl-PL" sz="2000" b="0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5.59</a:t>
                      </a:r>
                      <a:endParaRPr kumimoji="0" lang="pl-PL" sz="2000" b="0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5.26</a:t>
                      </a:r>
                      <a:endParaRPr kumimoji="0" lang="pl-P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  <a:endParaRPr kumimoji="0" lang="pl-PL" sz="2000" b="0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10.31</a:t>
                      </a:r>
                      <a:endParaRPr kumimoji="0" lang="pl-PL" sz="2000" b="0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8.51</a:t>
                      </a:r>
                      <a:endParaRPr kumimoji="0" lang="pl-P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0163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kumimoji="0" lang="pl-PL" sz="2000" b="0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37.9</a:t>
                      </a:r>
                      <a:endParaRPr kumimoji="0" lang="pl-PL" sz="2000" b="0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12.66</a:t>
                      </a:r>
                      <a:endParaRPr kumimoji="0" lang="pl-P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074" name="Object 36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323850" y="3213100"/>
          <a:ext cx="3671888" cy="70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Równanie" r:id="rId3" imgW="1397000" imgH="279400" progId="Equation.3">
                  <p:embed/>
                </p:oleObj>
              </mc:Choice>
              <mc:Fallback>
                <p:oleObj name="Równanie" r:id="rId3" imgW="1397000" imgH="279400" progId="Equation.3">
                  <p:embed/>
                  <p:pic>
                    <p:nvPicPr>
                      <p:cNvPr id="0" name="Picture 2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3213100"/>
                        <a:ext cx="3671888" cy="706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12" name="Text Box 37"/>
          <p:cNvSpPr txBox="1">
            <a:spLocks noChangeArrowheads="1"/>
          </p:cNvSpPr>
          <p:nvPr/>
        </p:nvSpPr>
        <p:spPr bwMode="auto">
          <a:xfrm>
            <a:off x="4500563" y="476250"/>
            <a:ext cx="4392612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 dirty="0">
                <a:latin typeface="Arial" charset="0"/>
              </a:rPr>
              <a:t>W celu wyznaczenia grubości optycznej ozonu wykorzystuje się pomiary w dwóch długościach fali dla których współczynniki absorpcji promieniowanie słonecznego są znacząco różne.</a:t>
            </a:r>
          </a:p>
        </p:txBody>
      </p:sp>
      <p:graphicFrame>
        <p:nvGraphicFramePr>
          <p:cNvPr id="3075" name="Object 39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323850" y="4149725"/>
          <a:ext cx="3671888" cy="687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Równanie" r:id="rId5" imgW="1435100" imgH="279400" progId="Equation.3">
                  <p:embed/>
                </p:oleObj>
              </mc:Choice>
              <mc:Fallback>
                <p:oleObj name="Równanie" r:id="rId5" imgW="1435100" imgH="279400" progId="Equation.3">
                  <p:embed/>
                  <p:pic>
                    <p:nvPicPr>
                      <p:cNvPr id="0" name="Picture 2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4149725"/>
                        <a:ext cx="3671888" cy="687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13" name="Rectangle 40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3076" name="Object 41"/>
          <p:cNvGraphicFramePr>
            <a:graphicFrameLocks noChangeAspect="1"/>
          </p:cNvGraphicFramePr>
          <p:nvPr/>
        </p:nvGraphicFramePr>
        <p:xfrm>
          <a:off x="323850" y="5157788"/>
          <a:ext cx="1223963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Równanie" r:id="rId7" imgW="634725" imgH="228501" progId="Equation.3">
                  <p:embed/>
                </p:oleObj>
              </mc:Choice>
              <mc:Fallback>
                <p:oleObj name="Równanie" r:id="rId7" imgW="634725" imgH="228501" progId="Equation.3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5157788"/>
                        <a:ext cx="1223963" cy="438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14" name="Text Box 42"/>
          <p:cNvSpPr txBox="1">
            <a:spLocks noChangeArrowheads="1"/>
          </p:cNvSpPr>
          <p:nvPr/>
        </p:nvSpPr>
        <p:spPr bwMode="auto">
          <a:xfrm>
            <a:off x="250825" y="5949950"/>
            <a:ext cx="8064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gdzie </a:t>
            </a:r>
            <a:r>
              <a:rPr lang="pl-PL" sz="1800">
                <a:latin typeface="Arial" charset="0"/>
                <a:sym typeface="Symbol" pitchFamily="18" charset="2"/>
              </a:rPr>
              <a:t> jest współczynnikiem absorpcji przez ozon,  jest całkowitą zawartością ozonu w pionowej kolumnie powietrza w Dobsonach.</a:t>
            </a:r>
          </a:p>
        </p:txBody>
      </p:sp>
      <p:sp>
        <p:nvSpPr>
          <p:cNvPr id="3115" name="Text Box 43"/>
          <p:cNvSpPr txBox="1">
            <a:spLocks noChangeArrowheads="1"/>
          </p:cNvSpPr>
          <p:nvPr/>
        </p:nvSpPr>
        <p:spPr bwMode="auto">
          <a:xfrm>
            <a:off x="4643438" y="3284538"/>
            <a:ext cx="3384550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  <a:sym typeface="Symbol" pitchFamily="18" charset="2"/>
              </a:rPr>
              <a:t></a:t>
            </a:r>
            <a:r>
              <a:rPr lang="pl-PL" sz="1800">
                <a:latin typeface="Arial" charset="0"/>
              </a:rPr>
              <a:t>[DU]=dz*100 </a:t>
            </a:r>
          </a:p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Dla p=1013 hPa. </a:t>
            </a:r>
          </a:p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gdzie dz jest grubością warstwy ozonu [mm]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BF0DCD9-ABB6-4AF5-915F-5B8FDCAD9BE8}" type="slidenum">
              <a:rPr lang="en-US"/>
              <a:pPr/>
              <a:t>12</a:t>
            </a:fld>
            <a:endParaRPr lang="en-US"/>
          </a:p>
        </p:txBody>
      </p:sp>
      <p:sp>
        <p:nvSpPr>
          <p:cNvPr id="4105" name="Rectangle 2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4098" name="Object 3"/>
          <p:cNvGraphicFramePr>
            <a:graphicFrameLocks noChangeAspect="1"/>
          </p:cNvGraphicFramePr>
          <p:nvPr/>
        </p:nvGraphicFramePr>
        <p:xfrm>
          <a:off x="373063" y="200025"/>
          <a:ext cx="6523037" cy="76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4" name="Równanie" r:id="rId3" imgW="3708400" imgH="431800" progId="Equation.3">
                  <p:embed/>
                </p:oleObj>
              </mc:Choice>
              <mc:Fallback>
                <p:oleObj name="Równanie" r:id="rId3" imgW="3708400" imgH="431800" progId="Equation.3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063" y="200025"/>
                        <a:ext cx="6523037" cy="763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6" name="Rectangle 4"/>
          <p:cNvSpPr>
            <a:spLocks noChangeArrowheads="1"/>
          </p:cNvSpPr>
          <p:nvPr/>
        </p:nvSpPr>
        <p:spPr bwMode="auto">
          <a:xfrm>
            <a:off x="0" y="2757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4099" name="Object 5"/>
          <p:cNvGraphicFramePr>
            <a:graphicFrameLocks noChangeAspect="1"/>
          </p:cNvGraphicFramePr>
          <p:nvPr/>
        </p:nvGraphicFramePr>
        <p:xfrm>
          <a:off x="255588" y="1136650"/>
          <a:ext cx="1000125" cy="74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5" name="Równanie" r:id="rId5" imgW="583947" imgH="431613" progId="Equation.3">
                  <p:embed/>
                </p:oleObj>
              </mc:Choice>
              <mc:Fallback>
                <p:oleObj name="Równanie" r:id="rId5" imgW="583947" imgH="431613" progId="Equation.3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88" y="1136650"/>
                        <a:ext cx="1000125" cy="741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7" name="Rectangle 6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4100" name="Object 7"/>
          <p:cNvGraphicFramePr>
            <a:graphicFrameLocks noChangeAspect="1"/>
          </p:cNvGraphicFramePr>
          <p:nvPr/>
        </p:nvGraphicFramePr>
        <p:xfrm>
          <a:off x="1979613" y="1160463"/>
          <a:ext cx="1131887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6" name="Równanie" r:id="rId7" imgW="698197" imgH="431613" progId="Equation.3">
                  <p:embed/>
                </p:oleObj>
              </mc:Choice>
              <mc:Fallback>
                <p:oleObj name="Równanie" r:id="rId7" imgW="698197" imgH="431613" progId="Equation.3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1160463"/>
                        <a:ext cx="1131887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8" name="Rectangle 8"/>
          <p:cNvSpPr>
            <a:spLocks noChangeArrowheads="1"/>
          </p:cNvSpPr>
          <p:nvPr/>
        </p:nvSpPr>
        <p:spPr bwMode="auto">
          <a:xfrm>
            <a:off x="0" y="36528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4101" name="Object 9"/>
          <p:cNvGraphicFramePr>
            <a:graphicFrameLocks noChangeAspect="1"/>
          </p:cNvGraphicFramePr>
          <p:nvPr/>
        </p:nvGraphicFramePr>
        <p:xfrm>
          <a:off x="3708400" y="1412875"/>
          <a:ext cx="1368425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7" name="Równanie" r:id="rId9" imgW="736600" imgH="228600" progId="Equation.3">
                  <p:embed/>
                </p:oleObj>
              </mc:Choice>
              <mc:Fallback>
                <p:oleObj name="Równanie" r:id="rId9" imgW="736600" imgH="228600" progId="Equation.3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1412875"/>
                        <a:ext cx="1368425" cy="427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9" name="Rectangle 10"/>
          <p:cNvSpPr>
            <a:spLocks noChangeArrowheads="1"/>
          </p:cNvSpPr>
          <p:nvPr/>
        </p:nvSpPr>
        <p:spPr bwMode="auto">
          <a:xfrm>
            <a:off x="0" y="3881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pl-PL" sz="1800">
              <a:latin typeface="Arial" charset="0"/>
            </a:endParaRPr>
          </a:p>
        </p:txBody>
      </p:sp>
      <p:graphicFrame>
        <p:nvGraphicFramePr>
          <p:cNvPr id="4102" name="Object 11"/>
          <p:cNvGraphicFramePr>
            <a:graphicFrameLocks noChangeAspect="1"/>
          </p:cNvGraphicFramePr>
          <p:nvPr/>
        </p:nvGraphicFramePr>
        <p:xfrm>
          <a:off x="5940425" y="1412875"/>
          <a:ext cx="1584325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8" name="Równanie" r:id="rId11" imgW="875920" imgH="215806" progId="Equation.3">
                  <p:embed/>
                </p:oleObj>
              </mc:Choice>
              <mc:Fallback>
                <p:oleObj name="Równanie" r:id="rId11" imgW="875920" imgH="215806" progId="Equation.3">
                  <p:embed/>
                  <p:pic>
                    <p:nvPicPr>
                      <p:cNvPr id="0" name="Picture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425" y="1412875"/>
                        <a:ext cx="1584325" cy="396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0" name="Rectangle 12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4103" name="Object 13"/>
          <p:cNvGraphicFramePr>
            <a:graphicFrameLocks noChangeAspect="1"/>
          </p:cNvGraphicFramePr>
          <p:nvPr/>
        </p:nvGraphicFramePr>
        <p:xfrm>
          <a:off x="280988" y="2492375"/>
          <a:ext cx="3108325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9" name="Równanie" r:id="rId13" imgW="1954951" imgH="444307" progId="Equation.3">
                  <p:embed/>
                </p:oleObj>
              </mc:Choice>
              <mc:Fallback>
                <p:oleObj name="Równanie" r:id="rId13" imgW="1954951" imgH="444307" progId="Equation.3">
                  <p:embed/>
                  <p:pic>
                    <p:nvPicPr>
                      <p:cNvPr id="0" name="Picture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988" y="2492375"/>
                        <a:ext cx="3108325" cy="71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1" name="Text Box 14"/>
          <p:cNvSpPr txBox="1">
            <a:spLocks noChangeArrowheads="1"/>
          </p:cNvSpPr>
          <p:nvPr/>
        </p:nvSpPr>
        <p:spPr bwMode="auto">
          <a:xfrm>
            <a:off x="179388" y="2060575"/>
            <a:ext cx="55451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Całkowita zawartość ozonu wynosi:</a:t>
            </a:r>
          </a:p>
        </p:txBody>
      </p:sp>
      <p:sp>
        <p:nvSpPr>
          <p:cNvPr id="4112" name="Text Box 15"/>
          <p:cNvSpPr txBox="1">
            <a:spLocks noChangeArrowheads="1"/>
          </p:cNvSpPr>
          <p:nvPr/>
        </p:nvSpPr>
        <p:spPr bwMode="auto">
          <a:xfrm>
            <a:off x="0" y="3357563"/>
            <a:ext cx="8713788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Często ze względu na brak dodatkowych informacji ostatni człon powyższego równania jest pomijany. Może to prowadzić do znacznych błędów chociaż </a:t>
            </a:r>
            <a:r>
              <a:rPr lang="pl-PL" sz="1800">
                <a:latin typeface="Arial" charset="0"/>
                <a:sym typeface="Symbol" pitchFamily="18" charset="2"/>
              </a:rPr>
              <a:t> jest niewielka i wynosi około 20 nm to jednak różnice własności optycznych aerozolu mogą być znaczące. </a:t>
            </a:r>
          </a:p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  <a:sym typeface="Symbol" pitchFamily="18" charset="2"/>
              </a:rPr>
              <a:t>Przykład: Spektrometr Dobsona</a:t>
            </a:r>
          </a:p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  <a:sym typeface="Symbol" pitchFamily="18" charset="2"/>
              </a:rPr>
              <a:t></a:t>
            </a:r>
            <a:r>
              <a:rPr lang="pl-PL" sz="1800" baseline="-25000">
                <a:latin typeface="Arial" charset="0"/>
                <a:sym typeface="Symbol" pitchFamily="18" charset="2"/>
              </a:rPr>
              <a:t>1</a:t>
            </a:r>
            <a:r>
              <a:rPr lang="pl-PL" sz="1800">
                <a:latin typeface="Arial" charset="0"/>
                <a:sym typeface="Symbol" pitchFamily="18" charset="2"/>
              </a:rPr>
              <a:t>=305.5 nm, </a:t>
            </a:r>
            <a:r>
              <a:rPr lang="pl-PL" sz="1800" baseline="-25000">
                <a:latin typeface="Arial" charset="0"/>
                <a:sym typeface="Symbol" pitchFamily="18" charset="2"/>
              </a:rPr>
              <a:t>1</a:t>
            </a:r>
            <a:r>
              <a:rPr lang="pl-PL" sz="1800">
                <a:latin typeface="Arial" charset="0"/>
                <a:sym typeface="Symbol" pitchFamily="18" charset="2"/>
              </a:rPr>
              <a:t>=1.88		</a:t>
            </a:r>
            <a:r>
              <a:rPr lang="pl-PL" sz="2000">
                <a:latin typeface="Arial" charset="0"/>
                <a:sym typeface="Symbol" pitchFamily="18" charset="2"/>
              </a:rPr>
              <a:t></a:t>
            </a:r>
            <a:r>
              <a:rPr lang="pl-PL" sz="2000" baseline="-25000">
                <a:latin typeface="Arial" charset="0"/>
                <a:sym typeface="Symbol" pitchFamily="18" charset="2"/>
              </a:rPr>
              <a:t>RAY,1=0.491</a:t>
            </a:r>
            <a:endParaRPr lang="pl-PL" sz="2000">
              <a:latin typeface="Arial" charset="0"/>
              <a:sym typeface="Symbol" pitchFamily="18" charset="2"/>
            </a:endParaRPr>
          </a:p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  <a:sym typeface="Symbol" pitchFamily="18" charset="2"/>
              </a:rPr>
              <a:t></a:t>
            </a:r>
            <a:r>
              <a:rPr lang="pl-PL" sz="1800" baseline="-25000">
                <a:latin typeface="Arial" charset="0"/>
                <a:sym typeface="Symbol" pitchFamily="18" charset="2"/>
              </a:rPr>
              <a:t>2</a:t>
            </a:r>
            <a:r>
              <a:rPr lang="pl-PL" sz="1800">
                <a:latin typeface="Arial" charset="0"/>
                <a:sym typeface="Symbol" pitchFamily="18" charset="2"/>
              </a:rPr>
              <a:t>=325.4 nm, </a:t>
            </a:r>
            <a:r>
              <a:rPr lang="pl-PL" sz="1800" baseline="-25000">
                <a:latin typeface="Arial" charset="0"/>
                <a:sym typeface="Symbol" pitchFamily="18" charset="2"/>
              </a:rPr>
              <a:t>2</a:t>
            </a:r>
            <a:r>
              <a:rPr lang="pl-PL" sz="1800">
                <a:latin typeface="Arial" charset="0"/>
                <a:sym typeface="Symbol" pitchFamily="18" charset="2"/>
              </a:rPr>
              <a:t>=0.120   =1.76 	</a:t>
            </a:r>
            <a:r>
              <a:rPr lang="pl-PL" sz="2000">
                <a:latin typeface="Arial" charset="0"/>
                <a:sym typeface="Symbol" pitchFamily="18" charset="2"/>
              </a:rPr>
              <a:t></a:t>
            </a:r>
            <a:r>
              <a:rPr lang="pl-PL" sz="2000" baseline="-25000">
                <a:latin typeface="Arial" charset="0"/>
                <a:sym typeface="Symbol" pitchFamily="18" charset="2"/>
              </a:rPr>
              <a:t>RAY,2=0.375      </a:t>
            </a:r>
            <a:r>
              <a:rPr lang="pl-PL" sz="2000">
                <a:latin typeface="Arial" charset="0"/>
                <a:sym typeface="Symbol" pitchFamily="18" charset="2"/>
              </a:rPr>
              <a:t></a:t>
            </a:r>
            <a:r>
              <a:rPr lang="pl-PL" sz="2000" baseline="-25000">
                <a:latin typeface="Arial" charset="0"/>
                <a:sym typeface="Symbol" pitchFamily="18" charset="2"/>
              </a:rPr>
              <a:t>RAY=0.116</a:t>
            </a:r>
            <a:r>
              <a:rPr lang="pl-PL" sz="1800" baseline="-25000">
                <a:latin typeface="Arial" charset="0"/>
                <a:sym typeface="Symbol" pitchFamily="18" charset="2"/>
              </a:rPr>
              <a:t> </a:t>
            </a:r>
            <a:endParaRPr lang="pl-PL" sz="1800">
              <a:latin typeface="Arial" charset="0"/>
              <a:sym typeface="Symbol" pitchFamily="18" charset="2"/>
            </a:endParaRPr>
          </a:p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  <a:sym typeface="Symbol" pitchFamily="18" charset="2"/>
              </a:rPr>
              <a:t> MICROTOPS</a:t>
            </a:r>
          </a:p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  <a:sym typeface="Symbol" pitchFamily="18" charset="2"/>
              </a:rPr>
              <a:t></a:t>
            </a:r>
            <a:r>
              <a:rPr lang="pl-PL" sz="1800" baseline="-25000">
                <a:latin typeface="Arial" charset="0"/>
                <a:sym typeface="Symbol" pitchFamily="18" charset="2"/>
              </a:rPr>
              <a:t>1</a:t>
            </a:r>
            <a:r>
              <a:rPr lang="pl-PL" sz="1800">
                <a:latin typeface="Arial" charset="0"/>
                <a:sym typeface="Symbol" pitchFamily="18" charset="2"/>
              </a:rPr>
              <a:t>=305.5 nm, </a:t>
            </a:r>
            <a:r>
              <a:rPr lang="pl-PL" sz="1800" baseline="-25000">
                <a:latin typeface="Arial" charset="0"/>
                <a:sym typeface="Symbol" pitchFamily="18" charset="2"/>
              </a:rPr>
              <a:t>2</a:t>
            </a:r>
            <a:r>
              <a:rPr lang="pl-PL" sz="1800">
                <a:latin typeface="Arial" charset="0"/>
                <a:sym typeface="Symbol" pitchFamily="18" charset="2"/>
              </a:rPr>
              <a:t>=312.5 nm, </a:t>
            </a:r>
            <a:r>
              <a:rPr lang="pl-PL" sz="1800" baseline="-25000">
                <a:latin typeface="Arial" charset="0"/>
                <a:sym typeface="Symbol" pitchFamily="18" charset="2"/>
              </a:rPr>
              <a:t>3</a:t>
            </a:r>
            <a:r>
              <a:rPr lang="pl-PL" sz="1800">
                <a:latin typeface="Arial" charset="0"/>
                <a:sym typeface="Symbol" pitchFamily="18" charset="2"/>
              </a:rPr>
              <a:t>=320.0 nm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44080D0-5246-4B80-95AB-2A30FD3364C5}" type="slidenum">
              <a:rPr lang="en-US"/>
              <a:pPr/>
              <a:t>13</a:t>
            </a:fld>
            <a:endParaRPr lang="en-US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4638"/>
            <a:ext cx="8785225" cy="561975"/>
          </a:xfrm>
        </p:spPr>
        <p:txBody>
          <a:bodyPr>
            <a:noAutofit/>
          </a:bodyPr>
          <a:lstStyle/>
          <a:p>
            <a:r>
              <a:rPr lang="pl-PL" sz="3200" b="1" dirty="0">
                <a:latin typeface="Arial" charset="0"/>
              </a:rPr>
              <a:t>Założenia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96975"/>
            <a:ext cx="8229600" cy="2260600"/>
          </a:xfrm>
        </p:spPr>
        <p:txBody>
          <a:bodyPr/>
          <a:lstStyle/>
          <a:p>
            <a:r>
              <a:rPr lang="pl-PL" sz="2400">
                <a:latin typeface="Arial" charset="0"/>
              </a:rPr>
              <a:t>Brak różnic spektralnych grubości optycznej (</a:t>
            </a:r>
            <a:r>
              <a:rPr lang="pl-PL" sz="2400">
                <a:latin typeface="Arial" charset="0"/>
                <a:sym typeface="Symbol" pitchFamily="18" charset="2"/>
              </a:rPr>
              <a:t></a:t>
            </a:r>
            <a:r>
              <a:rPr lang="pl-PL" sz="2400" baseline="-25000">
                <a:latin typeface="Arial" charset="0"/>
                <a:sym typeface="Symbol" pitchFamily="18" charset="2"/>
              </a:rPr>
              <a:t>AOT</a:t>
            </a:r>
            <a:r>
              <a:rPr lang="pl-PL" sz="2400">
                <a:latin typeface="Arial" charset="0"/>
                <a:sym typeface="Symbol" pitchFamily="18" charset="2"/>
              </a:rPr>
              <a:t>=0)</a:t>
            </a:r>
          </a:p>
          <a:p>
            <a:r>
              <a:rPr lang="pl-PL" sz="2400">
                <a:latin typeface="Arial" charset="0"/>
                <a:sym typeface="Symbol" pitchFamily="18" charset="2"/>
              </a:rPr>
              <a:t>  nie zależy od temperatury i ciśnienia powietrza w stratosferze</a:t>
            </a:r>
          </a:p>
          <a:p>
            <a:r>
              <a:rPr lang="pl-PL" sz="2400">
                <a:latin typeface="Arial" charset="0"/>
                <a:sym typeface="Symbol" pitchFamily="18" charset="2"/>
              </a:rPr>
              <a:t>Tarcza słoneczna pozbawiona chmur w czasie pomiaru</a:t>
            </a:r>
          </a:p>
          <a:p>
            <a:r>
              <a:rPr lang="pl-PL" sz="2400">
                <a:latin typeface="Arial" charset="0"/>
                <a:sym typeface="Symbol" pitchFamily="18" charset="2"/>
              </a:rPr>
              <a:t>Atmosfera jednorodna horyzontalnie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0451002-21A5-41F9-AB23-05D3243303D2}" type="slidenum">
              <a:rPr lang="en-US"/>
              <a:pPr/>
              <a:t>14</a:t>
            </a:fld>
            <a:endParaRPr lang="en-US"/>
          </a:p>
        </p:txBody>
      </p:sp>
      <p:sp>
        <p:nvSpPr>
          <p:cNvPr id="512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15888"/>
            <a:ext cx="7772400" cy="1143000"/>
          </a:xfrm>
        </p:spPr>
        <p:txBody>
          <a:bodyPr/>
          <a:lstStyle/>
          <a:p>
            <a:r>
              <a:rPr lang="pl-PL" sz="3200">
                <a:latin typeface="Arial" charset="0"/>
              </a:rPr>
              <a:t>3 kanałowy algorytm MICROTOPS’a</a:t>
            </a:r>
          </a:p>
        </p:txBody>
      </p:sp>
      <p:sp>
        <p:nvSpPr>
          <p:cNvPr id="512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6308725"/>
            <a:ext cx="8497068" cy="92551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pl-PL" sz="2000" dirty="0"/>
              <a:t>	</a:t>
            </a:r>
            <a:r>
              <a:rPr lang="pl-PL" sz="2000" dirty="0">
                <a:latin typeface="Arial" charset="0"/>
              </a:rPr>
              <a:t>Algorytm minimalizuje wpływ absorpcji przez aerozol w  oszacowanej zawartości ozonu w pionowej kolumnie powietrza.</a:t>
            </a:r>
          </a:p>
        </p:txBody>
      </p:sp>
      <p:sp>
        <p:nvSpPr>
          <p:cNvPr id="5130" name="Rectangle 4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5131" name="Text Box 5"/>
          <p:cNvSpPr txBox="1">
            <a:spLocks noChangeArrowheads="1"/>
          </p:cNvSpPr>
          <p:nvPr/>
        </p:nvSpPr>
        <p:spPr bwMode="auto">
          <a:xfrm>
            <a:off x="179388" y="1196975"/>
            <a:ext cx="13684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Założenie:</a:t>
            </a:r>
          </a:p>
        </p:txBody>
      </p:sp>
      <p:sp>
        <p:nvSpPr>
          <p:cNvPr id="5132" name="Rectangle 6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5122" name="Object 7"/>
          <p:cNvGraphicFramePr>
            <a:graphicFrameLocks noChangeAspect="1"/>
          </p:cNvGraphicFramePr>
          <p:nvPr/>
        </p:nvGraphicFramePr>
        <p:xfrm>
          <a:off x="1763713" y="1196975"/>
          <a:ext cx="1584325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2" name="Równanie" r:id="rId3" imgW="939392" imgH="241195" progId="Equation.3">
                  <p:embed/>
                </p:oleObj>
              </mc:Choice>
              <mc:Fallback>
                <p:oleObj name="Równanie" r:id="rId3" imgW="939392" imgH="241195" progId="Equation.3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1196975"/>
                        <a:ext cx="1584325" cy="400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3" name="Rectangle 8"/>
          <p:cNvSpPr>
            <a:spLocks noChangeArrowheads="1"/>
          </p:cNvSpPr>
          <p:nvPr/>
        </p:nvSpPr>
        <p:spPr bwMode="auto">
          <a:xfrm>
            <a:off x="0" y="31861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5123" name="Object 9"/>
          <p:cNvGraphicFramePr>
            <a:graphicFrameLocks noChangeAspect="1"/>
          </p:cNvGraphicFramePr>
          <p:nvPr/>
        </p:nvGraphicFramePr>
        <p:xfrm>
          <a:off x="1692275" y="1700213"/>
          <a:ext cx="2160588" cy="687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3" name="Równanie" r:id="rId5" imgW="1524000" imgH="482600" progId="Equation.3">
                  <p:embed/>
                </p:oleObj>
              </mc:Choice>
              <mc:Fallback>
                <p:oleObj name="Równanie" r:id="rId5" imgW="1524000" imgH="482600" progId="Equation.3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1700213"/>
                        <a:ext cx="2160588" cy="687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4" name="Rectangle 10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5124" name="Object 11"/>
          <p:cNvGraphicFramePr>
            <a:graphicFrameLocks noChangeAspect="1"/>
          </p:cNvGraphicFramePr>
          <p:nvPr/>
        </p:nvGraphicFramePr>
        <p:xfrm>
          <a:off x="323850" y="2636838"/>
          <a:ext cx="3600450" cy="69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4" name="Równanie" r:id="rId7" imgW="2374900" imgH="457200" progId="Equation.3">
                  <p:embed/>
                </p:oleObj>
              </mc:Choice>
              <mc:Fallback>
                <p:oleObj name="Równanie" r:id="rId7" imgW="2374900" imgH="457200" progId="Equation.3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2636838"/>
                        <a:ext cx="3600450" cy="693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5" name="Text Box 12"/>
          <p:cNvSpPr txBox="1">
            <a:spLocks noChangeArrowheads="1"/>
          </p:cNvSpPr>
          <p:nvPr/>
        </p:nvSpPr>
        <p:spPr bwMode="auto">
          <a:xfrm>
            <a:off x="179388" y="1844675"/>
            <a:ext cx="13684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Oznaczmy </a:t>
            </a:r>
          </a:p>
        </p:txBody>
      </p:sp>
      <p:sp>
        <p:nvSpPr>
          <p:cNvPr id="5136" name="Rectangle 13"/>
          <p:cNvSpPr>
            <a:spLocks noChangeArrowheads="1"/>
          </p:cNvSpPr>
          <p:nvPr/>
        </p:nvSpPr>
        <p:spPr bwMode="auto">
          <a:xfrm>
            <a:off x="0" y="3086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5125" name="Object 14"/>
          <p:cNvGraphicFramePr>
            <a:graphicFrameLocks noChangeAspect="1"/>
          </p:cNvGraphicFramePr>
          <p:nvPr/>
        </p:nvGraphicFramePr>
        <p:xfrm>
          <a:off x="323850" y="3644900"/>
          <a:ext cx="3744913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5" name="Równanie" r:id="rId9" imgW="2806700" imgH="685800" progId="Equation.3">
                  <p:embed/>
                </p:oleObj>
              </mc:Choice>
              <mc:Fallback>
                <p:oleObj name="Równanie" r:id="rId9" imgW="2806700" imgH="685800" progId="Equation.3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3644900"/>
                        <a:ext cx="3744913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6" name="Object 15"/>
          <p:cNvGraphicFramePr>
            <a:graphicFrameLocks noGrp="1" noChangeAspect="1"/>
          </p:cNvGraphicFramePr>
          <p:nvPr>
            <p:ph sz="half" idx="2"/>
          </p:nvPr>
        </p:nvGraphicFramePr>
        <p:xfrm>
          <a:off x="323850" y="4941888"/>
          <a:ext cx="7632700" cy="99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6" name="Równanie" r:id="rId11" imgW="5372100" imgH="698500" progId="Equation.3">
                  <p:embed/>
                </p:oleObj>
              </mc:Choice>
              <mc:Fallback>
                <p:oleObj name="Równanie" r:id="rId11" imgW="5372100" imgH="698500" progId="Equation.3">
                  <p:embed/>
                  <p:pic>
                    <p:nvPicPr>
                      <p:cNvPr id="0" name="Picture 4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4941888"/>
                        <a:ext cx="7632700" cy="993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4C36341-0133-43D5-8808-69F2FB535EA3}" type="slidenum">
              <a:rPr lang="en-US"/>
              <a:pPr/>
              <a:t>15</a:t>
            </a:fld>
            <a:endParaRPr lang="en-US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561975"/>
          </a:xfrm>
        </p:spPr>
        <p:txBody>
          <a:bodyPr>
            <a:normAutofit fontScale="90000"/>
          </a:bodyPr>
          <a:lstStyle/>
          <a:p>
            <a:r>
              <a:rPr lang="pl-PL" sz="3200" b="1" dirty="0">
                <a:latin typeface="Arial" charset="0"/>
              </a:rPr>
              <a:t>Spektrofotometr </a:t>
            </a:r>
            <a:r>
              <a:rPr lang="pl-PL" sz="3200" b="1" dirty="0" err="1">
                <a:latin typeface="Arial" charset="0"/>
              </a:rPr>
              <a:t>Brewera</a:t>
            </a:r>
            <a:endParaRPr lang="pl-PL" sz="3200" b="1" dirty="0">
              <a:latin typeface="Arial" charset="0"/>
            </a:endParaRP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484313"/>
            <a:ext cx="8229600" cy="5173662"/>
          </a:xfrm>
        </p:spPr>
        <p:txBody>
          <a:bodyPr/>
          <a:lstStyle/>
          <a:p>
            <a:r>
              <a:rPr lang="pl-PL" sz="2400">
                <a:latin typeface="Arial" charset="0"/>
              </a:rPr>
              <a:t>Accuracy ±1 % ( For Direct-sun total ozone)</a:t>
            </a:r>
          </a:p>
          <a:p>
            <a:r>
              <a:rPr lang="pl-PL" sz="2400">
                <a:latin typeface="Arial" charset="0"/>
              </a:rPr>
              <a:t>Resolution 0.6 nm at 302.2, 302.3, 310.1, 313.5, 316.8, 320.1 nm</a:t>
            </a:r>
          </a:p>
          <a:p>
            <a:r>
              <a:rPr lang="pl-PL" sz="2400">
                <a:latin typeface="Arial" charset="0"/>
              </a:rPr>
              <a:t>Wavelength Stability ± 0.01 nm (Over operating temperature)</a:t>
            </a:r>
          </a:p>
          <a:p>
            <a:r>
              <a:rPr lang="pl-PL" sz="2400">
                <a:latin typeface="Arial" charset="0"/>
              </a:rPr>
              <a:t>Wavelength Precision 0.006 ± 0.002 nm step-1</a:t>
            </a:r>
          </a:p>
          <a:p>
            <a:r>
              <a:rPr lang="pl-PL" sz="2400">
                <a:latin typeface="Arial" charset="0"/>
              </a:rPr>
              <a:t>Detector Low Noise Photo Mulitplier Tube (PMT)</a:t>
            </a:r>
          </a:p>
          <a:p>
            <a:r>
              <a:rPr lang="pl-PL" sz="2400">
                <a:latin typeface="Arial" charset="0"/>
              </a:rPr>
              <a:t>Azimuth Tracking resolution, 0.02º step-1</a:t>
            </a:r>
          </a:p>
          <a:p>
            <a:r>
              <a:rPr lang="pl-PL" sz="2400">
                <a:latin typeface="Arial" charset="0"/>
              </a:rPr>
              <a:t>Zenith Tracking resolution, 0.13º step-1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>
                <a:latin typeface="Arial" charset="0"/>
              </a:rPr>
              <a:t>Spektrofotometr </a:t>
            </a:r>
            <a:r>
              <a:rPr lang="pl-PL" sz="3200" b="1" dirty="0" err="1">
                <a:latin typeface="Arial" charset="0"/>
              </a:rPr>
              <a:t>Brewera</a:t>
            </a:r>
            <a:endParaRPr lang="en-US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 descr="vdor-2013 - Brewer spectrophotome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021" y="1556792"/>
            <a:ext cx="5681737" cy="3792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9039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/>
              <a:t>Wyznaczanie zawartości ozonu z spektrometry </a:t>
            </a:r>
            <a:r>
              <a:rPr lang="pl-PL" sz="3200" b="1" dirty="0" err="1"/>
              <a:t>Brewera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628800"/>
            <a:ext cx="38385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20888"/>
            <a:ext cx="9073008" cy="518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284984"/>
            <a:ext cx="8729644" cy="317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stokąt 6"/>
          <p:cNvSpPr/>
          <p:nvPr/>
        </p:nvSpPr>
        <p:spPr>
          <a:xfrm>
            <a:off x="107504" y="6488668"/>
            <a:ext cx="9036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https://projects.pmodwrc.ch/atmoz/images/Presentations_web/2_Symposium_Redondas.pdf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D00C94C-2B5B-4DEB-B251-7EDC0DD280C0}" type="slidenum">
              <a:rPr lang="en-US"/>
              <a:pPr/>
              <a:t>18</a:t>
            </a:fld>
            <a:endParaRPr lang="en-US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561975"/>
          </a:xfrm>
        </p:spPr>
        <p:txBody>
          <a:bodyPr>
            <a:normAutofit fontScale="90000"/>
          </a:bodyPr>
          <a:lstStyle/>
          <a:p>
            <a:r>
              <a:rPr lang="pl-PL" sz="3200" b="1" dirty="0">
                <a:latin typeface="Arial" charset="0"/>
              </a:rPr>
              <a:t>Wyznaczanie profilu ozonu</a:t>
            </a:r>
            <a:r>
              <a:rPr lang="pl-PL" sz="3200" b="1" dirty="0"/>
              <a:t> 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2906713"/>
          </a:xfrm>
        </p:spPr>
        <p:txBody>
          <a:bodyPr/>
          <a:lstStyle/>
          <a:p>
            <a:r>
              <a:rPr lang="pl-PL" sz="2400" dirty="0">
                <a:latin typeface="Arial" charset="0"/>
              </a:rPr>
              <a:t>Na podstawie pomiaru promieniowania rozproszonego z kierunku zenitalnego.</a:t>
            </a:r>
          </a:p>
          <a:p>
            <a:r>
              <a:rPr lang="pl-PL" sz="2400" dirty="0">
                <a:latin typeface="Arial" charset="0"/>
              </a:rPr>
              <a:t>Pomiar promieniowania dla dwóch długości fal z obszaru UV, gdzie jedna znajduje się w obszarze silnej a druga w zakresie słabej absorpcji przez ozon. </a:t>
            </a:r>
          </a:p>
          <a:p>
            <a:r>
              <a:rPr lang="pl-PL" sz="2400" dirty="0">
                <a:latin typeface="Arial" charset="0"/>
              </a:rPr>
              <a:t>Stosunek promieniowania rozproszonego dla dwóch długości fali zależy od wysokości ozonosfery.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C3ED268-94D6-4D3B-A0D7-EC8E523124FE}" type="slidenum">
              <a:rPr lang="en-US"/>
              <a:pPr/>
              <a:t>19</a:t>
            </a:fld>
            <a:endParaRPr lang="en-US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561975"/>
          </a:xfrm>
        </p:spPr>
        <p:txBody>
          <a:bodyPr>
            <a:normAutofit fontScale="90000"/>
          </a:bodyPr>
          <a:lstStyle/>
          <a:p>
            <a:r>
              <a:rPr lang="pl-PL" sz="3200" b="1" dirty="0">
                <a:latin typeface="Arial" charset="0"/>
              </a:rPr>
              <a:t>Efekt </a:t>
            </a:r>
            <a:r>
              <a:rPr lang="pl-PL" sz="3200" b="1" dirty="0" err="1">
                <a:latin typeface="Arial" charset="0"/>
              </a:rPr>
              <a:t>Umkehr</a:t>
            </a:r>
            <a:endParaRPr lang="pl-PL" sz="3200" b="1" dirty="0">
              <a:latin typeface="Arial" charset="0"/>
            </a:endParaRP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981075"/>
            <a:ext cx="4546600" cy="4525963"/>
          </a:xfrm>
        </p:spPr>
        <p:txBody>
          <a:bodyPr>
            <a:normAutofit fontScale="92500" lnSpcReduction="10000"/>
          </a:bodyPr>
          <a:lstStyle/>
          <a:p>
            <a:r>
              <a:rPr lang="pl-PL" sz="2400" dirty="0">
                <a:latin typeface="Arial" charset="0"/>
              </a:rPr>
              <a:t>Efekt odwrócenia odkryty w 1931 roku przez G</a:t>
            </a:r>
            <a:r>
              <a:rPr lang="en-US" sz="2400" dirty="0">
                <a:latin typeface="Arial" charset="0"/>
                <a:cs typeface="Arial" charset="0"/>
              </a:rPr>
              <a:t>ö</a:t>
            </a:r>
            <a:r>
              <a:rPr lang="pl-PL" sz="2400" dirty="0" err="1">
                <a:latin typeface="Arial" charset="0"/>
                <a:cs typeface="Arial" charset="0"/>
              </a:rPr>
              <a:t>t</a:t>
            </a:r>
            <a:r>
              <a:rPr lang="pl-PL" sz="2400" dirty="0" err="1">
                <a:latin typeface="Arial" charset="0"/>
              </a:rPr>
              <a:t>za</a:t>
            </a:r>
            <a:r>
              <a:rPr lang="pl-PL" sz="2400" dirty="0">
                <a:latin typeface="Arial" charset="0"/>
              </a:rPr>
              <a:t>. </a:t>
            </a:r>
          </a:p>
          <a:p>
            <a:r>
              <a:rPr lang="pl-PL" sz="2400" dirty="0">
                <a:latin typeface="Arial" charset="0"/>
              </a:rPr>
              <a:t>Standardowo I</a:t>
            </a:r>
            <a:r>
              <a:rPr lang="pl-PL" sz="2400" baseline="-25000" dirty="0">
                <a:latin typeface="Arial" charset="0"/>
                <a:sym typeface="Symbol" pitchFamily="18" charset="2"/>
              </a:rPr>
              <a:t>2</a:t>
            </a:r>
            <a:r>
              <a:rPr lang="pl-PL" sz="2400" dirty="0">
                <a:latin typeface="Arial" charset="0"/>
              </a:rPr>
              <a:t> /I</a:t>
            </a:r>
            <a:r>
              <a:rPr lang="pl-PL" sz="2400" baseline="-25000" dirty="0">
                <a:latin typeface="Arial" charset="0"/>
                <a:sym typeface="Symbol" pitchFamily="18" charset="2"/>
              </a:rPr>
              <a:t>1</a:t>
            </a:r>
            <a:r>
              <a:rPr lang="pl-PL" sz="2400" dirty="0">
                <a:latin typeface="Arial" charset="0"/>
              </a:rPr>
              <a:t> dla (</a:t>
            </a:r>
            <a:r>
              <a:rPr lang="pl-PL" sz="2400" dirty="0">
                <a:latin typeface="Arial" charset="0"/>
                <a:sym typeface="Symbol" pitchFamily="18" charset="2"/>
              </a:rPr>
              <a:t></a:t>
            </a:r>
            <a:r>
              <a:rPr lang="pl-PL" sz="2400" baseline="-25000" dirty="0">
                <a:latin typeface="Arial" charset="0"/>
                <a:sym typeface="Symbol" pitchFamily="18" charset="2"/>
              </a:rPr>
              <a:t>2</a:t>
            </a:r>
            <a:r>
              <a:rPr lang="pl-PL" sz="2400" dirty="0">
                <a:latin typeface="Arial" charset="0"/>
                <a:sym typeface="Symbol" pitchFamily="18" charset="2"/>
              </a:rPr>
              <a:t>&gt;</a:t>
            </a:r>
            <a:r>
              <a:rPr lang="pl-PL" sz="2400" baseline="-25000" dirty="0">
                <a:latin typeface="Arial" charset="0"/>
              </a:rPr>
              <a:t> </a:t>
            </a:r>
            <a:r>
              <a:rPr lang="pl-PL" sz="2400" dirty="0">
                <a:latin typeface="Arial" charset="0"/>
                <a:sym typeface="Symbol" pitchFamily="18" charset="2"/>
              </a:rPr>
              <a:t></a:t>
            </a:r>
            <a:r>
              <a:rPr lang="pl-PL" sz="2400" baseline="-25000" dirty="0">
                <a:latin typeface="Arial" charset="0"/>
                <a:sym typeface="Symbol" pitchFamily="18" charset="2"/>
              </a:rPr>
              <a:t>1</a:t>
            </a:r>
            <a:r>
              <a:rPr lang="pl-PL" sz="2400" dirty="0">
                <a:latin typeface="Arial" charset="0"/>
                <a:sym typeface="Symbol" pitchFamily="18" charset="2"/>
              </a:rPr>
              <a:t>) rośnie z kątem zenitalnym Słońca </a:t>
            </a:r>
          </a:p>
          <a:p>
            <a:r>
              <a:rPr lang="pl-PL" sz="2400" dirty="0">
                <a:latin typeface="Arial" charset="0"/>
                <a:sym typeface="Symbol" pitchFamily="18" charset="2"/>
              </a:rPr>
              <a:t>Iloraz ten rośnie tylko do pewnego kąta dla którego  osiąga maksimum (Efekt </a:t>
            </a:r>
            <a:r>
              <a:rPr lang="pl-PL" sz="2400" dirty="0" err="1">
                <a:latin typeface="Arial" charset="0"/>
                <a:sym typeface="Symbol" pitchFamily="18" charset="2"/>
              </a:rPr>
              <a:t>Umkehr</a:t>
            </a:r>
            <a:r>
              <a:rPr lang="pl-PL" sz="2400" dirty="0">
                <a:latin typeface="Arial" charset="0"/>
                <a:sym typeface="Symbol" pitchFamily="18" charset="2"/>
              </a:rPr>
              <a:t>)</a:t>
            </a:r>
          </a:p>
          <a:p>
            <a:r>
              <a:rPr lang="pl-PL" sz="2400" dirty="0">
                <a:latin typeface="Arial" charset="0"/>
                <a:sym typeface="Symbol" pitchFamily="18" charset="2"/>
              </a:rPr>
              <a:t>II Efekt </a:t>
            </a:r>
            <a:r>
              <a:rPr lang="pl-PL" sz="2400" dirty="0" err="1">
                <a:latin typeface="Arial" charset="0"/>
                <a:sym typeface="Symbol" pitchFamily="18" charset="2"/>
              </a:rPr>
              <a:t>Umkehr</a:t>
            </a:r>
            <a:r>
              <a:rPr lang="pl-PL" sz="2400" dirty="0">
                <a:latin typeface="Arial" charset="0"/>
                <a:sym typeface="Symbol" pitchFamily="18" charset="2"/>
              </a:rPr>
              <a:t> iloraz </a:t>
            </a:r>
            <a:r>
              <a:rPr lang="pl-PL" sz="2400" dirty="0">
                <a:latin typeface="Arial" charset="0"/>
              </a:rPr>
              <a:t>I</a:t>
            </a:r>
            <a:r>
              <a:rPr lang="pl-PL" sz="2400" baseline="-25000" dirty="0">
                <a:latin typeface="Arial" charset="0"/>
                <a:sym typeface="Symbol" pitchFamily="18" charset="2"/>
              </a:rPr>
              <a:t>2</a:t>
            </a:r>
            <a:r>
              <a:rPr lang="pl-PL" sz="2400" dirty="0">
                <a:latin typeface="Arial" charset="0"/>
              </a:rPr>
              <a:t> /I</a:t>
            </a:r>
            <a:r>
              <a:rPr lang="pl-PL" sz="2400" baseline="-25000" dirty="0">
                <a:latin typeface="Arial" charset="0"/>
                <a:sym typeface="Symbol" pitchFamily="18" charset="2"/>
              </a:rPr>
              <a:t>1</a:t>
            </a:r>
            <a:r>
              <a:rPr lang="pl-PL" sz="2400" dirty="0">
                <a:latin typeface="Arial" charset="0"/>
              </a:rPr>
              <a:t> </a:t>
            </a:r>
            <a:r>
              <a:rPr lang="pl-PL" sz="2400" dirty="0">
                <a:latin typeface="Arial" charset="0"/>
                <a:sym typeface="Symbol" pitchFamily="18" charset="2"/>
              </a:rPr>
              <a:t> następnie maleje do wysokości Słońca około -7</a:t>
            </a:r>
            <a:r>
              <a:rPr lang="pl-PL" sz="2400" baseline="30000" dirty="0">
                <a:latin typeface="Arial" charset="0"/>
                <a:sym typeface="Symbol" pitchFamily="18" charset="2"/>
              </a:rPr>
              <a:t>o </a:t>
            </a:r>
            <a:r>
              <a:rPr lang="pl-PL" sz="2400" dirty="0">
                <a:latin typeface="Arial" charset="0"/>
                <a:sym typeface="Symbol" pitchFamily="18" charset="2"/>
              </a:rPr>
              <a:t>(poniżej horyzontu). </a:t>
            </a:r>
          </a:p>
          <a:p>
            <a:endParaRPr lang="pl-PL" sz="2400" dirty="0">
              <a:latin typeface="Arial" charset="0"/>
            </a:endParaRPr>
          </a:p>
        </p:txBody>
      </p:sp>
      <p:pic>
        <p:nvPicPr>
          <p:cNvPr id="24581" name="Picture 4" descr="wykres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05400" y="2724150"/>
            <a:ext cx="4038600" cy="4133850"/>
          </a:xfr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B384DC3-1DE5-4E86-ADC1-D37CF4120EA7}" type="slidenum">
              <a:rPr lang="en-US"/>
              <a:pPr/>
              <a:t>2</a:t>
            </a:fld>
            <a:endParaRPr lang="en-US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>
                <a:latin typeface="Arial" charset="0"/>
              </a:rPr>
              <a:t>Zdalne pomiary prowadzone z powierzchni ziemi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400" dirty="0">
                <a:solidFill>
                  <a:srgbClr val="0000FF"/>
                </a:solidFill>
                <a:latin typeface="Arial" charset="0"/>
              </a:rPr>
              <a:t>Spektrometr </a:t>
            </a:r>
            <a:r>
              <a:rPr lang="pl-PL" sz="2400" dirty="0" err="1">
                <a:solidFill>
                  <a:srgbClr val="0000FF"/>
                </a:solidFill>
                <a:latin typeface="Arial" charset="0"/>
              </a:rPr>
              <a:t>Dobsona</a:t>
            </a:r>
            <a:r>
              <a:rPr lang="pl-PL" sz="2400" dirty="0">
                <a:latin typeface="Arial" charset="0"/>
              </a:rPr>
              <a:t> – pomiar osłabienia fali </a:t>
            </a:r>
            <a:r>
              <a:rPr lang="pl-PL" sz="2400" dirty="0">
                <a:latin typeface="Arial" charset="0"/>
                <a:sym typeface="Symbol" pitchFamily="18" charset="2"/>
              </a:rPr>
              <a:t></a:t>
            </a:r>
            <a:r>
              <a:rPr lang="pl-PL" sz="2400" baseline="-25000" dirty="0">
                <a:latin typeface="Arial" charset="0"/>
                <a:sym typeface="Symbol" pitchFamily="18" charset="2"/>
              </a:rPr>
              <a:t>1</a:t>
            </a:r>
            <a:r>
              <a:rPr lang="pl-PL" sz="2400" dirty="0">
                <a:latin typeface="Arial" charset="0"/>
                <a:sym typeface="Symbol" pitchFamily="18" charset="2"/>
              </a:rPr>
              <a:t> </a:t>
            </a:r>
            <a:r>
              <a:rPr lang="pl-PL" sz="2400" dirty="0">
                <a:latin typeface="Arial" charset="0"/>
              </a:rPr>
              <a:t>względem fali referencyjnej </a:t>
            </a:r>
            <a:r>
              <a:rPr lang="pl-PL" sz="2400" dirty="0">
                <a:latin typeface="Arial" charset="0"/>
                <a:sym typeface="Symbol" pitchFamily="18" charset="2"/>
              </a:rPr>
              <a:t></a:t>
            </a:r>
            <a:r>
              <a:rPr lang="pl-PL" sz="2400" baseline="-25000" dirty="0">
                <a:latin typeface="Arial" charset="0"/>
                <a:sym typeface="Symbol" pitchFamily="18" charset="2"/>
              </a:rPr>
              <a:t>2</a:t>
            </a:r>
            <a:r>
              <a:rPr lang="pl-PL" sz="2400" dirty="0">
                <a:latin typeface="Arial" charset="0"/>
                <a:sym typeface="Symbol" pitchFamily="18" charset="2"/>
              </a:rPr>
              <a:t> </a:t>
            </a:r>
            <a:endParaRPr lang="pl-PL" sz="2400" dirty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pl-PL" sz="2400" dirty="0">
                <a:solidFill>
                  <a:srgbClr val="0000FF"/>
                </a:solidFill>
                <a:latin typeface="Arial" charset="0"/>
              </a:rPr>
              <a:t>Spektrometr </a:t>
            </a:r>
            <a:r>
              <a:rPr lang="pl-PL" sz="2400" dirty="0" err="1">
                <a:solidFill>
                  <a:srgbClr val="0000FF"/>
                </a:solidFill>
                <a:latin typeface="Arial" charset="0"/>
              </a:rPr>
              <a:t>Brewera</a:t>
            </a:r>
            <a:r>
              <a:rPr lang="pl-PL" sz="2400" dirty="0">
                <a:latin typeface="Arial" charset="0"/>
              </a:rPr>
              <a:t> – </a:t>
            </a:r>
            <a:r>
              <a:rPr lang="pl-PL" sz="2400" dirty="0" err="1">
                <a:latin typeface="Arial" charset="0"/>
              </a:rPr>
              <a:t>multispektralny</a:t>
            </a:r>
            <a:r>
              <a:rPr lang="pl-PL" sz="2400" dirty="0">
                <a:latin typeface="Arial" charset="0"/>
              </a:rPr>
              <a:t> pomiar promieniowania UV</a:t>
            </a:r>
          </a:p>
          <a:p>
            <a:pPr>
              <a:lnSpc>
                <a:spcPct val="90000"/>
              </a:lnSpc>
            </a:pPr>
            <a:r>
              <a:rPr lang="pl-PL" sz="2400" dirty="0">
                <a:solidFill>
                  <a:srgbClr val="0000FF"/>
                </a:solidFill>
                <a:latin typeface="Arial" charset="0"/>
              </a:rPr>
              <a:t>Fotometr słoneczny Microtops</a:t>
            </a:r>
            <a:r>
              <a:rPr lang="pl-PL" sz="2400" dirty="0">
                <a:latin typeface="Arial" charset="0"/>
              </a:rPr>
              <a:t> – pomiary bezpośredniego promieniowanie słonecznego w 2-3 długościach fali w UV</a:t>
            </a:r>
          </a:p>
          <a:p>
            <a:pPr>
              <a:lnSpc>
                <a:spcPct val="90000"/>
              </a:lnSpc>
            </a:pPr>
            <a:r>
              <a:rPr lang="pl-PL" sz="2400" dirty="0">
                <a:latin typeface="Arial" charset="0"/>
              </a:rPr>
              <a:t>Inne spektrometry i fotometry…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5311486-4860-4C94-9AA5-EBCAB8680FED}" type="slidenum">
              <a:rPr lang="en-US"/>
              <a:pPr/>
              <a:t>20</a:t>
            </a:fld>
            <a:endParaRPr lang="en-US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713788" cy="850900"/>
          </a:xfrm>
        </p:spPr>
        <p:txBody>
          <a:bodyPr>
            <a:normAutofit fontScale="90000"/>
          </a:bodyPr>
          <a:lstStyle/>
          <a:p>
            <a:r>
              <a:rPr lang="pl-PL" sz="2800" b="1" dirty="0">
                <a:latin typeface="Arial" charset="0"/>
              </a:rPr>
              <a:t>Od czego zależy promieniowanie rozproszone </a:t>
            </a:r>
            <a:br>
              <a:rPr lang="pl-PL" sz="2800" b="1" dirty="0">
                <a:latin typeface="Arial" charset="0"/>
              </a:rPr>
            </a:br>
            <a:r>
              <a:rPr lang="pl-PL" sz="2800" b="1" dirty="0">
                <a:latin typeface="Arial" charset="0"/>
              </a:rPr>
              <a:t>z kierunku zenitalnego?</a:t>
            </a:r>
            <a:r>
              <a:rPr lang="pl-PL" sz="4000" b="1" dirty="0"/>
              <a:t> 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07413" cy="413385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pl-PL" sz="2400" dirty="0">
                <a:latin typeface="Arial" charset="0"/>
              </a:rPr>
              <a:t>	1. Liczby cząstek (ciśnienia) – funkcja źródłowa </a:t>
            </a:r>
          </a:p>
          <a:p>
            <a:pPr>
              <a:lnSpc>
                <a:spcPct val="80000"/>
              </a:lnSpc>
              <a:buFontTx/>
              <a:buNone/>
            </a:pPr>
            <a:endParaRPr lang="pl-PL" sz="2400" dirty="0"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>
                <a:latin typeface="Arial" charset="0"/>
              </a:rPr>
              <a:t>	2. Osłabienia promieniowania przez absorpcje na cząstkach ozonu oraz ekstynkcji przed i za warstwą ozonu. </a:t>
            </a:r>
          </a:p>
          <a:p>
            <a:pPr>
              <a:lnSpc>
                <a:spcPct val="80000"/>
              </a:lnSpc>
              <a:buFontTx/>
              <a:buNone/>
            </a:pPr>
            <a:endParaRPr lang="pl-PL" sz="2400" dirty="0"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pl-PL" sz="2400" dirty="0"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>
                <a:latin typeface="Arial" charset="0"/>
              </a:rPr>
              <a:t>	Istnieje wysokość na której występuje maksimum rozpraszania promieniowania docierającego do powierzchni Ziemi (efektywna warstwa rozpraszania). </a:t>
            </a:r>
          </a:p>
          <a:p>
            <a:pPr>
              <a:lnSpc>
                <a:spcPct val="80000"/>
              </a:lnSpc>
              <a:buFontTx/>
              <a:buNone/>
            </a:pPr>
            <a:endParaRPr lang="pl-PL" sz="2400" dirty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pl-PL" sz="2400" dirty="0">
                <a:latin typeface="Arial" charset="0"/>
              </a:rPr>
              <a:t>Wysokość ta rośnie ze wzrostem współ. absorpcji (zmniejsza się z długością fali) oraz kąta zenitalnego.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FEEAC55-82A4-467D-B860-0A790CFB5CF8}" type="slidenum">
              <a:rPr lang="en-US"/>
              <a:pPr/>
              <a:t>21</a:t>
            </a:fld>
            <a:endParaRPr lang="en-US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3995738" cy="45259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l-PL" sz="2800" dirty="0"/>
              <a:t>	</a:t>
            </a:r>
            <a:r>
              <a:rPr lang="pl-PL" sz="2400" dirty="0">
                <a:latin typeface="Arial" charset="0"/>
              </a:rPr>
              <a:t>Dla długości fali silniej absorbowanej przez ozon warstwa efektywnego  rozpraszania znajduje się powyżej warstwy ozonu (zielona linia). Mimo, że promieniowanie rozpraszane jest w rzadkich warstwach atmosfery znacznie słabiej niż w dolnych warstwach atmosfery.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067175" y="0"/>
            <a:ext cx="5076825" cy="3429000"/>
            <a:chOff x="1383" y="1789"/>
            <a:chExt cx="3487" cy="2380"/>
          </a:xfrm>
        </p:grpSpPr>
        <p:sp>
          <p:nvSpPr>
            <p:cNvPr id="26630" name="Rectangle 4"/>
            <p:cNvSpPr>
              <a:spLocks noChangeArrowheads="1"/>
            </p:cNvSpPr>
            <p:nvPr/>
          </p:nvSpPr>
          <p:spPr bwMode="auto">
            <a:xfrm>
              <a:off x="1383" y="3929"/>
              <a:ext cx="2832" cy="240"/>
            </a:xfrm>
            <a:prstGeom prst="rect">
              <a:avLst/>
            </a:prstGeom>
            <a:solidFill>
              <a:srgbClr val="969696"/>
            </a:solidFill>
            <a:ln w="444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26631" name="Line 5"/>
            <p:cNvSpPr>
              <a:spLocks noChangeShapeType="1"/>
            </p:cNvSpPr>
            <p:nvPr/>
          </p:nvSpPr>
          <p:spPr bwMode="auto">
            <a:xfrm>
              <a:off x="1429" y="2840"/>
              <a:ext cx="28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32" name="Line 6"/>
            <p:cNvSpPr>
              <a:spLocks noChangeShapeType="1"/>
            </p:cNvSpPr>
            <p:nvPr/>
          </p:nvSpPr>
          <p:spPr bwMode="auto">
            <a:xfrm>
              <a:off x="1429" y="3249"/>
              <a:ext cx="28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33" name="Line 7"/>
            <p:cNvSpPr>
              <a:spLocks noChangeShapeType="1"/>
            </p:cNvSpPr>
            <p:nvPr/>
          </p:nvSpPr>
          <p:spPr bwMode="auto">
            <a:xfrm flipH="1">
              <a:off x="2749" y="2176"/>
              <a:ext cx="2041" cy="908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34" name="Line 8"/>
            <p:cNvSpPr>
              <a:spLocks noChangeShapeType="1"/>
            </p:cNvSpPr>
            <p:nvPr/>
          </p:nvSpPr>
          <p:spPr bwMode="auto">
            <a:xfrm flipH="1">
              <a:off x="2789" y="2568"/>
              <a:ext cx="2041" cy="908"/>
            </a:xfrm>
            <a:prstGeom prst="line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35" name="Line 9"/>
            <p:cNvSpPr>
              <a:spLocks noChangeShapeType="1"/>
            </p:cNvSpPr>
            <p:nvPr/>
          </p:nvSpPr>
          <p:spPr bwMode="auto">
            <a:xfrm flipH="1">
              <a:off x="2829" y="1789"/>
              <a:ext cx="2041" cy="908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36" name="Line 10"/>
            <p:cNvSpPr>
              <a:spLocks noChangeShapeType="1"/>
            </p:cNvSpPr>
            <p:nvPr/>
          </p:nvSpPr>
          <p:spPr bwMode="auto">
            <a:xfrm>
              <a:off x="2789" y="2069"/>
              <a:ext cx="0" cy="186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37" name="Line 11"/>
            <p:cNvSpPr>
              <a:spLocks noChangeShapeType="1"/>
            </p:cNvSpPr>
            <p:nvPr/>
          </p:nvSpPr>
          <p:spPr bwMode="auto">
            <a:xfrm>
              <a:off x="2789" y="3475"/>
              <a:ext cx="0" cy="454"/>
            </a:xfrm>
            <a:prstGeom prst="line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38" name="Line 12"/>
            <p:cNvSpPr>
              <a:spLocks noChangeShapeType="1"/>
            </p:cNvSpPr>
            <p:nvPr/>
          </p:nvSpPr>
          <p:spPr bwMode="auto">
            <a:xfrm>
              <a:off x="2744" y="3067"/>
              <a:ext cx="0" cy="862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39" name="Line 13"/>
            <p:cNvSpPr>
              <a:spLocks noChangeShapeType="1"/>
            </p:cNvSpPr>
            <p:nvPr/>
          </p:nvSpPr>
          <p:spPr bwMode="auto">
            <a:xfrm>
              <a:off x="2834" y="2704"/>
              <a:ext cx="1" cy="1225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40" name="Text Box 14"/>
            <p:cNvSpPr txBox="1">
              <a:spLocks noChangeArrowheads="1"/>
            </p:cNvSpPr>
            <p:nvPr/>
          </p:nvSpPr>
          <p:spPr bwMode="auto">
            <a:xfrm>
              <a:off x="1519" y="2931"/>
              <a:ext cx="363" cy="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pl-PL" sz="1800">
                  <a:latin typeface="Arial" charset="0"/>
                </a:rPr>
                <a:t>O</a:t>
              </a:r>
              <a:r>
                <a:rPr lang="pl-PL" sz="1800" baseline="-25000">
                  <a:latin typeface="Arial" charset="0"/>
                </a:rPr>
                <a:t>3</a:t>
              </a:r>
              <a:endParaRPr lang="pl-PL" sz="1800">
                <a:latin typeface="Arial" charset="0"/>
              </a:endParaRPr>
            </a:p>
          </p:txBody>
        </p:sp>
      </p:grpSp>
      <p:sp>
        <p:nvSpPr>
          <p:cNvPr id="26629" name="Text Box 15"/>
          <p:cNvSpPr txBox="1">
            <a:spLocks noChangeArrowheads="1"/>
          </p:cNvSpPr>
          <p:nvPr/>
        </p:nvSpPr>
        <p:spPr bwMode="auto">
          <a:xfrm>
            <a:off x="250825" y="4941888"/>
            <a:ext cx="8713788" cy="1985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pl-PL" sz="2400" dirty="0">
                <a:latin typeface="Arial" charset="0"/>
              </a:rPr>
              <a:t>Dla fali słabo absorbowanej promieniowanie przechodząc przez warstwę ozonu jest słabo osłabiane, a więc efektywne rozproszenie występuje w niższych warstwach atmosfery gdzie ciśnienie jest wyższe. </a:t>
            </a:r>
          </a:p>
          <a:p>
            <a:pPr eaLnBrk="1" hangingPunct="1">
              <a:spcBef>
                <a:spcPct val="50000"/>
              </a:spcBef>
            </a:pPr>
            <a:endParaRPr lang="pl-PL" dirty="0">
              <a:latin typeface="Arial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A8D42A3-B406-4943-8505-FDE1BD7AC62F}" type="slidenum">
              <a:rPr lang="en-US"/>
              <a:pPr/>
              <a:t>22</a:t>
            </a:fld>
            <a:endParaRPr lang="en-US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 </a:t>
            </a:r>
          </a:p>
        </p:txBody>
      </p:sp>
      <p:pic>
        <p:nvPicPr>
          <p:cNvPr id="27652" name="Picture 3" descr="umk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1773238"/>
            <a:ext cx="8229600" cy="3703637"/>
          </a:xfr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BBD917E-70CA-474A-8873-CE2D76844BA7}" type="slidenum">
              <a:rPr lang="en-US"/>
              <a:pPr/>
              <a:t>23</a:t>
            </a:fld>
            <a:endParaRPr lang="en-US"/>
          </a:p>
        </p:txBody>
      </p:sp>
      <p:sp>
        <p:nvSpPr>
          <p:cNvPr id="615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88913"/>
            <a:ext cx="8229600" cy="15113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 dirty="0">
                <a:latin typeface="Arial" charset="0"/>
              </a:rPr>
              <a:t>Załóżmy, że na poziomie „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z”</a:t>
            </a:r>
            <a:r>
              <a:rPr lang="pl-PL" sz="2400" dirty="0">
                <a:latin typeface="Arial" charset="0"/>
              </a:rPr>
              <a:t> promieniowanie ulega rozproszeniu na molekułach powietrza w kierunku zenitalnym. Wówczas natężenie promieniowania bezpośredniego na tym poziomie wynosi: 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sz="2400" dirty="0">
              <a:latin typeface="Arial" charset="0"/>
            </a:endParaRPr>
          </a:p>
        </p:txBody>
      </p:sp>
      <p:sp>
        <p:nvSpPr>
          <p:cNvPr id="6152" name="Rectangle 3"/>
          <p:cNvSpPr>
            <a:spLocks noChangeArrowheads="1"/>
          </p:cNvSpPr>
          <p:nvPr/>
        </p:nvSpPr>
        <p:spPr bwMode="auto">
          <a:xfrm>
            <a:off x="0" y="3009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6146" name="Object 4"/>
          <p:cNvGraphicFramePr>
            <a:graphicFrameLocks noChangeAspect="1"/>
          </p:cNvGraphicFramePr>
          <p:nvPr/>
        </p:nvGraphicFramePr>
        <p:xfrm>
          <a:off x="574675" y="1722438"/>
          <a:ext cx="2454275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0" name="Równanie" r:id="rId3" imgW="1333500" imgH="431800" progId="Equation.3">
                  <p:embed/>
                </p:oleObj>
              </mc:Choice>
              <mc:Fallback>
                <p:oleObj name="Równanie" r:id="rId3" imgW="1333500" imgH="431800" progId="Equation.3">
                  <p:embed/>
                  <p:pic>
                    <p:nvPicPr>
                      <p:cNvPr id="0" name="Picture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675" y="1722438"/>
                        <a:ext cx="2454275" cy="792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3" name="Rectangle 5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6147" name="Object 6"/>
          <p:cNvGraphicFramePr>
            <a:graphicFrameLocks noChangeAspect="1"/>
          </p:cNvGraphicFramePr>
          <p:nvPr/>
        </p:nvGraphicFramePr>
        <p:xfrm>
          <a:off x="3851275" y="1700213"/>
          <a:ext cx="865188" cy="735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1" name="Równanie" r:id="rId5" imgW="508000" imgH="431800" progId="Equation.3">
                  <p:embed/>
                </p:oleObj>
              </mc:Choice>
              <mc:Fallback>
                <p:oleObj name="Równanie" r:id="rId5" imgW="508000" imgH="431800" progId="Equation.3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275" y="1700213"/>
                        <a:ext cx="865188" cy="735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4" name="Text Box 7"/>
          <p:cNvSpPr txBox="1">
            <a:spLocks noChangeArrowheads="1"/>
          </p:cNvSpPr>
          <p:nvPr/>
        </p:nvSpPr>
        <p:spPr bwMode="auto">
          <a:xfrm>
            <a:off x="468313" y="4724400"/>
            <a:ext cx="76327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Osłabienie promieniowania rozproszonego docierającego do powierzchni ziemi wynosi:</a:t>
            </a:r>
          </a:p>
        </p:txBody>
      </p:sp>
      <p:sp>
        <p:nvSpPr>
          <p:cNvPr id="6155" name="Rectangle 8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6148" name="Object 9"/>
          <p:cNvGraphicFramePr>
            <a:graphicFrameLocks noChangeAspect="1"/>
          </p:cNvGraphicFramePr>
          <p:nvPr/>
        </p:nvGraphicFramePr>
        <p:xfrm>
          <a:off x="463550" y="3933825"/>
          <a:ext cx="6199188" cy="70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2" name="Równanie" r:id="rId7" imgW="3429000" imgH="393700" progId="Equation.3">
                  <p:embed/>
                </p:oleObj>
              </mc:Choice>
              <mc:Fallback>
                <p:oleObj name="Równanie" r:id="rId7" imgW="3429000" imgH="393700" progId="Equation.3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550" y="3933825"/>
                        <a:ext cx="6199188" cy="706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6" name="Text Box 10"/>
          <p:cNvSpPr txBox="1">
            <a:spLocks noChangeArrowheads="1"/>
          </p:cNvSpPr>
          <p:nvPr/>
        </p:nvSpPr>
        <p:spPr bwMode="auto">
          <a:xfrm>
            <a:off x="395288" y="3284538"/>
            <a:ext cx="7632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promieniowania rozproszone na poziomie „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z”</a:t>
            </a:r>
            <a:r>
              <a:rPr lang="pl-PL" dirty="0">
                <a:latin typeface="Arial" charset="0"/>
              </a:rPr>
              <a:t> wynosi:</a:t>
            </a:r>
          </a:p>
        </p:txBody>
      </p:sp>
      <p:sp>
        <p:nvSpPr>
          <p:cNvPr id="6157" name="Rectangle 11"/>
          <p:cNvSpPr>
            <a:spLocks noChangeArrowheads="1"/>
          </p:cNvSpPr>
          <p:nvPr/>
        </p:nvSpPr>
        <p:spPr bwMode="auto">
          <a:xfrm>
            <a:off x="0" y="3019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6149" name="Object 12"/>
          <p:cNvGraphicFramePr>
            <a:graphicFrameLocks noChangeAspect="1"/>
          </p:cNvGraphicFramePr>
          <p:nvPr/>
        </p:nvGraphicFramePr>
        <p:xfrm>
          <a:off x="420688" y="5734050"/>
          <a:ext cx="2684462" cy="88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3" name="Równanie" r:id="rId9" imgW="1345616" imgH="444307" progId="Equation.3">
                  <p:embed/>
                </p:oleObj>
              </mc:Choice>
              <mc:Fallback>
                <p:oleObj name="Równanie" r:id="rId9" imgW="1345616" imgH="444307" progId="Equation.3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688" y="5734050"/>
                        <a:ext cx="2684462" cy="887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8" name="Text Box 13"/>
          <p:cNvSpPr txBox="1">
            <a:spLocks noChangeArrowheads="1"/>
          </p:cNvSpPr>
          <p:nvPr/>
        </p:nvSpPr>
        <p:spPr bwMode="auto">
          <a:xfrm>
            <a:off x="4787900" y="1557338"/>
            <a:ext cx="4176713" cy="13112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dirty="0" err="1">
                <a:latin typeface="Arial" charset="0"/>
                <a:sym typeface="Symbol" pitchFamily="18" charset="2"/>
              </a:rPr>
              <a:t></a:t>
            </a:r>
            <a:r>
              <a:rPr lang="pl-PL" sz="2000" baseline="-25000" dirty="0" err="1">
                <a:latin typeface="Arial" charset="0"/>
                <a:sym typeface="Symbol" pitchFamily="18" charset="2"/>
              </a:rPr>
              <a:t>R</a:t>
            </a:r>
            <a:r>
              <a:rPr lang="pl-PL" sz="2000" dirty="0">
                <a:latin typeface="Arial" charset="0"/>
                <a:sym typeface="Symbol" pitchFamily="18" charset="2"/>
              </a:rPr>
              <a:t>- współczynnik rozpraszania Rayleigha, </a:t>
            </a:r>
            <a:r>
              <a:rPr lang="pl-PL" sz="2000" dirty="0" err="1">
                <a:latin typeface="Arial" charset="0"/>
                <a:sym typeface="Symbol" pitchFamily="18" charset="2"/>
              </a:rPr>
              <a:t></a:t>
            </a:r>
            <a:r>
              <a:rPr lang="pl-PL" sz="2000" baseline="-25000" dirty="0" err="1">
                <a:latin typeface="Arial" charset="0"/>
                <a:sym typeface="Symbol" pitchFamily="18" charset="2"/>
              </a:rPr>
              <a:t></a:t>
            </a:r>
            <a:r>
              <a:rPr lang="pl-PL" sz="2000" dirty="0">
                <a:latin typeface="Arial" charset="0"/>
                <a:sym typeface="Symbol" pitchFamily="18" charset="2"/>
              </a:rPr>
              <a:t> -współ. absorpcji dla ozonu, </a:t>
            </a:r>
            <a:r>
              <a:rPr lang="pl-PL" sz="2000" dirty="0" err="1">
                <a:latin typeface="Arial" charset="0"/>
                <a:sym typeface="Symbol" pitchFamily="18" charset="2"/>
              </a:rPr>
              <a:t>r</a:t>
            </a:r>
            <a:r>
              <a:rPr lang="pl-PL" sz="2000" dirty="0">
                <a:latin typeface="Arial" charset="0"/>
                <a:sym typeface="Symbol" pitchFamily="18" charset="2"/>
              </a:rPr>
              <a:t>- stosunek zmieszania ozonu,  - kąt zenitalny słońca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690AD65-1318-497F-9196-6449455544A3}" type="slidenum">
              <a:rPr lang="en-US"/>
              <a:pPr/>
              <a:t>24</a:t>
            </a:fld>
            <a:endParaRPr lang="en-US"/>
          </a:p>
        </p:txBody>
      </p:sp>
      <p:sp>
        <p:nvSpPr>
          <p:cNvPr id="717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1196975"/>
          </a:xfrm>
        </p:spPr>
        <p:txBody>
          <a:bodyPr/>
          <a:lstStyle/>
          <a:p>
            <a:pPr>
              <a:buFontTx/>
              <a:buNone/>
            </a:pPr>
            <a:r>
              <a:rPr lang="pl-PL" sz="2400" dirty="0"/>
              <a:t>	</a:t>
            </a:r>
            <a:r>
              <a:rPr lang="pl-PL" sz="2400" dirty="0">
                <a:latin typeface="Arial" charset="0"/>
              </a:rPr>
              <a:t>Całkując po całej atmosferze dostajemy wzór na promieniowanie rozproszone docierające do powierzchni ziemi z kierunku zenitalnego. </a:t>
            </a:r>
          </a:p>
        </p:txBody>
      </p:sp>
      <p:sp>
        <p:nvSpPr>
          <p:cNvPr id="7177" name="Rectangle 3"/>
          <p:cNvSpPr>
            <a:spLocks noChangeArrowheads="1"/>
          </p:cNvSpPr>
          <p:nvPr/>
        </p:nvSpPr>
        <p:spPr bwMode="auto">
          <a:xfrm>
            <a:off x="0" y="2947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7170" name="Object 4"/>
          <p:cNvGraphicFramePr>
            <a:graphicFrameLocks noChangeAspect="1"/>
          </p:cNvGraphicFramePr>
          <p:nvPr/>
        </p:nvGraphicFramePr>
        <p:xfrm>
          <a:off x="174625" y="1196975"/>
          <a:ext cx="5535613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0" name="Równanie" r:id="rId3" imgW="3200400" imgH="558800" progId="Equation.3">
                  <p:embed/>
                </p:oleObj>
              </mc:Choice>
              <mc:Fallback>
                <p:oleObj name="Równanie" r:id="rId3" imgW="3200400" imgH="558800" progId="Equation.3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625" y="1196975"/>
                        <a:ext cx="5535613" cy="962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8" name="Text Box 5"/>
          <p:cNvSpPr txBox="1">
            <a:spLocks noChangeArrowheads="1"/>
          </p:cNvSpPr>
          <p:nvPr/>
        </p:nvSpPr>
        <p:spPr bwMode="auto">
          <a:xfrm>
            <a:off x="0" y="22050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Rozważmy wyrażenie podcałkowe i przekształćmy je do postaci:</a:t>
            </a:r>
          </a:p>
        </p:txBody>
      </p:sp>
      <p:sp>
        <p:nvSpPr>
          <p:cNvPr id="7179" name="Rectangle 6"/>
          <p:cNvSpPr>
            <a:spLocks noChangeArrowheads="1"/>
          </p:cNvSpPr>
          <p:nvPr/>
        </p:nvSpPr>
        <p:spPr bwMode="auto">
          <a:xfrm>
            <a:off x="0" y="309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7171" name="Object 7"/>
          <p:cNvGraphicFramePr>
            <a:graphicFrameLocks noChangeAspect="1"/>
          </p:cNvGraphicFramePr>
          <p:nvPr/>
        </p:nvGraphicFramePr>
        <p:xfrm>
          <a:off x="315913" y="2781300"/>
          <a:ext cx="8004175" cy="80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1" name="Równanie" r:id="rId5" imgW="3898900" imgH="393700" progId="Equation.3">
                  <p:embed/>
                </p:oleObj>
              </mc:Choice>
              <mc:Fallback>
                <p:oleObj name="Równanie" r:id="rId5" imgW="3898900" imgH="393700" progId="Equation.3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913" y="2781300"/>
                        <a:ext cx="8004175" cy="801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0" name="Rectangle 8"/>
          <p:cNvSpPr>
            <a:spLocks noChangeArrowheads="1"/>
          </p:cNvSpPr>
          <p:nvPr/>
        </p:nvSpPr>
        <p:spPr bwMode="auto">
          <a:xfrm>
            <a:off x="0" y="3100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7172" name="Object 9"/>
          <p:cNvGraphicFramePr>
            <a:graphicFrameLocks noChangeAspect="1"/>
          </p:cNvGraphicFramePr>
          <p:nvPr/>
        </p:nvGraphicFramePr>
        <p:xfrm>
          <a:off x="276225" y="3860800"/>
          <a:ext cx="4051300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2" name="Równanie" r:id="rId7" imgW="1943100" imgH="393700" progId="Equation.3">
                  <p:embed/>
                </p:oleObj>
              </mc:Choice>
              <mc:Fallback>
                <p:oleObj name="Równanie" r:id="rId7" imgW="1943100" imgH="393700" progId="Equation.3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225" y="3860800"/>
                        <a:ext cx="4051300" cy="815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3" name="Object 11"/>
          <p:cNvGraphicFramePr>
            <a:graphicFrameLocks noChangeAspect="1"/>
          </p:cNvGraphicFramePr>
          <p:nvPr/>
        </p:nvGraphicFramePr>
        <p:xfrm>
          <a:off x="219075" y="4940300"/>
          <a:ext cx="3136900" cy="71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3" name="Równanie" r:id="rId9" imgW="1866900" imgH="431800" progId="Equation.3">
                  <p:embed/>
                </p:oleObj>
              </mc:Choice>
              <mc:Fallback>
                <p:oleObj name="Równanie" r:id="rId9" imgW="1866900" imgH="431800" progId="Equation.3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075" y="4940300"/>
                        <a:ext cx="3136900" cy="715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4" name="Object 12"/>
          <p:cNvGraphicFramePr>
            <a:graphicFrameLocks noChangeAspect="1"/>
          </p:cNvGraphicFramePr>
          <p:nvPr/>
        </p:nvGraphicFramePr>
        <p:xfrm>
          <a:off x="185738" y="5876925"/>
          <a:ext cx="5030787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4" name="Równanie" r:id="rId11" imgW="2908300" imgH="558800" progId="Equation.3">
                  <p:embed/>
                </p:oleObj>
              </mc:Choice>
              <mc:Fallback>
                <p:oleObj name="Równanie" r:id="rId11" imgW="2908300" imgH="558800" progId="Equation.3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738" y="5876925"/>
                        <a:ext cx="5030787" cy="962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ymbol zastępczy numeru slajdu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B2FA147-38F2-4156-88D8-157F9B1FCEC1}" type="slidenum">
              <a:rPr lang="en-US"/>
              <a:pPr/>
              <a:t>25</a:t>
            </a:fld>
            <a:endParaRPr lang="en-US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5651500" y="404813"/>
            <a:ext cx="3178175" cy="3384550"/>
          </a:xfrm>
        </p:spPr>
        <p:txBody>
          <a:bodyPr>
            <a:normAutofit fontScale="90000"/>
          </a:bodyPr>
          <a:lstStyle/>
          <a:p>
            <a:pPr algn="l"/>
            <a:r>
              <a:rPr lang="pl-PL" sz="2400">
                <a:latin typeface="Arial" charset="0"/>
              </a:rPr>
              <a:t>Wykresy pokazują  wagę </a:t>
            </a:r>
            <a:r>
              <a:rPr lang="pl-PL" sz="2400">
                <a:latin typeface="Arial" charset="0"/>
                <a:sym typeface="Symbol" pitchFamily="18" charset="2"/>
              </a:rPr>
              <a:t>(z) jako funkcja wysokości przy rożnych kątach zenitalnych Słońca </a:t>
            </a:r>
            <a:br>
              <a:rPr lang="pl-PL" sz="2400">
                <a:latin typeface="Arial" charset="0"/>
                <a:sym typeface="Symbol" pitchFamily="18" charset="2"/>
              </a:rPr>
            </a:br>
            <a:r>
              <a:rPr lang="pl-PL" sz="2400">
                <a:latin typeface="Arial" charset="0"/>
                <a:sym typeface="Symbol" pitchFamily="18" charset="2"/>
              </a:rPr>
              <a:t>i dla dwóch długości fali</a:t>
            </a:r>
            <a:br>
              <a:rPr lang="pl-PL" sz="2400">
                <a:latin typeface="Arial" charset="0"/>
                <a:sym typeface="Symbol" pitchFamily="18" charset="2"/>
              </a:rPr>
            </a:br>
            <a:r>
              <a:rPr lang="pl-PL" sz="2400">
                <a:latin typeface="Arial" charset="0"/>
              </a:rPr>
              <a:t>Funkcja </a:t>
            </a:r>
            <a:r>
              <a:rPr lang="pl-PL" sz="2400">
                <a:latin typeface="Arial" charset="0"/>
                <a:sym typeface="Symbol" pitchFamily="18" charset="2"/>
              </a:rPr>
              <a:t>(z) opisuje  warstwę efektywnego rozpraszania</a:t>
            </a:r>
            <a:r>
              <a:rPr lang="pl-PL" sz="2400">
                <a:sym typeface="Symbol" pitchFamily="18" charset="2"/>
              </a:rPr>
              <a:t> </a:t>
            </a:r>
          </a:p>
        </p:txBody>
      </p:sp>
      <p:pic>
        <p:nvPicPr>
          <p:cNvPr id="28676" name="Picture 3" descr="wykres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5473700" cy="6858000"/>
          </a:xfr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EA7DD18-385F-4509-B2FE-A7C4FBC3DD82}" type="slidenum">
              <a:rPr lang="en-US"/>
              <a:pPr/>
              <a:t>26</a:t>
            </a:fld>
            <a:endParaRPr lang="en-US"/>
          </a:p>
        </p:txBody>
      </p:sp>
      <p:graphicFrame>
        <p:nvGraphicFramePr>
          <p:cNvPr id="8194" name="Object 2"/>
          <p:cNvGraphicFramePr>
            <a:graphicFrameLocks noGrp="1" noChangeAspect="1"/>
          </p:cNvGraphicFramePr>
          <p:nvPr>
            <p:ph sz="half" idx="1"/>
          </p:nvPr>
        </p:nvGraphicFramePr>
        <p:xfrm>
          <a:off x="361950" y="19050"/>
          <a:ext cx="4027488" cy="1128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0" name="Równanie" r:id="rId3" imgW="1993900" imgH="558800" progId="Equation.3">
                  <p:embed/>
                </p:oleObj>
              </mc:Choice>
              <mc:Fallback>
                <p:oleObj name="Równanie" r:id="rId3" imgW="1993900" imgH="558800" progId="Equation.3">
                  <p:embed/>
                  <p:pic>
                    <p:nvPicPr>
                      <p:cNvPr id="0" name="Picture 5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950" y="19050"/>
                        <a:ext cx="4027488" cy="1128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1" name="Text Box 3"/>
          <p:cNvSpPr txBox="1">
            <a:spLocks noChangeArrowheads="1"/>
          </p:cNvSpPr>
          <p:nvPr/>
        </p:nvSpPr>
        <p:spPr bwMode="auto">
          <a:xfrm>
            <a:off x="4824413" y="0"/>
            <a:ext cx="431958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Czynnik podcałkowy (</a:t>
            </a:r>
            <a:r>
              <a:rPr lang="pl-PL" sz="2400" dirty="0" err="1">
                <a:latin typeface="Arial" charset="0"/>
              </a:rPr>
              <a:t>exp</a:t>
            </a:r>
            <a:r>
              <a:rPr lang="pl-PL" sz="2400" dirty="0">
                <a:latin typeface="Arial" charset="0"/>
              </a:rPr>
              <a:t>) zależy tylko od całkowitej zawartości ozonu w pionowej kolumnie powietrza</a:t>
            </a:r>
          </a:p>
        </p:txBody>
      </p:sp>
      <p:sp>
        <p:nvSpPr>
          <p:cNvPr id="8202" name="Text Box 4"/>
          <p:cNvSpPr txBox="1">
            <a:spLocks noChangeArrowheads="1"/>
          </p:cNvSpPr>
          <p:nvPr/>
        </p:nvSpPr>
        <p:spPr bwMode="auto">
          <a:xfrm>
            <a:off x="539750" y="3357563"/>
            <a:ext cx="47529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pl-PL" sz="1800">
              <a:latin typeface="Arial" charset="0"/>
            </a:endParaRPr>
          </a:p>
        </p:txBody>
      </p:sp>
      <p:graphicFrame>
        <p:nvGraphicFramePr>
          <p:cNvPr id="8195" name="Object 5"/>
          <p:cNvGraphicFramePr>
            <a:graphicFrameLocks noGrp="1" noChangeAspect="1"/>
          </p:cNvGraphicFramePr>
          <p:nvPr>
            <p:ph sz="half" idx="2"/>
          </p:nvPr>
        </p:nvGraphicFramePr>
        <p:xfrm>
          <a:off x="179388" y="1446213"/>
          <a:ext cx="3024187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1" name="Równanie" r:id="rId5" imgW="1473200" imgH="241300" progId="Equation.3">
                  <p:embed/>
                </p:oleObj>
              </mc:Choice>
              <mc:Fallback>
                <p:oleObj name="Równanie" r:id="rId5" imgW="1473200" imgH="241300" progId="Equation.3">
                  <p:embed/>
                  <p:pic>
                    <p:nvPicPr>
                      <p:cNvPr id="0" name="Picture 5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1446213"/>
                        <a:ext cx="3024187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6" name="Object 6"/>
          <p:cNvGraphicFramePr>
            <a:graphicFrameLocks noChangeAspect="1"/>
          </p:cNvGraphicFramePr>
          <p:nvPr/>
        </p:nvGraphicFramePr>
        <p:xfrm>
          <a:off x="133350" y="2205038"/>
          <a:ext cx="3983038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2" name="Równanie" r:id="rId7" imgW="1497950" imgH="431613" progId="Equation.3">
                  <p:embed/>
                </p:oleObj>
              </mc:Choice>
              <mc:Fallback>
                <p:oleObj name="Równanie" r:id="rId7" imgW="1497950" imgH="431613" progId="Equation.3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350" y="2205038"/>
                        <a:ext cx="3983038" cy="901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7" name="Object 7"/>
          <p:cNvGraphicFramePr>
            <a:graphicFrameLocks noChangeAspect="1"/>
          </p:cNvGraphicFramePr>
          <p:nvPr/>
        </p:nvGraphicFramePr>
        <p:xfrm>
          <a:off x="5364163" y="2276475"/>
          <a:ext cx="2087562" cy="874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3" name="Równanie" r:id="rId9" imgW="1193800" imgH="482600" progId="Equation.3">
                  <p:embed/>
                </p:oleObj>
              </mc:Choice>
              <mc:Fallback>
                <p:oleObj name="Równanie" r:id="rId9" imgW="1193800" imgH="482600" progId="Equation.3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163" y="2276475"/>
                        <a:ext cx="2087562" cy="874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3" name="Text Box 8"/>
          <p:cNvSpPr txBox="1">
            <a:spLocks noChangeArrowheads="1"/>
          </p:cNvSpPr>
          <p:nvPr/>
        </p:nvSpPr>
        <p:spPr bwMode="auto">
          <a:xfrm>
            <a:off x="0" y="364490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Z bazy danych profili klimatycznych wybieramy jeden i liczymy </a:t>
            </a:r>
            <a:r>
              <a:rPr lang="pl-PL" sz="2400" dirty="0" err="1">
                <a:latin typeface="Arial" charset="0"/>
              </a:rPr>
              <a:t>I</a:t>
            </a:r>
            <a:r>
              <a:rPr lang="pl-PL" sz="2400" baseline="-25000" dirty="0" err="1">
                <a:latin typeface="Arial" charset="0"/>
                <a:sym typeface="Symbol" pitchFamily="18" charset="2"/>
              </a:rPr>
              <a:t></a:t>
            </a:r>
            <a:r>
              <a:rPr lang="pl-PL" sz="2400" dirty="0">
                <a:latin typeface="Arial" charset="0"/>
                <a:sym typeface="Symbol" pitchFamily="18" charset="2"/>
              </a:rPr>
              <a:t>. Następnie obliczamy stosunek dla dwóch kątów zenitalnych Słońca: 60</a:t>
            </a:r>
            <a:r>
              <a:rPr lang="pl-PL" sz="2400" baseline="30000" dirty="0">
                <a:latin typeface="Arial" charset="0"/>
                <a:sym typeface="Symbol" pitchFamily="18" charset="2"/>
              </a:rPr>
              <a:t>o</a:t>
            </a:r>
            <a:r>
              <a:rPr lang="pl-PL" sz="2400" dirty="0">
                <a:latin typeface="Arial" charset="0"/>
                <a:sym typeface="Symbol" pitchFamily="18" charset="2"/>
              </a:rPr>
              <a:t> oraz </a:t>
            </a:r>
            <a:r>
              <a:rPr lang="pl-PL" sz="2400" dirty="0" err="1">
                <a:latin typeface="Arial" charset="0"/>
                <a:sym typeface="Symbol" pitchFamily="18" charset="2"/>
              </a:rPr>
              <a:t></a:t>
            </a:r>
            <a:r>
              <a:rPr lang="pl-PL" sz="2400" baseline="-25000" dirty="0" err="1">
                <a:latin typeface="Arial" charset="0"/>
                <a:sym typeface="Symbol" pitchFamily="18" charset="2"/>
              </a:rPr>
              <a:t>i</a:t>
            </a:r>
            <a:r>
              <a:rPr lang="pl-PL" sz="2400" dirty="0">
                <a:latin typeface="Arial" charset="0"/>
                <a:sym typeface="Symbol" pitchFamily="18" charset="2"/>
              </a:rPr>
              <a:t>. </a:t>
            </a:r>
          </a:p>
        </p:txBody>
      </p:sp>
      <p:graphicFrame>
        <p:nvGraphicFramePr>
          <p:cNvPr id="8198" name="Object 9"/>
          <p:cNvGraphicFramePr>
            <a:graphicFrameLocks noChangeAspect="1"/>
          </p:cNvGraphicFramePr>
          <p:nvPr/>
        </p:nvGraphicFramePr>
        <p:xfrm>
          <a:off x="323850" y="4941888"/>
          <a:ext cx="4752975" cy="696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4" name="Równanie" r:id="rId11" imgW="2095500" imgH="457200" progId="Equation.3">
                  <p:embed/>
                </p:oleObj>
              </mc:Choice>
              <mc:Fallback>
                <p:oleObj name="Równanie" r:id="rId11" imgW="2095500" imgH="457200" progId="Equation.3">
                  <p:embed/>
                  <p:pic>
                    <p:nvPicPr>
                      <p:cNvPr id="0" name="Picture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4941888"/>
                        <a:ext cx="4752975" cy="696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9" name="Object 10"/>
          <p:cNvGraphicFramePr>
            <a:graphicFrameLocks noChangeAspect="1"/>
          </p:cNvGraphicFramePr>
          <p:nvPr/>
        </p:nvGraphicFramePr>
        <p:xfrm>
          <a:off x="323850" y="5876925"/>
          <a:ext cx="5124450" cy="69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5" name="Równanie" r:id="rId13" imgW="2006600" imgH="457200" progId="Equation.3">
                  <p:embed/>
                </p:oleObj>
              </mc:Choice>
              <mc:Fallback>
                <p:oleObj name="Równanie" r:id="rId13" imgW="2006600" imgH="457200" progId="Equation.3">
                  <p:embed/>
                  <p:pic>
                    <p:nvPicPr>
                      <p:cNvPr id="0" name="Picture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5876925"/>
                        <a:ext cx="5124450" cy="696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A0FDC36-FAFF-43C2-AF48-2168D9F708CE}" type="slidenum">
              <a:rPr lang="en-US"/>
              <a:pPr/>
              <a:t>27</a:t>
            </a:fld>
            <a:endParaRPr lang="en-US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88913"/>
            <a:ext cx="8424863" cy="4525962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pl-PL" sz="2400" dirty="0">
                <a:latin typeface="Arial" charset="0"/>
              </a:rPr>
              <a:t>Gdy profil klimatyczny zgadza się z obserwowanym mamy: 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(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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i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)=N(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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i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pl-PL" sz="2400" dirty="0">
                <a:latin typeface="Arial" charset="0"/>
              </a:rPr>
              <a:t>Zjawisko </a:t>
            </a:r>
            <a:r>
              <a:rPr lang="pl-PL" sz="2400" dirty="0" err="1">
                <a:latin typeface="Arial" charset="0"/>
              </a:rPr>
              <a:t>Umkehr</a:t>
            </a:r>
            <a:r>
              <a:rPr lang="pl-PL" sz="2400" dirty="0">
                <a:latin typeface="Arial" charset="0"/>
              </a:rPr>
              <a:t> występuję gdy warstwa efektywnego rozpraszania znajduje się po wyżej warstwy ozonu dla fali krótszej oraz poniżej dla fali dłuższej. </a:t>
            </a:r>
          </a:p>
          <a:p>
            <a:pPr>
              <a:lnSpc>
                <a:spcPct val="90000"/>
              </a:lnSpc>
            </a:pPr>
            <a:r>
              <a:rPr lang="pl-PL" sz="2400" dirty="0">
                <a:latin typeface="Arial" charset="0"/>
              </a:rPr>
              <a:t>Zjawisko wynika z faktu, że gdy Słońce znajduje się nisko nad horyzontem masa optyczna ozonu jest duża </a:t>
            </a:r>
          </a:p>
          <a:p>
            <a:pPr>
              <a:lnSpc>
                <a:spcPct val="90000"/>
              </a:lnSpc>
              <a:buNone/>
            </a:pPr>
            <a:r>
              <a:rPr lang="pl-PL" sz="2400" dirty="0">
                <a:latin typeface="Arial" charset="0"/>
              </a:rPr>
              <a:t>	i promieniowanie jest silnie absorbowane przez ozon.</a:t>
            </a:r>
          </a:p>
          <a:p>
            <a:pPr>
              <a:lnSpc>
                <a:spcPct val="90000"/>
              </a:lnSpc>
              <a:buNone/>
            </a:pPr>
            <a:r>
              <a:rPr lang="pl-PL" sz="2400" dirty="0">
                <a:latin typeface="Arial" charset="0"/>
              </a:rPr>
              <a:t>	Promieniowanie rozproszone z kierunku zenitalnego ma masę optyczna równa 1. Dlatego warstwa efektywna musi być powyżej warstwy ozonu aby osłabienie wiązki związane z przejściem przez warstwę ozonu było możliwie jak najmniejsze. </a:t>
            </a:r>
          </a:p>
          <a:p>
            <a:pPr>
              <a:lnSpc>
                <a:spcPct val="90000"/>
              </a:lnSpc>
            </a:pPr>
            <a:endParaRPr lang="pl-PL" sz="2400" dirty="0">
              <a:latin typeface="Arial" charset="0"/>
              <a:sym typeface="Symbol" pitchFamily="18" charset="2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AE90167-C36E-4BE2-B1A2-0DB570265FF7}" type="slidenum">
              <a:rPr lang="en-US"/>
              <a:pPr/>
              <a:t>28</a:t>
            </a:fld>
            <a:endParaRPr lang="en-US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777875"/>
          </a:xfrm>
        </p:spPr>
        <p:txBody>
          <a:bodyPr/>
          <a:lstStyle/>
          <a:p>
            <a:r>
              <a:rPr lang="pl-PL" sz="3200" b="1" dirty="0">
                <a:latin typeface="Arial" charset="0"/>
              </a:rPr>
              <a:t>Symulacja efektu </a:t>
            </a:r>
            <a:r>
              <a:rPr lang="pl-PL" sz="3200" b="1" dirty="0" err="1">
                <a:latin typeface="Arial" charset="0"/>
              </a:rPr>
              <a:t>Umkehr</a:t>
            </a:r>
            <a:endParaRPr lang="pl-PL" sz="3200" b="1" dirty="0">
              <a:latin typeface="Arial" charset="0"/>
            </a:endParaRPr>
          </a:p>
        </p:txBody>
      </p:sp>
      <p:pic>
        <p:nvPicPr>
          <p:cNvPr id="30724" name="Picture 3" descr="umkehr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16013" y="1627188"/>
            <a:ext cx="6980237" cy="5230812"/>
          </a:xfr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98F15A2-0949-4A2F-A11B-F56E74EA38C4}" type="slidenum">
              <a:rPr lang="en-US"/>
              <a:pPr/>
              <a:t>29</a:t>
            </a:fld>
            <a:endParaRPr lang="en-US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dirty="0">
                <a:latin typeface="Arial" charset="0"/>
              </a:rPr>
              <a:t>Metody pomiary ozonu wykorzystujące pasma absorpcyjne w podczerwieni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2400" dirty="0">
                <a:latin typeface="Arial" charset="0"/>
              </a:rPr>
              <a:t>Wykorzystuje się następujące widma oscylacyjno rotacyjne:  4.75, 9.6 oraz 14.1 </a:t>
            </a:r>
            <a:r>
              <a:rPr lang="pl-PL" sz="2400" dirty="0" err="1">
                <a:latin typeface="Arial" charset="0"/>
                <a:sym typeface="Symbol" pitchFamily="18" charset="2"/>
              </a:rPr>
              <a:t></a:t>
            </a:r>
            <a:r>
              <a:rPr lang="pl-PL" sz="2400" dirty="0" err="1">
                <a:latin typeface="Arial" charset="0"/>
              </a:rPr>
              <a:t>m</a:t>
            </a:r>
            <a:r>
              <a:rPr lang="pl-PL" sz="2400" dirty="0">
                <a:latin typeface="Arial" charset="0"/>
              </a:rPr>
              <a:t>.</a:t>
            </a:r>
          </a:p>
          <a:p>
            <a:r>
              <a:rPr lang="pl-PL" sz="2400" dirty="0">
                <a:latin typeface="Arial" charset="0"/>
              </a:rPr>
              <a:t>Absorpcja dla pasma 9.6 zależy silnie od ciśnienia co służy do wyznaczania średniej wartości ciśnienia w warstwie ozonowej. </a:t>
            </a:r>
          </a:p>
          <a:p>
            <a:r>
              <a:rPr lang="pl-PL" sz="2400" dirty="0">
                <a:latin typeface="Arial" charset="0"/>
              </a:rPr>
              <a:t>Stosuje się również metody mikrofalowe, które pozwalają wyznaczać profil ozonu.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numeru slajdu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C21661E-47D0-471E-BDE1-1CD289B608A9}" type="slidenum">
              <a:rPr lang="en-US"/>
              <a:pPr/>
              <a:t>3</a:t>
            </a:fld>
            <a:endParaRPr lang="en-US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8436" name="Picture 3" descr="mtp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2665413"/>
            <a:ext cx="3814763" cy="2746375"/>
          </a:xfrm>
          <a:noFill/>
        </p:spPr>
      </p:pic>
      <p:pic>
        <p:nvPicPr>
          <p:cNvPr id="18437" name="Picture 4" descr="Dobson_Bldr_Apr0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3438" y="0"/>
            <a:ext cx="4500562" cy="3044825"/>
          </a:xfrm>
          <a:noFill/>
        </p:spPr>
      </p:pic>
      <p:pic>
        <p:nvPicPr>
          <p:cNvPr id="18438" name="Picture 5" descr="kipp_plo_brewermkiii_68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435600" y="3149600"/>
            <a:ext cx="3708400" cy="3708400"/>
          </a:xfr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D62EE89-D0B7-470E-A9C4-7DD17AC3E71C}" type="slidenum">
              <a:rPr lang="en-US"/>
              <a:pPr/>
              <a:t>30</a:t>
            </a:fld>
            <a:endParaRPr lang="en-US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417513"/>
          </a:xfrm>
        </p:spPr>
        <p:txBody>
          <a:bodyPr>
            <a:normAutofit fontScale="90000"/>
          </a:bodyPr>
          <a:lstStyle/>
          <a:p>
            <a:r>
              <a:rPr lang="pl-PL" sz="3200" b="1" dirty="0">
                <a:latin typeface="Arial" charset="0"/>
              </a:rPr>
              <a:t>Pomiary satelitarne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052513"/>
            <a:ext cx="8229600" cy="4525962"/>
          </a:xfrm>
        </p:spPr>
        <p:txBody>
          <a:bodyPr>
            <a:normAutofit fontScale="92500"/>
          </a:bodyPr>
          <a:lstStyle/>
          <a:p>
            <a:pPr>
              <a:lnSpc>
                <a:spcPct val="80000"/>
              </a:lnSpc>
            </a:pPr>
            <a:r>
              <a:rPr lang="pl-PL" sz="2400" dirty="0">
                <a:latin typeface="Arial" charset="0"/>
              </a:rPr>
              <a:t>Satelita NIMBUS 3 - pierwsze pomiary ozonu przy pomocy </a:t>
            </a:r>
            <a:r>
              <a:rPr lang="pl-PL" sz="2400" dirty="0" err="1">
                <a:latin typeface="Arial" charset="0"/>
              </a:rPr>
              <a:t>Spektro-Interferometru</a:t>
            </a:r>
            <a:r>
              <a:rPr lang="pl-PL" sz="2400" dirty="0">
                <a:latin typeface="Arial" charset="0"/>
              </a:rPr>
              <a:t> Michelsona IRIS (5-25 </a:t>
            </a:r>
            <a:r>
              <a:rPr lang="pl-PL" sz="2400" dirty="0">
                <a:latin typeface="Arial" charset="0"/>
                <a:sym typeface="Symbol" pitchFamily="18" charset="2"/>
              </a:rPr>
              <a:t></a:t>
            </a:r>
            <a:r>
              <a:rPr lang="pl-PL" sz="2400" dirty="0">
                <a:latin typeface="Arial" charset="0"/>
              </a:rPr>
              <a:t> m). Wykorzystywano absorpcje w 9.6 </a:t>
            </a:r>
            <a:r>
              <a:rPr lang="pl-PL" sz="2400" dirty="0" err="1">
                <a:latin typeface="Arial" charset="0"/>
                <a:sym typeface="Symbol" pitchFamily="18" charset="2"/>
              </a:rPr>
              <a:t></a:t>
            </a:r>
            <a:r>
              <a:rPr lang="pl-PL" sz="2400" dirty="0" err="1">
                <a:latin typeface="Arial" charset="0"/>
              </a:rPr>
              <a:t>m</a:t>
            </a:r>
            <a:r>
              <a:rPr lang="pl-PL" sz="2400" dirty="0">
                <a:latin typeface="Arial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pl-PL" sz="2400" dirty="0">
                <a:latin typeface="Arial" charset="0"/>
              </a:rPr>
              <a:t>Od 1970 roku regularne pomiary ozonu z satelity NIMBUS 4. Pomiary promieniowania UV z kierunku nadiru. </a:t>
            </a:r>
          </a:p>
          <a:p>
            <a:pPr>
              <a:lnSpc>
                <a:spcPct val="80000"/>
              </a:lnSpc>
            </a:pPr>
            <a:r>
              <a:rPr lang="pl-PL" sz="2400" dirty="0">
                <a:latin typeface="Arial" charset="0"/>
              </a:rPr>
              <a:t>W 1978 roku na satelicie NIMBUS 7 umieszczono przyrząd TOMS</a:t>
            </a:r>
          </a:p>
          <a:p>
            <a:pPr>
              <a:lnSpc>
                <a:spcPct val="80000"/>
              </a:lnSpc>
            </a:pPr>
            <a:r>
              <a:rPr lang="pl-PL" sz="2400" dirty="0">
                <a:latin typeface="Arial" charset="0"/>
              </a:rPr>
              <a:t>1995 ERS-2 (</a:t>
            </a:r>
            <a:r>
              <a:rPr lang="pl-PL" sz="2400" dirty="0" err="1">
                <a:latin typeface="Arial" charset="0"/>
              </a:rPr>
              <a:t>European</a:t>
            </a:r>
            <a:r>
              <a:rPr lang="pl-PL" sz="2400" dirty="0">
                <a:latin typeface="Arial" charset="0"/>
              </a:rPr>
              <a:t> </a:t>
            </a:r>
            <a:r>
              <a:rPr lang="pl-PL" sz="2400" dirty="0" err="1">
                <a:latin typeface="Arial" charset="0"/>
              </a:rPr>
              <a:t>Remote</a:t>
            </a:r>
            <a:r>
              <a:rPr lang="pl-PL" sz="2400" dirty="0">
                <a:latin typeface="Arial" charset="0"/>
              </a:rPr>
              <a:t> </a:t>
            </a:r>
            <a:r>
              <a:rPr lang="pl-PL" sz="2400" dirty="0" err="1">
                <a:latin typeface="Arial" charset="0"/>
              </a:rPr>
              <a:t>Sensing</a:t>
            </a:r>
            <a:r>
              <a:rPr lang="pl-PL" sz="2400" dirty="0">
                <a:latin typeface="Arial" charset="0"/>
              </a:rPr>
              <a:t>) z przyrządem GOME</a:t>
            </a:r>
          </a:p>
          <a:p>
            <a:pPr>
              <a:lnSpc>
                <a:spcPct val="80000"/>
              </a:lnSpc>
            </a:pPr>
            <a:r>
              <a:rPr lang="pl-PL" sz="2400" dirty="0">
                <a:latin typeface="Arial" charset="0"/>
              </a:rPr>
              <a:t>Od 1996 </a:t>
            </a:r>
            <a:r>
              <a:rPr lang="pl-PL" dirty="0">
                <a:latin typeface="Arial" charset="0"/>
              </a:rPr>
              <a:t> </a:t>
            </a:r>
            <a:r>
              <a:rPr lang="pl-PL" sz="2400" dirty="0" err="1">
                <a:latin typeface="Arial" charset="0"/>
              </a:rPr>
              <a:t>EP-TOMS</a:t>
            </a:r>
            <a:endParaRPr lang="pl-PL" sz="2400" dirty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pl-PL" sz="2400" dirty="0">
                <a:latin typeface="Arial" charset="0"/>
              </a:rPr>
              <a:t>2001 ENVISAT, SCIAMACHY </a:t>
            </a:r>
          </a:p>
          <a:p>
            <a:pPr>
              <a:lnSpc>
                <a:spcPct val="80000"/>
              </a:lnSpc>
            </a:pPr>
            <a:r>
              <a:rPr lang="pl-PL" sz="2400" dirty="0">
                <a:latin typeface="Arial" charset="0"/>
              </a:rPr>
              <a:t>2004 OMI na satelicie AURA – projekt </a:t>
            </a:r>
            <a:r>
              <a:rPr lang="pl-PL" sz="2400" dirty="0" err="1">
                <a:latin typeface="Arial" charset="0"/>
              </a:rPr>
              <a:t>A-train</a:t>
            </a:r>
            <a:endParaRPr lang="pl-PL" sz="2400" dirty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pl-PL" sz="2400" dirty="0">
                <a:latin typeface="Arial" charset="0"/>
              </a:rPr>
              <a:t>GOME-2A (METOP-A) od 2006</a:t>
            </a:r>
          </a:p>
          <a:p>
            <a:pPr>
              <a:lnSpc>
                <a:spcPct val="80000"/>
              </a:lnSpc>
            </a:pPr>
            <a:r>
              <a:rPr lang="pl-PL" sz="2400" dirty="0">
                <a:latin typeface="Arial" charset="0"/>
              </a:rPr>
              <a:t>GOME-2B  (</a:t>
            </a:r>
            <a:r>
              <a:rPr lang="pl-PL" sz="2400" dirty="0" err="1">
                <a:latin typeface="Arial" charset="0"/>
              </a:rPr>
              <a:t>METOP-B</a:t>
            </a:r>
            <a:r>
              <a:rPr lang="pl-PL" sz="2400" dirty="0">
                <a:latin typeface="Arial" charset="0"/>
              </a:rPr>
              <a:t>) od 2012</a:t>
            </a:r>
          </a:p>
          <a:p>
            <a:pPr>
              <a:lnSpc>
                <a:spcPct val="80000"/>
              </a:lnSpc>
            </a:pPr>
            <a:endParaRPr lang="pl-PL" sz="2400" dirty="0">
              <a:latin typeface="Arial" charset="0"/>
            </a:endParaRPr>
          </a:p>
          <a:p>
            <a:pPr>
              <a:lnSpc>
                <a:spcPct val="80000"/>
              </a:lnSpc>
            </a:pPr>
            <a:endParaRPr lang="pl-PL" sz="2400" dirty="0"/>
          </a:p>
        </p:txBody>
      </p:sp>
      <p:sp>
        <p:nvSpPr>
          <p:cNvPr id="5" name="Prostokąt 4"/>
          <p:cNvSpPr/>
          <p:nvPr/>
        </p:nvSpPr>
        <p:spPr>
          <a:xfrm>
            <a:off x="827584" y="5877272"/>
            <a:ext cx="59379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/>
              <a:t>Real Time data: </a:t>
            </a:r>
            <a:r>
              <a:rPr lang="en-US" dirty="0"/>
              <a:t>http://www.temis.nl/protocols/O3global.html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95063E2-FC44-4DD5-B166-510342B7EAC7}" type="slidenum">
              <a:rPr lang="en-US"/>
              <a:pPr/>
              <a:t>31</a:t>
            </a:fld>
            <a:endParaRPr lang="en-US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561975"/>
          </a:xfrm>
        </p:spPr>
        <p:txBody>
          <a:bodyPr>
            <a:normAutofit fontScale="90000"/>
          </a:bodyPr>
          <a:lstStyle/>
          <a:p>
            <a:r>
              <a:rPr lang="pl-PL" sz="3200" b="1" dirty="0">
                <a:latin typeface="Arial" charset="0"/>
              </a:rPr>
              <a:t>TOMS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981075"/>
            <a:ext cx="8229600" cy="4525963"/>
          </a:xfrm>
        </p:spPr>
        <p:txBody>
          <a:bodyPr/>
          <a:lstStyle/>
          <a:p>
            <a:r>
              <a:rPr lang="pl-PL" sz="2400">
                <a:latin typeface="Arial" charset="0"/>
              </a:rPr>
              <a:t>Pomiar promieniowania dla 6-ciu długości fali: 312.5, 317.5, 331.3, 339.9, 360.0, 380.0 nm. </a:t>
            </a:r>
          </a:p>
          <a:p>
            <a:r>
              <a:rPr lang="pl-PL" sz="2400">
                <a:latin typeface="Arial" charset="0"/>
              </a:rPr>
              <a:t>Wykonuje skan w kierunku prostopadłym do płaszczyzny orbity trwający 8 sekund. </a:t>
            </a:r>
          </a:p>
          <a:p>
            <a:r>
              <a:rPr lang="pl-PL" sz="2400">
                <a:latin typeface="Arial" charset="0"/>
              </a:rPr>
              <a:t>Orbita: zsynchronizowana ze Słońcem, inklinacja 99.3, wysokości 955 km, czas obiegu 104 min</a:t>
            </a:r>
          </a:p>
          <a:p>
            <a:r>
              <a:rPr lang="pl-PL" sz="2400">
                <a:latin typeface="Arial" charset="0"/>
              </a:rPr>
              <a:t>Wielkość piksela 39x39 km w kierunku nadiru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AC3742-BC89-4498-AB33-A18FAAE85DC6}" type="slidenum">
              <a:rPr lang="en-US"/>
              <a:pPr/>
              <a:t>32</a:t>
            </a:fld>
            <a:endParaRPr lang="en-US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417513"/>
          </a:xfrm>
        </p:spPr>
        <p:txBody>
          <a:bodyPr>
            <a:normAutofit fontScale="90000"/>
          </a:bodyPr>
          <a:lstStyle/>
          <a:p>
            <a:r>
              <a:rPr lang="pl-PL" sz="2800" b="1" dirty="0">
                <a:latin typeface="Arial" charset="0"/>
              </a:rPr>
              <a:t>Wyznaczanie całkowitej zawartości ozonu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None/>
            </a:pPr>
            <a:r>
              <a:rPr lang="pl-PL" sz="2400" dirty="0">
                <a:latin typeface="Arial" charset="0"/>
              </a:rPr>
              <a:t>Promieniowanie docierające do satelity zależy od:</a:t>
            </a:r>
          </a:p>
          <a:p>
            <a:pPr marL="609600" indent="-609600">
              <a:buFontTx/>
              <a:buAutoNum type="arabicParenR"/>
            </a:pPr>
            <a:r>
              <a:rPr lang="pl-PL" sz="2400" dirty="0">
                <a:latin typeface="Arial" charset="0"/>
              </a:rPr>
              <a:t>Osłabienia wiązki bezpośredniej wzdłuż ukośnej drogi przez warstwę ozonu</a:t>
            </a:r>
          </a:p>
          <a:p>
            <a:pPr marL="609600" indent="-609600">
              <a:buFontTx/>
              <a:buAutoNum type="arabicParenR"/>
            </a:pPr>
            <a:r>
              <a:rPr lang="pl-PL" sz="2400" dirty="0">
                <a:latin typeface="Arial" charset="0"/>
              </a:rPr>
              <a:t>Rozproszenia wstecznego promieniowania bezpośredniego</a:t>
            </a:r>
          </a:p>
          <a:p>
            <a:pPr marL="609600" indent="-609600">
              <a:buFontTx/>
              <a:buAutoNum type="arabicParenR"/>
            </a:pPr>
            <a:r>
              <a:rPr lang="pl-PL" sz="2400" dirty="0">
                <a:latin typeface="Arial" charset="0"/>
              </a:rPr>
              <a:t>Osłabienie wiązki  rozproszonej do góry </a:t>
            </a:r>
          </a:p>
          <a:p>
            <a:pPr marL="609600" indent="-609600">
              <a:buFontTx/>
              <a:buAutoNum type="arabicParenR"/>
            </a:pPr>
            <a:r>
              <a:rPr lang="pl-PL" sz="2400" dirty="0">
                <a:latin typeface="Arial" charset="0"/>
              </a:rPr>
              <a:t>Zdolności odbijającej troposfery, powierzchni ziemi</a:t>
            </a:r>
          </a:p>
          <a:p>
            <a:pPr marL="0" indent="0">
              <a:buNone/>
            </a:pPr>
            <a:r>
              <a:rPr lang="pl-PL" sz="2400" dirty="0">
                <a:latin typeface="Arial" charset="0"/>
              </a:rPr>
              <a:t>	 i chmur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CD81979-88BB-460E-914B-53E379699E02}" type="slidenum">
              <a:rPr lang="en-US"/>
              <a:pPr/>
              <a:t>33</a:t>
            </a:fld>
            <a:endParaRPr lang="en-US"/>
          </a:p>
        </p:txBody>
      </p:sp>
      <p:sp>
        <p:nvSpPr>
          <p:cNvPr id="92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490538"/>
          </a:xfrm>
        </p:spPr>
        <p:txBody>
          <a:bodyPr>
            <a:normAutofit fontScale="90000"/>
          </a:bodyPr>
          <a:lstStyle/>
          <a:p>
            <a:r>
              <a:rPr lang="pl-PL" sz="3200" b="1" dirty="0">
                <a:latin typeface="Arial" charset="0"/>
              </a:rPr>
              <a:t>Przybliżenie pojedynczego rozproszenia</a:t>
            </a:r>
          </a:p>
        </p:txBody>
      </p:sp>
      <p:sp>
        <p:nvSpPr>
          <p:cNvPr id="92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052513"/>
            <a:ext cx="8229600" cy="4525962"/>
          </a:xfrm>
        </p:spPr>
        <p:txBody>
          <a:bodyPr/>
          <a:lstStyle/>
          <a:p>
            <a:pPr>
              <a:buFontTx/>
              <a:buNone/>
            </a:pPr>
            <a:r>
              <a:rPr lang="pl-PL"/>
              <a:t>	</a:t>
            </a:r>
            <a:r>
              <a:rPr lang="pl-PL" sz="2400">
                <a:latin typeface="Arial" charset="0"/>
              </a:rPr>
              <a:t>Promieniowanie z kierunku nadiru docierające do satelity przy założeniu absorpcji tylko poprzez ozon oraz zerowego albeda powierzchni ziemi wynosi: </a:t>
            </a:r>
          </a:p>
        </p:txBody>
      </p:sp>
      <p:sp>
        <p:nvSpPr>
          <p:cNvPr id="9224" name="Rectangle 4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921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9530164"/>
              </p:ext>
            </p:extLst>
          </p:nvPr>
        </p:nvGraphicFramePr>
        <p:xfrm>
          <a:off x="684213" y="2420938"/>
          <a:ext cx="6345237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6" name="Równanie" r:id="rId3" imgW="3682800" imgH="507960" progId="Equation.3">
                  <p:embed/>
                </p:oleObj>
              </mc:Choice>
              <mc:Fallback>
                <p:oleObj name="Równanie" r:id="rId3" imgW="3682800" imgH="507960" progId="Equation.3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2420938"/>
                        <a:ext cx="6345237" cy="869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5" name="Text Box 6"/>
          <p:cNvSpPr txBox="1">
            <a:spLocks noChangeArrowheads="1"/>
          </p:cNvSpPr>
          <p:nvPr/>
        </p:nvSpPr>
        <p:spPr bwMode="auto">
          <a:xfrm>
            <a:off x="684213" y="3284538"/>
            <a:ext cx="80645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  <a:sym typeface="Symbol" pitchFamily="18" charset="2"/>
              </a:rPr>
              <a:t>(p) jest całkowitą zawartością ozonu w kolumnie powietrza o ciśnieniu p. </a:t>
            </a:r>
          </a:p>
        </p:txBody>
      </p:sp>
      <p:sp>
        <p:nvSpPr>
          <p:cNvPr id="9226" name="Rectangle 7"/>
          <p:cNvSpPr>
            <a:spLocks noChangeArrowheads="1"/>
          </p:cNvSpPr>
          <p:nvPr/>
        </p:nvSpPr>
        <p:spPr bwMode="auto">
          <a:xfrm>
            <a:off x="0" y="309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9219" name="Object 8"/>
          <p:cNvGraphicFramePr>
            <a:graphicFrameLocks noChangeAspect="1"/>
          </p:cNvGraphicFramePr>
          <p:nvPr/>
        </p:nvGraphicFramePr>
        <p:xfrm>
          <a:off x="827088" y="4292600"/>
          <a:ext cx="1296987" cy="858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7" name="Równanie" r:id="rId5" imgW="672808" imgH="444307" progId="Equation.3">
                  <p:embed/>
                </p:oleObj>
              </mc:Choice>
              <mc:Fallback>
                <p:oleObj name="Równanie" r:id="rId5" imgW="672808" imgH="444307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4292600"/>
                        <a:ext cx="1296987" cy="858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7" name="Rectangle 9"/>
          <p:cNvSpPr>
            <a:spLocks noChangeArrowheads="1"/>
          </p:cNvSpPr>
          <p:nvPr/>
        </p:nvSpPr>
        <p:spPr bwMode="auto">
          <a:xfrm>
            <a:off x="0" y="35385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9220" name="Object 10"/>
          <p:cNvGraphicFramePr>
            <a:graphicFrameLocks noChangeAspect="1"/>
          </p:cNvGraphicFramePr>
          <p:nvPr/>
        </p:nvGraphicFramePr>
        <p:xfrm>
          <a:off x="5867400" y="4292600"/>
          <a:ext cx="3059113" cy="54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8" name="Równanie" r:id="rId7" imgW="1270000" imgH="228600" progId="Equation.3">
                  <p:embed/>
                </p:oleObj>
              </mc:Choice>
              <mc:Fallback>
                <p:oleObj name="Równanie" r:id="rId7" imgW="1270000" imgH="228600" progId="Equation.3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4292600"/>
                        <a:ext cx="3059113" cy="547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8" name="Text Box 11"/>
          <p:cNvSpPr txBox="1">
            <a:spLocks noChangeArrowheads="1"/>
          </p:cNvSpPr>
          <p:nvPr/>
        </p:nvSpPr>
        <p:spPr bwMode="auto">
          <a:xfrm>
            <a:off x="395288" y="5122863"/>
            <a:ext cx="8351837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 err="1">
                <a:latin typeface="Arial" charset="0"/>
              </a:rPr>
              <a:t>p</a:t>
            </a:r>
            <a:r>
              <a:rPr lang="pl-PL" baseline="-25000" dirty="0" err="1">
                <a:latin typeface="Arial" charset="0"/>
              </a:rPr>
              <a:t>R</a:t>
            </a:r>
            <a:r>
              <a:rPr lang="pl-PL" dirty="0">
                <a:latin typeface="Arial" charset="0"/>
              </a:rPr>
              <a:t> – ciśnienie na poziomie warstwy rozpraszającej, R</a:t>
            </a:r>
            <a:r>
              <a:rPr lang="pl-PL" baseline="-25000" dirty="0">
                <a:latin typeface="Arial" charset="0"/>
              </a:rPr>
              <a:t>S</a:t>
            </a:r>
            <a:r>
              <a:rPr lang="pl-PL" dirty="0">
                <a:latin typeface="Arial" charset="0"/>
              </a:rPr>
              <a:t> albedo powierzchni ziemi</a:t>
            </a:r>
          </a:p>
          <a:p>
            <a:pPr eaLnBrk="1" hangingPunct="1">
              <a:spcBef>
                <a:spcPct val="50000"/>
              </a:spcBef>
            </a:pPr>
            <a:r>
              <a:rPr lang="pl-PL" dirty="0">
                <a:solidFill>
                  <a:schemeClr val="folHlink"/>
                </a:solidFill>
                <a:latin typeface="Arial" charset="0"/>
              </a:rPr>
              <a:t>Udział promieniowania rozproszonego wyższych rzędów dla R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S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=0 i </a:t>
            </a: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=60</a:t>
            </a:r>
            <a:r>
              <a:rPr lang="pl-PL" baseline="30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o</a:t>
            </a: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 wynosi 46% a wiec nie może być pomijany!!!</a:t>
            </a:r>
          </a:p>
        </p:txBody>
      </p:sp>
      <p:sp>
        <p:nvSpPr>
          <p:cNvPr id="9229" name="Text Box 12"/>
          <p:cNvSpPr txBox="1">
            <a:spLocks noChangeArrowheads="1"/>
          </p:cNvSpPr>
          <p:nvPr/>
        </p:nvSpPr>
        <p:spPr bwMode="auto">
          <a:xfrm>
            <a:off x="3708400" y="4365625"/>
            <a:ext cx="2087563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/>
              <a:t>W ogólności: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CEB906A-5BC9-45DE-9CF8-AC2CD029E642}" type="slidenum">
              <a:rPr lang="en-US"/>
              <a:pPr/>
              <a:t>34</a:t>
            </a:fld>
            <a:endParaRPr lang="en-US"/>
          </a:p>
        </p:txBody>
      </p:sp>
      <p:sp>
        <p:nvSpPr>
          <p:cNvPr id="10245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561975"/>
          </a:xfrm>
        </p:spPr>
        <p:txBody>
          <a:bodyPr>
            <a:normAutofit fontScale="90000"/>
          </a:bodyPr>
          <a:lstStyle/>
          <a:p>
            <a:r>
              <a:rPr lang="pl-PL" sz="2800" b="1" dirty="0">
                <a:latin typeface="Arial" pitchFamily="34" charset="0"/>
                <a:cs typeface="Arial" pitchFamily="34" charset="0"/>
              </a:rPr>
              <a:t>Ogólny algorytm</a:t>
            </a:r>
            <a:r>
              <a:rPr lang="pl-PL" sz="40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2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700213"/>
            <a:ext cx="8229600" cy="12573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	</a:t>
            </a:r>
            <a:r>
              <a:rPr lang="pl-PL" sz="2400">
                <a:latin typeface="Arial" charset="0"/>
              </a:rPr>
              <a:t>Pierwszy człon I</a:t>
            </a:r>
            <a:r>
              <a:rPr lang="pl-PL" sz="2400" baseline="-25000">
                <a:latin typeface="Arial" charset="0"/>
              </a:rPr>
              <a:t>A</a:t>
            </a:r>
            <a:r>
              <a:rPr lang="pl-PL" sz="2400">
                <a:latin typeface="Arial" charset="0"/>
              </a:rPr>
              <a:t>() oznacza promieniowanie rozproszone w atmosferze, zaś drugi I</a:t>
            </a:r>
            <a:r>
              <a:rPr lang="pl-PL" sz="2400" baseline="-25000">
                <a:latin typeface="Arial" charset="0"/>
              </a:rPr>
              <a:t>s</a:t>
            </a:r>
            <a:r>
              <a:rPr lang="pl-PL" sz="2400">
                <a:latin typeface="Arial" charset="0"/>
              </a:rPr>
              <a:t>() przyczynek od odbicia od powierzchni ziemi. </a:t>
            </a:r>
          </a:p>
        </p:txBody>
      </p:sp>
      <p:sp>
        <p:nvSpPr>
          <p:cNvPr id="10247" name="Rectangle 4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10242" name="Object 5"/>
          <p:cNvGraphicFramePr>
            <a:graphicFrameLocks noChangeAspect="1"/>
          </p:cNvGraphicFramePr>
          <p:nvPr/>
        </p:nvGraphicFramePr>
        <p:xfrm>
          <a:off x="0" y="1125538"/>
          <a:ext cx="9161463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4" name="Równanie" r:id="rId3" imgW="4978400" imgH="228600" progId="Equation.3">
                  <p:embed/>
                </p:oleObj>
              </mc:Choice>
              <mc:Fallback>
                <p:oleObj name="Równanie" r:id="rId3" imgW="4978400" imgH="22860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125538"/>
                        <a:ext cx="9161463" cy="420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8" name="Rectangle 6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10243" name="Object 7"/>
          <p:cNvGraphicFramePr>
            <a:graphicFrameLocks noChangeAspect="1"/>
          </p:cNvGraphicFramePr>
          <p:nvPr/>
        </p:nvGraphicFramePr>
        <p:xfrm>
          <a:off x="428625" y="3295650"/>
          <a:ext cx="2744788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5" name="Równanie" r:id="rId5" imgW="1511300" imgH="431800" progId="Equation.3">
                  <p:embed/>
                </p:oleObj>
              </mc:Choice>
              <mc:Fallback>
                <p:oleObj name="Równanie" r:id="rId5" imgW="1511300" imgH="431800" progId="Equation.3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5" y="3295650"/>
                        <a:ext cx="2744788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9" name="Text Box 8"/>
          <p:cNvSpPr txBox="1">
            <a:spLocks noChangeArrowheads="1"/>
          </p:cNvSpPr>
          <p:nvPr/>
        </p:nvSpPr>
        <p:spPr bwMode="auto">
          <a:xfrm>
            <a:off x="3924300" y="3141663"/>
            <a:ext cx="4824413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T () oznacza odbitą pod kątem </a:t>
            </a:r>
            <a:r>
              <a:rPr lang="pl-PL">
                <a:latin typeface="Arial" charset="0"/>
                <a:sym typeface="Symbol" pitchFamily="18" charset="2"/>
              </a:rPr>
              <a:t> </a:t>
            </a:r>
            <a:r>
              <a:rPr lang="pl-PL">
                <a:latin typeface="Arial" charset="0"/>
              </a:rPr>
              <a:t> cześć promieniowania docierającą do satelity (transmisje) </a:t>
            </a:r>
          </a:p>
        </p:txBody>
      </p:sp>
      <p:sp>
        <p:nvSpPr>
          <p:cNvPr id="10250" name="Text Box 9"/>
          <p:cNvSpPr txBox="1">
            <a:spLocks noChangeArrowheads="1"/>
          </p:cNvSpPr>
          <p:nvPr/>
        </p:nvSpPr>
        <p:spPr bwMode="auto">
          <a:xfrm>
            <a:off x="395288" y="4868863"/>
            <a:ext cx="85693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I</a:t>
            </a:r>
            <a:r>
              <a:rPr lang="pl-PL" baseline="-25000">
                <a:latin typeface="Arial" charset="0"/>
              </a:rPr>
              <a:t>dd</a:t>
            </a:r>
            <a:r>
              <a:rPr lang="pl-PL">
                <a:latin typeface="Arial" charset="0"/>
              </a:rPr>
              <a:t> jest promieniowaniem całkowitym na powierzchni ziemi, S</a:t>
            </a:r>
            <a:r>
              <a:rPr lang="pl-PL" baseline="-25000">
                <a:latin typeface="Arial" charset="0"/>
              </a:rPr>
              <a:t>b </a:t>
            </a:r>
            <a:r>
              <a:rPr lang="pl-PL">
                <a:latin typeface="Arial" charset="0"/>
              </a:rPr>
              <a:t>oznacza cześć odbitego od powierzchni ziemi promieniowania, która rozpraszana jest w atmosferze ponownie w kierunku ziemi.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0586930-7454-429C-B98B-723C6D2D06BD}" type="slidenum">
              <a:rPr lang="en-US"/>
              <a:pPr/>
              <a:t>35</a:t>
            </a:fld>
            <a:endParaRPr lang="en-US"/>
          </a:p>
        </p:txBody>
      </p:sp>
      <p:sp>
        <p:nvSpPr>
          <p:cNvPr id="171010" name="Cloud" descr="Marbre blanc"/>
          <p:cNvSpPr>
            <a:spLocks noChangeAspect="1" noEditPoints="1" noChangeArrowheads="1"/>
          </p:cNvSpPr>
          <p:nvPr/>
        </p:nvSpPr>
        <p:spPr bwMode="auto">
          <a:xfrm>
            <a:off x="304800" y="2590800"/>
            <a:ext cx="5410200" cy="79375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blipFill dpi="0" rotWithShape="0">
            <a:blip r:embed="rId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271" name="Line 3"/>
          <p:cNvSpPr>
            <a:spLocks noChangeShapeType="1"/>
          </p:cNvSpPr>
          <p:nvPr/>
        </p:nvSpPr>
        <p:spPr bwMode="auto">
          <a:xfrm>
            <a:off x="323850" y="1341438"/>
            <a:ext cx="431800" cy="1727200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72" name="Line 4"/>
          <p:cNvSpPr>
            <a:spLocks noChangeShapeType="1"/>
          </p:cNvSpPr>
          <p:nvPr/>
        </p:nvSpPr>
        <p:spPr bwMode="auto">
          <a:xfrm flipV="1">
            <a:off x="2987675" y="1916113"/>
            <a:ext cx="1066800" cy="1295400"/>
          </a:xfrm>
          <a:prstGeom prst="line">
            <a:avLst/>
          </a:prstGeom>
          <a:noFill/>
          <a:ln w="4445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73" name="Line 5"/>
          <p:cNvSpPr>
            <a:spLocks noChangeShapeType="1"/>
          </p:cNvSpPr>
          <p:nvPr/>
        </p:nvSpPr>
        <p:spPr bwMode="auto">
          <a:xfrm>
            <a:off x="755650" y="3068638"/>
            <a:ext cx="720725" cy="2447925"/>
          </a:xfrm>
          <a:prstGeom prst="line">
            <a:avLst/>
          </a:prstGeom>
          <a:noFill/>
          <a:ln w="4445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74" name="Text Box 6"/>
          <p:cNvSpPr txBox="1">
            <a:spLocks noChangeArrowheads="1"/>
          </p:cNvSpPr>
          <p:nvPr/>
        </p:nvSpPr>
        <p:spPr bwMode="auto">
          <a:xfrm>
            <a:off x="684213" y="2060575"/>
            <a:ext cx="685800" cy="396875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sz="2000">
                <a:solidFill>
                  <a:schemeClr val="tx2"/>
                </a:solidFill>
              </a:rPr>
              <a:t>I</a:t>
            </a:r>
            <a:r>
              <a:rPr lang="pl-PL" sz="2000" baseline="-25000">
                <a:solidFill>
                  <a:schemeClr val="tx2"/>
                </a:solidFill>
              </a:rPr>
              <a:t>o</a:t>
            </a:r>
            <a:endParaRPr lang="en-US" sz="2000">
              <a:solidFill>
                <a:schemeClr val="tx2"/>
              </a:solidFill>
            </a:endParaRPr>
          </a:p>
        </p:txBody>
      </p:sp>
      <p:sp>
        <p:nvSpPr>
          <p:cNvPr id="11275" name="Text Box 7"/>
          <p:cNvSpPr txBox="1">
            <a:spLocks noChangeArrowheads="1"/>
          </p:cNvSpPr>
          <p:nvPr/>
        </p:nvSpPr>
        <p:spPr bwMode="auto">
          <a:xfrm>
            <a:off x="2051050" y="4941888"/>
            <a:ext cx="768350" cy="396875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sz="2000">
                <a:solidFill>
                  <a:schemeClr val="tx2"/>
                </a:solidFill>
              </a:rPr>
              <a:t>I</a:t>
            </a:r>
            <a:r>
              <a:rPr lang="pl-PL" sz="2000" baseline="-25000">
                <a:solidFill>
                  <a:schemeClr val="tx2"/>
                </a:solidFill>
              </a:rPr>
              <a:t>o</a:t>
            </a:r>
            <a:r>
              <a:rPr lang="pl-PL" sz="2000">
                <a:solidFill>
                  <a:schemeClr val="tx2"/>
                </a:solidFill>
              </a:rPr>
              <a:t>TR</a:t>
            </a:r>
            <a:r>
              <a:rPr lang="pl-PL" sz="2000" baseline="-25000">
                <a:solidFill>
                  <a:schemeClr val="tx2"/>
                </a:solidFill>
              </a:rPr>
              <a:t>S</a:t>
            </a:r>
            <a:endParaRPr lang="en-US" sz="2000">
              <a:solidFill>
                <a:schemeClr val="tx2"/>
              </a:solidFill>
            </a:endParaRPr>
          </a:p>
        </p:txBody>
      </p:sp>
      <p:sp>
        <p:nvSpPr>
          <p:cNvPr id="11276" name="Text Box 8"/>
          <p:cNvSpPr txBox="1">
            <a:spLocks noChangeArrowheads="1"/>
          </p:cNvSpPr>
          <p:nvPr/>
        </p:nvSpPr>
        <p:spPr bwMode="auto">
          <a:xfrm>
            <a:off x="2438400" y="2743200"/>
            <a:ext cx="2514600" cy="396875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sz="2000">
                <a:solidFill>
                  <a:srgbClr val="0000FF"/>
                </a:solidFill>
              </a:rPr>
              <a:t>R, T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1277" name="Line 9"/>
          <p:cNvSpPr>
            <a:spLocks noChangeShapeType="1"/>
          </p:cNvSpPr>
          <p:nvPr/>
        </p:nvSpPr>
        <p:spPr bwMode="auto">
          <a:xfrm flipV="1">
            <a:off x="1547813" y="3357563"/>
            <a:ext cx="1368425" cy="2016125"/>
          </a:xfrm>
          <a:prstGeom prst="line">
            <a:avLst/>
          </a:prstGeom>
          <a:noFill/>
          <a:ln w="4445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78" name="Text Box 10"/>
          <p:cNvSpPr txBox="1">
            <a:spLocks noChangeArrowheads="1"/>
          </p:cNvSpPr>
          <p:nvPr/>
        </p:nvSpPr>
        <p:spPr bwMode="auto">
          <a:xfrm>
            <a:off x="4067175" y="1844675"/>
            <a:ext cx="1057275" cy="396875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sz="2000">
                <a:solidFill>
                  <a:schemeClr val="tx2"/>
                </a:solidFill>
                <a:sym typeface="Symbol" pitchFamily="18" charset="2"/>
              </a:rPr>
              <a:t>I</a:t>
            </a:r>
            <a:r>
              <a:rPr lang="pl-PL" sz="2000" baseline="-25000">
                <a:solidFill>
                  <a:schemeClr val="tx2"/>
                </a:solidFill>
                <a:sym typeface="Symbol" pitchFamily="18" charset="2"/>
              </a:rPr>
              <a:t>o</a:t>
            </a:r>
            <a:r>
              <a:rPr lang="pl-PL" sz="2000">
                <a:solidFill>
                  <a:schemeClr val="tx2"/>
                </a:solidFill>
                <a:sym typeface="Symbol" pitchFamily="18" charset="2"/>
              </a:rPr>
              <a:t>TR</a:t>
            </a:r>
            <a:r>
              <a:rPr lang="pl-PL" sz="2000" baseline="-25000">
                <a:solidFill>
                  <a:schemeClr val="tx2"/>
                </a:solidFill>
                <a:sym typeface="Symbol" pitchFamily="18" charset="2"/>
              </a:rPr>
              <a:t>S</a:t>
            </a:r>
            <a:r>
              <a:rPr lang="pl-PL" sz="2000">
                <a:solidFill>
                  <a:schemeClr val="tx2"/>
                </a:solidFill>
                <a:sym typeface="Symbol" pitchFamily="18" charset="2"/>
              </a:rPr>
              <a:t>T</a:t>
            </a:r>
            <a:endParaRPr lang="en-US" sz="2000">
              <a:solidFill>
                <a:schemeClr val="tx2"/>
              </a:solidFill>
            </a:endParaRPr>
          </a:p>
        </p:txBody>
      </p:sp>
      <p:sp>
        <p:nvSpPr>
          <p:cNvPr id="11279" name="Text Box 11"/>
          <p:cNvSpPr txBox="1">
            <a:spLocks noChangeArrowheads="1"/>
          </p:cNvSpPr>
          <p:nvPr/>
        </p:nvSpPr>
        <p:spPr bwMode="auto">
          <a:xfrm>
            <a:off x="468313" y="4652963"/>
            <a:ext cx="576262" cy="396875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sz="2000">
                <a:solidFill>
                  <a:schemeClr val="tx2"/>
                </a:solidFill>
                <a:sym typeface="Symbol" pitchFamily="18" charset="2"/>
              </a:rPr>
              <a:t>I</a:t>
            </a:r>
            <a:r>
              <a:rPr lang="pl-PL" sz="2000" baseline="-25000">
                <a:solidFill>
                  <a:schemeClr val="tx2"/>
                </a:solidFill>
                <a:sym typeface="Symbol" pitchFamily="18" charset="2"/>
              </a:rPr>
              <a:t>o</a:t>
            </a:r>
            <a:r>
              <a:rPr lang="pl-PL" sz="2000">
                <a:solidFill>
                  <a:schemeClr val="tx2"/>
                </a:solidFill>
                <a:sym typeface="Symbol" pitchFamily="18" charset="2"/>
              </a:rPr>
              <a:t>T</a:t>
            </a:r>
            <a:endParaRPr lang="en-US" sz="2000">
              <a:solidFill>
                <a:schemeClr val="tx2"/>
              </a:solidFill>
            </a:endParaRPr>
          </a:p>
        </p:txBody>
      </p:sp>
      <p:sp>
        <p:nvSpPr>
          <p:cNvPr id="11280" name="Rectangle 12"/>
          <p:cNvSpPr>
            <a:spLocks noChangeArrowheads="1"/>
          </p:cNvSpPr>
          <p:nvPr/>
        </p:nvSpPr>
        <p:spPr bwMode="auto">
          <a:xfrm>
            <a:off x="990600" y="5562600"/>
            <a:ext cx="4495800" cy="381000"/>
          </a:xfrm>
          <a:prstGeom prst="rect">
            <a:avLst/>
          </a:prstGeom>
          <a:solidFill>
            <a:srgbClr val="969696"/>
          </a:solidFill>
          <a:ln w="4445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11281" name="Text Box 13"/>
          <p:cNvSpPr txBox="1">
            <a:spLocks noChangeArrowheads="1"/>
          </p:cNvSpPr>
          <p:nvPr/>
        </p:nvSpPr>
        <p:spPr bwMode="auto">
          <a:xfrm>
            <a:off x="2743200" y="5562600"/>
            <a:ext cx="1447800" cy="366713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sz="1800">
                <a:solidFill>
                  <a:srgbClr val="111111"/>
                </a:solidFill>
              </a:rPr>
              <a:t>R</a:t>
            </a:r>
            <a:r>
              <a:rPr lang="pl-PL" sz="1800" baseline="-25000">
                <a:solidFill>
                  <a:srgbClr val="111111"/>
                </a:solidFill>
              </a:rPr>
              <a:t>s</a:t>
            </a:r>
            <a:endParaRPr lang="en-US" sz="1800">
              <a:solidFill>
                <a:srgbClr val="111111"/>
              </a:solidFill>
            </a:endParaRPr>
          </a:p>
        </p:txBody>
      </p:sp>
      <p:sp>
        <p:nvSpPr>
          <p:cNvPr id="11282" name="Text Box 14"/>
          <p:cNvSpPr txBox="1">
            <a:spLocks noChangeArrowheads="1"/>
          </p:cNvSpPr>
          <p:nvPr/>
        </p:nvSpPr>
        <p:spPr bwMode="auto">
          <a:xfrm>
            <a:off x="0" y="0"/>
            <a:ext cx="8964613" cy="457200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tx2"/>
                </a:solidFill>
                <a:latin typeface="Arial" charset="0"/>
              </a:rPr>
              <a:t>Promieniowanie wychodzące z atmosfery:</a:t>
            </a:r>
          </a:p>
        </p:txBody>
      </p:sp>
      <p:sp>
        <p:nvSpPr>
          <p:cNvPr id="11283" name="Line 15"/>
          <p:cNvSpPr>
            <a:spLocks noChangeShapeType="1"/>
          </p:cNvSpPr>
          <p:nvPr/>
        </p:nvSpPr>
        <p:spPr bwMode="auto">
          <a:xfrm>
            <a:off x="2987675" y="3500438"/>
            <a:ext cx="1079500" cy="1873250"/>
          </a:xfrm>
          <a:prstGeom prst="line">
            <a:avLst/>
          </a:prstGeom>
          <a:noFill/>
          <a:ln w="4445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84" name="Line 16"/>
          <p:cNvSpPr>
            <a:spLocks noChangeShapeType="1"/>
          </p:cNvSpPr>
          <p:nvPr/>
        </p:nvSpPr>
        <p:spPr bwMode="auto">
          <a:xfrm flipV="1">
            <a:off x="4140200" y="2276475"/>
            <a:ext cx="1871663" cy="3024188"/>
          </a:xfrm>
          <a:prstGeom prst="line">
            <a:avLst/>
          </a:prstGeom>
          <a:noFill/>
          <a:ln w="4445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85" name="Text Box 17"/>
          <p:cNvSpPr txBox="1">
            <a:spLocks noChangeArrowheads="1"/>
          </p:cNvSpPr>
          <p:nvPr/>
        </p:nvSpPr>
        <p:spPr bwMode="auto">
          <a:xfrm>
            <a:off x="6156325" y="2349500"/>
            <a:ext cx="1439863" cy="396875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sz="2000">
                <a:solidFill>
                  <a:schemeClr val="tx2"/>
                </a:solidFill>
                <a:sym typeface="Symbol" pitchFamily="18" charset="2"/>
              </a:rPr>
              <a:t>I</a:t>
            </a:r>
            <a:r>
              <a:rPr lang="pl-PL" sz="2000" baseline="-25000">
                <a:solidFill>
                  <a:schemeClr val="tx2"/>
                </a:solidFill>
                <a:sym typeface="Symbol" pitchFamily="18" charset="2"/>
              </a:rPr>
              <a:t>o</a:t>
            </a:r>
            <a:r>
              <a:rPr lang="pl-PL" sz="2000">
                <a:solidFill>
                  <a:schemeClr val="tx2"/>
                </a:solidFill>
                <a:sym typeface="Symbol" pitchFamily="18" charset="2"/>
              </a:rPr>
              <a:t>TR</a:t>
            </a:r>
            <a:r>
              <a:rPr lang="pl-PL" sz="2000" baseline="-25000">
                <a:solidFill>
                  <a:schemeClr val="tx2"/>
                </a:solidFill>
                <a:sym typeface="Symbol" pitchFamily="18" charset="2"/>
              </a:rPr>
              <a:t>S</a:t>
            </a:r>
            <a:r>
              <a:rPr lang="pl-PL" sz="2000">
                <a:solidFill>
                  <a:schemeClr val="tx2"/>
                </a:solidFill>
                <a:sym typeface="Symbol" pitchFamily="18" charset="2"/>
              </a:rPr>
              <a:t>TRT</a:t>
            </a:r>
            <a:endParaRPr lang="en-US" sz="2000">
              <a:solidFill>
                <a:schemeClr val="tx2"/>
              </a:solidFill>
            </a:endParaRPr>
          </a:p>
        </p:txBody>
      </p:sp>
      <p:sp>
        <p:nvSpPr>
          <p:cNvPr id="11286" name="Text Box 18"/>
          <p:cNvSpPr txBox="1">
            <a:spLocks noChangeArrowheads="1"/>
          </p:cNvSpPr>
          <p:nvPr/>
        </p:nvSpPr>
        <p:spPr bwMode="auto">
          <a:xfrm>
            <a:off x="4716463" y="4868863"/>
            <a:ext cx="1368425" cy="396875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sz="2000">
                <a:solidFill>
                  <a:schemeClr val="tx2"/>
                </a:solidFill>
              </a:rPr>
              <a:t>I</a:t>
            </a:r>
            <a:r>
              <a:rPr lang="pl-PL" sz="2000" baseline="-25000">
                <a:solidFill>
                  <a:schemeClr val="tx2"/>
                </a:solidFill>
              </a:rPr>
              <a:t>o</a:t>
            </a:r>
            <a:r>
              <a:rPr lang="pl-PL" sz="2000">
                <a:solidFill>
                  <a:schemeClr val="tx2"/>
                </a:solidFill>
              </a:rPr>
              <a:t>TR</a:t>
            </a:r>
            <a:r>
              <a:rPr lang="pl-PL" sz="2000" baseline="-25000">
                <a:solidFill>
                  <a:schemeClr val="tx2"/>
                </a:solidFill>
              </a:rPr>
              <a:t>S</a:t>
            </a:r>
            <a:r>
              <a:rPr lang="pl-PL" sz="2000">
                <a:solidFill>
                  <a:schemeClr val="tx2"/>
                </a:solidFill>
              </a:rPr>
              <a:t>R</a:t>
            </a:r>
            <a:endParaRPr lang="en-US" sz="2000">
              <a:solidFill>
                <a:schemeClr val="tx2"/>
              </a:solidFill>
            </a:endParaRPr>
          </a:p>
        </p:txBody>
      </p:sp>
      <p:sp>
        <p:nvSpPr>
          <p:cNvPr id="11287" name="Line 19"/>
          <p:cNvSpPr>
            <a:spLocks noChangeShapeType="1"/>
          </p:cNvSpPr>
          <p:nvPr/>
        </p:nvSpPr>
        <p:spPr bwMode="auto">
          <a:xfrm flipV="1">
            <a:off x="900113" y="1700213"/>
            <a:ext cx="1066800" cy="1295400"/>
          </a:xfrm>
          <a:prstGeom prst="line">
            <a:avLst/>
          </a:prstGeom>
          <a:noFill/>
          <a:ln w="4445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88" name="Text Box 20"/>
          <p:cNvSpPr txBox="1">
            <a:spLocks noChangeArrowheads="1"/>
          </p:cNvSpPr>
          <p:nvPr/>
        </p:nvSpPr>
        <p:spPr bwMode="auto">
          <a:xfrm>
            <a:off x="1908175" y="1844675"/>
            <a:ext cx="1057275" cy="396875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sz="2000">
                <a:solidFill>
                  <a:schemeClr val="tx2"/>
                </a:solidFill>
                <a:sym typeface="Symbol" pitchFamily="18" charset="2"/>
              </a:rPr>
              <a:t>I</a:t>
            </a:r>
            <a:r>
              <a:rPr lang="pl-PL" sz="2000" baseline="-25000">
                <a:solidFill>
                  <a:schemeClr val="tx2"/>
                </a:solidFill>
                <a:sym typeface="Symbol" pitchFamily="18" charset="2"/>
              </a:rPr>
              <a:t>o</a:t>
            </a:r>
            <a:r>
              <a:rPr lang="pl-PL" sz="2000">
                <a:solidFill>
                  <a:schemeClr val="tx2"/>
                </a:solidFill>
                <a:sym typeface="Symbol" pitchFamily="18" charset="2"/>
              </a:rPr>
              <a:t>R</a:t>
            </a:r>
            <a:endParaRPr lang="en-US" sz="2000">
              <a:solidFill>
                <a:schemeClr val="tx2"/>
              </a:solidFill>
            </a:endParaRPr>
          </a:p>
        </p:txBody>
      </p:sp>
      <p:graphicFrame>
        <p:nvGraphicFramePr>
          <p:cNvPr id="11266" name="Object 21"/>
          <p:cNvGraphicFramePr>
            <a:graphicFrameLocks noChangeAspect="1"/>
          </p:cNvGraphicFramePr>
          <p:nvPr/>
        </p:nvGraphicFramePr>
        <p:xfrm>
          <a:off x="0" y="476250"/>
          <a:ext cx="90932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4" name="Równanie" r:id="rId4" imgW="4546600" imgH="241300" progId="Equation.3">
                  <p:embed/>
                </p:oleObj>
              </mc:Choice>
              <mc:Fallback>
                <p:oleObj name="Równanie" r:id="rId4" imgW="4546600" imgH="241300" progId="Equation.3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76250"/>
                        <a:ext cx="9093200" cy="482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22"/>
          <p:cNvGraphicFramePr>
            <a:graphicFrameLocks noChangeAspect="1"/>
          </p:cNvGraphicFramePr>
          <p:nvPr/>
        </p:nvGraphicFramePr>
        <p:xfrm>
          <a:off x="6227763" y="3573463"/>
          <a:ext cx="26162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5" name="Równanie" r:id="rId6" imgW="1307532" imgH="482391" progId="Equation.3">
                  <p:embed/>
                </p:oleObj>
              </mc:Choice>
              <mc:Fallback>
                <p:oleObj name="Równanie" r:id="rId6" imgW="1307532" imgH="482391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7763" y="3573463"/>
                        <a:ext cx="2616200" cy="965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8" name="Object 23"/>
          <p:cNvGraphicFramePr>
            <a:graphicFrameLocks noChangeAspect="1"/>
          </p:cNvGraphicFramePr>
          <p:nvPr/>
        </p:nvGraphicFramePr>
        <p:xfrm>
          <a:off x="6659563" y="4724400"/>
          <a:ext cx="11176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6" name="Równanie" r:id="rId8" imgW="558800" imgH="228600" progId="Equation.3">
                  <p:embed/>
                </p:oleObj>
              </mc:Choice>
              <mc:Fallback>
                <p:oleObj name="Równanie" r:id="rId8" imgW="558800" imgH="228600" progId="Equation.3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9563" y="4724400"/>
                        <a:ext cx="11176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D833A1D-E5B6-499D-8F66-AB4D31F257AA}" type="slidenum">
              <a:rPr lang="en-US"/>
              <a:pPr/>
              <a:t>36</a:t>
            </a:fld>
            <a:endParaRPr lang="en-US"/>
          </a:p>
        </p:txBody>
      </p:sp>
      <p:graphicFrame>
        <p:nvGraphicFramePr>
          <p:cNvPr id="12290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6011863" y="260350"/>
          <a:ext cx="1366837" cy="903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6" name="Równanie" r:id="rId3" imgW="672808" imgH="444307" progId="Equation.3">
                  <p:embed/>
                </p:oleObj>
              </mc:Choice>
              <mc:Fallback>
                <p:oleObj name="Równanie" r:id="rId3" imgW="672808" imgH="444307" progId="Equation.3">
                  <p:embed/>
                  <p:pic>
                    <p:nvPicPr>
                      <p:cNvPr id="0" name="Picture 1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863" y="260350"/>
                        <a:ext cx="1366837" cy="903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2" name="Text Box 3"/>
          <p:cNvSpPr txBox="1">
            <a:spLocks noChangeArrowheads="1"/>
          </p:cNvSpPr>
          <p:nvPr/>
        </p:nvSpPr>
        <p:spPr bwMode="auto">
          <a:xfrm>
            <a:off x="323850" y="404813"/>
            <a:ext cx="6842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1) Na podstawie pomiarów obliczamy:</a:t>
            </a:r>
          </a:p>
        </p:txBody>
      </p:sp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323850" y="1412875"/>
            <a:ext cx="8820150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2) Używając modelu transferu promieniowania w atmosferze obliczamy wartości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N(i)</a:t>
            </a:r>
            <a:r>
              <a:rPr lang="pl-PL" sz="2400" dirty="0">
                <a:latin typeface="Arial" charset="0"/>
              </a:rPr>
              <a:t> dla rożnych zawartości ozonu, geometrii oraz własności odbijających powierzchni ziemi. </a:t>
            </a:r>
          </a:p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3) W pierwszym kroku zawartość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O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</a:rPr>
              <a:t>3</a:t>
            </a:r>
            <a:r>
              <a:rPr lang="pl-PL" sz="2400" dirty="0">
                <a:latin typeface="Arial" charset="0"/>
              </a:rPr>
              <a:t> liczona jest na podstawie pary 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, 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2</a:t>
            </a:r>
            <a:r>
              <a:rPr lang="pl-PL" sz="2400" dirty="0">
                <a:latin typeface="Arial" charset="0"/>
              </a:rPr>
              <a:t>. </a:t>
            </a:r>
          </a:p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4) Obliczamy różnice 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N=N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meas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-N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cal</a:t>
            </a:r>
            <a:endParaRPr lang="pl-PL" sz="2400" baseline="-25000" dirty="0">
              <a:solidFill>
                <a:schemeClr val="folHlink"/>
              </a:solidFill>
              <a:latin typeface="Arial" charset="0"/>
              <a:sym typeface="Symbol" pitchFamily="18" charset="2"/>
            </a:endParaRPr>
          </a:p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  <a:sym typeface="Symbol" pitchFamily="18" charset="2"/>
              </a:rPr>
              <a:t>5) Minimalizując różnice 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N</a:t>
            </a:r>
            <a:r>
              <a:rPr lang="pl-PL" sz="2400" dirty="0">
                <a:latin typeface="Arial" charset="0"/>
                <a:sym typeface="Symbol" pitchFamily="18" charset="2"/>
              </a:rPr>
              <a:t> poprawiamy zawartość ozonu.</a:t>
            </a:r>
            <a:endParaRPr lang="pl-PL" sz="2400" baseline="-25000" dirty="0">
              <a:latin typeface="Arial" charset="0"/>
              <a:sym typeface="Symbol" pitchFamily="18" charset="2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2147F4B-B8CB-45A2-AE39-1984BA1A7EEF}" type="slidenum">
              <a:rPr lang="en-US"/>
              <a:pPr/>
              <a:t>37</a:t>
            </a:fld>
            <a:endParaRPr lang="en-US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7772400" cy="561975"/>
          </a:xfrm>
        </p:spPr>
        <p:txBody>
          <a:bodyPr>
            <a:normAutofit fontScale="90000"/>
          </a:bodyPr>
          <a:lstStyle/>
          <a:p>
            <a:r>
              <a:rPr lang="pl-PL" sz="2800" b="1" dirty="0">
                <a:latin typeface="Arial" charset="0"/>
              </a:rPr>
              <a:t>W celu obliczenia </a:t>
            </a:r>
            <a:r>
              <a:rPr lang="pl-PL" sz="2800" b="1" dirty="0" err="1">
                <a:latin typeface="Arial" charset="0"/>
              </a:rPr>
              <a:t>N</a:t>
            </a:r>
            <a:r>
              <a:rPr lang="pl-PL" sz="2800" b="1" baseline="-25000" dirty="0" err="1">
                <a:latin typeface="Arial" charset="0"/>
              </a:rPr>
              <a:t>cal</a:t>
            </a:r>
            <a:r>
              <a:rPr lang="pl-PL" sz="2800" b="1" dirty="0">
                <a:latin typeface="Arial" charset="0"/>
              </a:rPr>
              <a:t> korzysta się z:</a:t>
            </a:r>
            <a:r>
              <a:rPr lang="pl-PL" sz="4000" b="1" dirty="0"/>
              <a:t> 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125538"/>
            <a:ext cx="8229600" cy="3095625"/>
          </a:xfrm>
        </p:spPr>
        <p:txBody>
          <a:bodyPr/>
          <a:lstStyle/>
          <a:p>
            <a:r>
              <a:rPr lang="pl-PL" sz="2400">
                <a:latin typeface="Arial" charset="0"/>
              </a:rPr>
              <a:t>Współczynnika absorpcji </a:t>
            </a:r>
            <a:r>
              <a:rPr lang="pl-PL" sz="2400">
                <a:solidFill>
                  <a:schemeClr val="folHlink"/>
                </a:solidFill>
                <a:latin typeface="Arial" charset="0"/>
              </a:rPr>
              <a:t>k</a:t>
            </a:r>
            <a:r>
              <a:rPr lang="pl-PL" sz="2400" baseline="-25000">
                <a:solidFill>
                  <a:schemeClr val="folHlink"/>
                </a:solidFill>
                <a:latin typeface="Arial" charset="0"/>
              </a:rPr>
              <a:t>o3</a:t>
            </a:r>
            <a:r>
              <a:rPr lang="pl-PL" sz="2400" baseline="-25000">
                <a:latin typeface="Arial" charset="0"/>
              </a:rPr>
              <a:t> </a:t>
            </a:r>
            <a:r>
              <a:rPr lang="pl-PL" sz="2400">
                <a:latin typeface="Arial" charset="0"/>
              </a:rPr>
              <a:t>lub </a:t>
            </a:r>
            <a:r>
              <a:rPr lang="pl-PL" sz="24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</a:t>
            </a:r>
            <a:r>
              <a:rPr lang="pl-PL" sz="2400">
                <a:latin typeface="Arial" charset="0"/>
                <a:sym typeface="Symbol" pitchFamily="18" charset="2"/>
              </a:rPr>
              <a:t> jako funkcji temperatury i długości fali. </a:t>
            </a:r>
          </a:p>
          <a:p>
            <a:r>
              <a:rPr lang="pl-PL" sz="2400">
                <a:latin typeface="Arial" charset="0"/>
                <a:sym typeface="Symbol" pitchFamily="18" charset="2"/>
              </a:rPr>
              <a:t>Rayleighowskich współczynników rozpraszania </a:t>
            </a:r>
          </a:p>
          <a:p>
            <a:r>
              <a:rPr lang="pl-PL" sz="2400">
                <a:latin typeface="Arial" charset="0"/>
                <a:sym typeface="Symbol" pitchFamily="18" charset="2"/>
              </a:rPr>
              <a:t>Profilu klimatycznego temperatury i ciśnienia</a:t>
            </a:r>
          </a:p>
          <a:p>
            <a:r>
              <a:rPr lang="pl-PL" sz="2400">
                <a:latin typeface="Arial" charset="0"/>
                <a:sym typeface="Symbol" pitchFamily="18" charset="2"/>
              </a:rPr>
              <a:t>Profilu koncentracji ozonu (dane klimatyczne w zależności od szerokości geograficznej i pory roku)</a:t>
            </a:r>
          </a:p>
          <a:p>
            <a:r>
              <a:rPr lang="pl-PL" sz="2400">
                <a:latin typeface="Arial" charset="0"/>
                <a:sym typeface="Symbol" pitchFamily="18" charset="2"/>
              </a:rPr>
              <a:t>Kątów określających położenie Słońca i satelity</a:t>
            </a:r>
          </a:p>
          <a:p>
            <a:endParaRPr lang="pl-PL" sz="2400">
              <a:latin typeface="Arial" charset="0"/>
              <a:sym typeface="Symbol" pitchFamily="18" charset="2"/>
            </a:endParaRPr>
          </a:p>
          <a:p>
            <a:endParaRPr lang="pl-PL" sz="2400">
              <a:sym typeface="Symbol" pitchFamily="18" charset="2"/>
            </a:endParaRPr>
          </a:p>
        </p:txBody>
      </p:sp>
      <p:sp>
        <p:nvSpPr>
          <p:cNvPr id="35845" name="Text Box 4"/>
          <p:cNvSpPr txBox="1">
            <a:spLocks noChangeArrowheads="1"/>
          </p:cNvSpPr>
          <p:nvPr/>
        </p:nvSpPr>
        <p:spPr bwMode="auto">
          <a:xfrm>
            <a:off x="323850" y="4941888"/>
            <a:ext cx="84248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Albedo powierzchni ziemi szacuje się na podstawie pomiarów w kanale 360 nm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FA4F408-4C6F-4209-91CB-618D14F9116A}" type="slidenum">
              <a:rPr lang="en-US"/>
              <a:pPr/>
              <a:t>38</a:t>
            </a:fld>
            <a:endParaRPr lang="en-US"/>
          </a:p>
        </p:txBody>
      </p:sp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561975"/>
          </a:xfrm>
        </p:spPr>
        <p:txBody>
          <a:bodyPr/>
          <a:lstStyle/>
          <a:p>
            <a:r>
              <a:rPr lang="pl-PL" sz="2800" b="1" dirty="0">
                <a:latin typeface="Arial" charset="0"/>
              </a:rPr>
              <a:t>Wpływ chmur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68413"/>
            <a:ext cx="8229600" cy="2232025"/>
          </a:xfrm>
        </p:spPr>
        <p:txBody>
          <a:bodyPr>
            <a:normAutofit/>
          </a:bodyPr>
          <a:lstStyle/>
          <a:p>
            <a:r>
              <a:rPr lang="pl-PL" sz="2400" dirty="0">
                <a:latin typeface="Arial" charset="0"/>
              </a:rPr>
              <a:t>Chmury zasadniczo zwiększają promieniowania odbite w kierunku satelity</a:t>
            </a:r>
          </a:p>
          <a:p>
            <a:r>
              <a:rPr lang="pl-PL" sz="2400" dirty="0">
                <a:latin typeface="Arial" charset="0"/>
              </a:rPr>
              <a:t>Proste oszacowanie przyczynku chmurowego:</a:t>
            </a:r>
          </a:p>
          <a:p>
            <a:pPr>
              <a:buFontTx/>
              <a:buNone/>
            </a:pPr>
            <a:r>
              <a:rPr lang="pl-PL" sz="2400" dirty="0">
                <a:latin typeface="Arial" charset="0"/>
              </a:rPr>
              <a:t>Efektywne odbicie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R=R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</a:rPr>
              <a:t>S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(1-f)+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</a:rPr>
              <a:t>c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f</a:t>
            </a:r>
            <a:endParaRPr lang="pl-PL" sz="2400" dirty="0">
              <a:solidFill>
                <a:schemeClr val="folHlink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</a:rPr>
              <a:t>s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=0.08, 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</a:rPr>
              <a:t>c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=0.8</a:t>
            </a:r>
          </a:p>
        </p:txBody>
      </p:sp>
      <p:graphicFrame>
        <p:nvGraphicFramePr>
          <p:cNvPr id="13314" name="Object 4"/>
          <p:cNvGraphicFramePr>
            <a:graphicFrameLocks noChangeAspect="1"/>
          </p:cNvGraphicFramePr>
          <p:nvPr/>
        </p:nvGraphicFramePr>
        <p:xfrm>
          <a:off x="539750" y="3500438"/>
          <a:ext cx="2160588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0" name="Równanie" r:id="rId3" imgW="1016000" imgH="457200" progId="Equation.3">
                  <p:embed/>
                </p:oleObj>
              </mc:Choice>
              <mc:Fallback>
                <p:oleObj name="Równanie" r:id="rId3" imgW="1016000" imgH="45720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3500438"/>
                        <a:ext cx="2160588" cy="946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8" name="Text Box 5"/>
          <p:cNvSpPr txBox="1">
            <a:spLocks noChangeArrowheads="1"/>
          </p:cNvSpPr>
          <p:nvPr/>
        </p:nvSpPr>
        <p:spPr bwMode="auto">
          <a:xfrm>
            <a:off x="395288" y="4652963"/>
            <a:ext cx="7632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</a:rPr>
              <a:t>clouds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, 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</a:rPr>
              <a:t>ground</a:t>
            </a:r>
            <a:r>
              <a:rPr lang="pl-PL" sz="2400" dirty="0">
                <a:latin typeface="Arial" charset="0"/>
              </a:rPr>
              <a:t> obliczane na podstawie geometrii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A1465EE-13F1-4937-8CCB-4256742A3E01}" type="slidenum">
              <a:rPr lang="en-US"/>
              <a:pPr/>
              <a:t>39</a:t>
            </a:fld>
            <a:endParaRPr lang="en-US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561975"/>
          </a:xfrm>
        </p:spPr>
        <p:txBody>
          <a:bodyPr>
            <a:normAutofit fontScale="90000"/>
          </a:bodyPr>
          <a:lstStyle/>
          <a:p>
            <a:r>
              <a:rPr lang="pl-PL" sz="2800" b="1" dirty="0">
                <a:latin typeface="Arial" charset="0"/>
              </a:rPr>
              <a:t>Problemy satelitarnych pomiarów zawartości ozonu</a:t>
            </a:r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pl-PL" sz="2400" dirty="0">
                <a:latin typeface="Arial" charset="0"/>
              </a:rPr>
              <a:t>Zawartość ozonu w tropikach jest około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10-15 DU</a:t>
            </a:r>
            <a:r>
              <a:rPr lang="pl-PL" sz="2400" dirty="0">
                <a:latin typeface="Arial" charset="0"/>
              </a:rPr>
              <a:t> większa porównaniu do innymi pomiarów</a:t>
            </a:r>
          </a:p>
          <a:p>
            <a:pPr marL="609600" indent="-609600">
              <a:buFontTx/>
              <a:buNone/>
            </a:pPr>
            <a:endParaRPr lang="pl-PL" sz="2400" dirty="0">
              <a:latin typeface="Arial" charset="0"/>
            </a:endParaRPr>
          </a:p>
          <a:p>
            <a:pPr marL="609600" indent="-609600">
              <a:buFontTx/>
              <a:buNone/>
            </a:pPr>
            <a:r>
              <a:rPr lang="pl-PL" sz="2400" dirty="0">
                <a:latin typeface="Arial" charset="0"/>
              </a:rPr>
              <a:t>Przyczyny:</a:t>
            </a:r>
          </a:p>
          <a:p>
            <a:pPr marL="609600" indent="-609600">
              <a:buFontTx/>
              <a:buAutoNum type="arabicParenR"/>
            </a:pPr>
            <a:r>
              <a:rPr lang="pl-PL" sz="2400" dirty="0">
                <a:latin typeface="Arial" charset="0"/>
              </a:rPr>
              <a:t>Założenie </a:t>
            </a:r>
            <a:r>
              <a:rPr lang="pl-PL" sz="2400" dirty="0" err="1">
                <a:latin typeface="Arial" charset="0"/>
              </a:rPr>
              <a:t>Lambertowskiego</a:t>
            </a:r>
            <a:r>
              <a:rPr lang="pl-PL" sz="2400" dirty="0">
                <a:latin typeface="Arial" charset="0"/>
              </a:rPr>
              <a:t> odbicia od chmur</a:t>
            </a:r>
          </a:p>
          <a:p>
            <a:pPr marL="609600" indent="-609600">
              <a:buFontTx/>
              <a:buAutoNum type="arabicParenR"/>
            </a:pPr>
            <a:r>
              <a:rPr lang="pl-PL" sz="2400" dirty="0">
                <a:latin typeface="Arial" charset="0"/>
              </a:rPr>
              <a:t>3D efekt chmur</a:t>
            </a:r>
          </a:p>
          <a:p>
            <a:pPr marL="609600" indent="-609600">
              <a:buFontTx/>
              <a:buAutoNum type="arabicParenR"/>
            </a:pPr>
            <a:r>
              <a:rPr lang="pl-PL" sz="2400" dirty="0">
                <a:latin typeface="Arial" charset="0"/>
              </a:rPr>
              <a:t>Wzrost absorpcji przez ozon przez wielokrotne rozpraszanie w chmurach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35C674F-9071-4299-B001-26F5525FA1C2}" type="slidenum">
              <a:rPr lang="en-US"/>
              <a:pPr/>
              <a:t>4</a:t>
            </a:fld>
            <a:endParaRPr lang="en-US"/>
          </a:p>
        </p:txBody>
      </p:sp>
      <p:pic>
        <p:nvPicPr>
          <p:cNvPr id="19459" name="Picture 2" descr="magi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7000" cy="12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3" descr="r_dial"/>
          <p:cNvPicPr>
            <a:picLocks noGrp="1" noChangeAspect="1" noChangeArrowheads="1" noCro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0" y="0"/>
            <a:ext cx="5238750" cy="4075113"/>
          </a:xfrm>
          <a:noFill/>
        </p:spPr>
      </p:pic>
      <p:sp>
        <p:nvSpPr>
          <p:cNvPr id="19461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4221088"/>
            <a:ext cx="8532440" cy="2308324"/>
          </a:xfrm>
          <a:noFill/>
        </p:spPr>
        <p:txBody>
          <a:bodyPr wrap="square">
            <a:spAutoFit/>
          </a:bodyPr>
          <a:lstStyle/>
          <a:p>
            <a:pPr algn="l"/>
            <a:r>
              <a:rPr lang="pl-PL" sz="2400" dirty="0">
                <a:latin typeface="Arial" charset="0"/>
              </a:rPr>
              <a:t>Pomiar promieniowania na 2 długościach fal (</a:t>
            </a:r>
            <a:r>
              <a:rPr lang="pl-PL" sz="2400" dirty="0">
                <a:latin typeface="Arial" charset="0"/>
                <a:sym typeface="Symbol" pitchFamily="18" charset="2"/>
              </a:rPr>
              <a:t></a:t>
            </a:r>
            <a:r>
              <a:rPr lang="pl-PL" sz="2400" baseline="-25000" dirty="0">
                <a:latin typeface="Arial" charset="0"/>
                <a:sym typeface="Symbol" pitchFamily="18" charset="2"/>
              </a:rPr>
              <a:t>1</a:t>
            </a:r>
            <a:r>
              <a:rPr lang="pl-PL" sz="2400" dirty="0">
                <a:latin typeface="Arial" charset="0"/>
                <a:sym typeface="Symbol" pitchFamily="18" charset="2"/>
              </a:rPr>
              <a:t>, </a:t>
            </a:r>
            <a:r>
              <a:rPr lang="pl-PL" sz="2400" baseline="-25000" dirty="0">
                <a:latin typeface="Arial" charset="0"/>
                <a:sym typeface="Symbol" pitchFamily="18" charset="2"/>
              </a:rPr>
              <a:t>2</a:t>
            </a:r>
            <a:r>
              <a:rPr lang="pl-PL" sz="2400" dirty="0">
                <a:latin typeface="Arial" charset="0"/>
              </a:rPr>
              <a:t>) w obszarze UV</a:t>
            </a:r>
            <a:br>
              <a:rPr lang="pl-PL" sz="2400" dirty="0">
                <a:latin typeface="Arial" charset="0"/>
              </a:rPr>
            </a:br>
            <a:r>
              <a:rPr lang="pl-PL" sz="2400" dirty="0">
                <a:latin typeface="Arial" charset="0"/>
              </a:rPr>
              <a:t>gdzie </a:t>
            </a:r>
            <a:br>
              <a:rPr lang="pl-PL" sz="2400" dirty="0">
                <a:latin typeface="Arial" charset="0"/>
              </a:rPr>
            </a:br>
            <a:r>
              <a:rPr lang="pl-PL" sz="2400" dirty="0">
                <a:latin typeface="Arial" charset="0"/>
              </a:rPr>
              <a:t> </a:t>
            </a:r>
            <a:r>
              <a:rPr lang="pl-PL" sz="2400" dirty="0">
                <a:latin typeface="Arial" charset="0"/>
                <a:sym typeface="Symbol" pitchFamily="18" charset="2"/>
              </a:rPr>
              <a:t></a:t>
            </a:r>
            <a:r>
              <a:rPr lang="pl-PL" sz="2400" baseline="-25000" dirty="0">
                <a:latin typeface="Arial" charset="0"/>
                <a:sym typeface="Symbol" pitchFamily="18" charset="2"/>
              </a:rPr>
              <a:t>1</a:t>
            </a:r>
            <a:r>
              <a:rPr lang="pl-PL" sz="2400" dirty="0">
                <a:latin typeface="Arial" charset="0"/>
                <a:sym typeface="Symbol" pitchFamily="18" charset="2"/>
              </a:rPr>
              <a:t> długość fali dla której promieniowanie jest silnie pochłaniane przez ozon</a:t>
            </a:r>
            <a:r>
              <a:rPr lang="pl-PL" sz="2400" baseline="-25000" dirty="0">
                <a:latin typeface="Arial" charset="0"/>
                <a:sym typeface="Symbol" pitchFamily="18" charset="2"/>
              </a:rPr>
              <a:t/>
            </a:r>
            <a:br>
              <a:rPr lang="pl-PL" sz="2400" baseline="-25000" dirty="0">
                <a:latin typeface="Arial" charset="0"/>
                <a:sym typeface="Symbol" pitchFamily="18" charset="2"/>
              </a:rPr>
            </a:br>
            <a:r>
              <a:rPr lang="pl-PL" sz="2400" baseline="-25000" dirty="0">
                <a:latin typeface="Arial" charset="0"/>
                <a:sym typeface="Symbol" pitchFamily="18" charset="2"/>
              </a:rPr>
              <a:t> </a:t>
            </a:r>
            <a:r>
              <a:rPr lang="pl-PL" sz="2400" dirty="0">
                <a:latin typeface="Arial" charset="0"/>
                <a:sym typeface="Symbol" pitchFamily="18" charset="2"/>
              </a:rPr>
              <a:t> </a:t>
            </a:r>
            <a:r>
              <a:rPr lang="pl-PL" sz="2400" baseline="-25000" dirty="0">
                <a:latin typeface="Arial" charset="0"/>
                <a:sym typeface="Symbol" pitchFamily="18" charset="2"/>
              </a:rPr>
              <a:t>2 </a:t>
            </a:r>
            <a:r>
              <a:rPr lang="pl-PL" sz="2400" dirty="0">
                <a:latin typeface="Arial" charset="0"/>
                <a:sym typeface="Symbol" pitchFamily="18" charset="2"/>
              </a:rPr>
              <a:t>długość fali poza pasmem absorpcyjnym</a:t>
            </a:r>
            <a:endParaRPr lang="en-US" sz="2400" baseline="-25000" dirty="0">
              <a:latin typeface="Arial" charset="0"/>
              <a:sym typeface="Symbol" pitchFamily="18" charset="2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D78ADF6-663B-4ED9-B4C8-3D3FB50A2B77}" type="slidenum">
              <a:rPr lang="en-US"/>
              <a:pPr/>
              <a:t>40</a:t>
            </a:fld>
            <a:endParaRPr lang="en-US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850900"/>
          </a:xfrm>
        </p:spPr>
        <p:txBody>
          <a:bodyPr>
            <a:normAutofit fontScale="90000"/>
          </a:bodyPr>
          <a:lstStyle/>
          <a:p>
            <a:r>
              <a:rPr lang="pl-PL" sz="3200"/>
              <a:t>TOMS – ozon troposferyczny- </a:t>
            </a:r>
            <a:br>
              <a:rPr lang="pl-PL" sz="3200"/>
            </a:br>
            <a:r>
              <a:rPr lang="pl-PL" sz="3200"/>
              <a:t>CCD (Convective cloud differental)</a:t>
            </a:r>
          </a:p>
        </p:txBody>
      </p:sp>
      <p:sp>
        <p:nvSpPr>
          <p:cNvPr id="176131" name="Cloud" descr="Marbre blanc"/>
          <p:cNvSpPr>
            <a:spLocks noChangeAspect="1" noEditPoints="1" noChangeArrowheads="1"/>
          </p:cNvSpPr>
          <p:nvPr/>
        </p:nvSpPr>
        <p:spPr bwMode="auto">
          <a:xfrm>
            <a:off x="1258888" y="2852738"/>
            <a:ext cx="5410200" cy="79375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7893" name="Rectangle 4"/>
          <p:cNvSpPr>
            <a:spLocks noChangeArrowheads="1"/>
          </p:cNvSpPr>
          <p:nvPr/>
        </p:nvSpPr>
        <p:spPr bwMode="auto">
          <a:xfrm>
            <a:off x="1692275" y="5373688"/>
            <a:ext cx="4495800" cy="381000"/>
          </a:xfrm>
          <a:prstGeom prst="rect">
            <a:avLst/>
          </a:prstGeom>
          <a:solidFill>
            <a:srgbClr val="969696"/>
          </a:solidFill>
          <a:ln w="4445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37894" name="Line 5"/>
          <p:cNvSpPr>
            <a:spLocks noChangeShapeType="1"/>
          </p:cNvSpPr>
          <p:nvPr/>
        </p:nvSpPr>
        <p:spPr bwMode="auto">
          <a:xfrm>
            <a:off x="827088" y="1484313"/>
            <a:ext cx="0" cy="38163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7895" name="Line 6"/>
          <p:cNvSpPr>
            <a:spLocks noChangeShapeType="1"/>
          </p:cNvSpPr>
          <p:nvPr/>
        </p:nvSpPr>
        <p:spPr bwMode="auto">
          <a:xfrm>
            <a:off x="3563938" y="1557338"/>
            <a:ext cx="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7896" name="Text Box 7"/>
          <p:cNvSpPr txBox="1">
            <a:spLocks noChangeArrowheads="1"/>
          </p:cNvSpPr>
          <p:nvPr/>
        </p:nvSpPr>
        <p:spPr bwMode="auto">
          <a:xfrm>
            <a:off x="3779838" y="1773238"/>
            <a:ext cx="28797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TOMS O3 over clouds</a:t>
            </a:r>
          </a:p>
        </p:txBody>
      </p:sp>
      <p:sp>
        <p:nvSpPr>
          <p:cNvPr id="37897" name="Text Box 8"/>
          <p:cNvSpPr txBox="1">
            <a:spLocks noChangeArrowheads="1"/>
          </p:cNvSpPr>
          <p:nvPr/>
        </p:nvSpPr>
        <p:spPr bwMode="auto">
          <a:xfrm rot="-5400000">
            <a:off x="-958850" y="3092450"/>
            <a:ext cx="27400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TOMS O3 – clouds free pixel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EDB448B-6ECC-4EBD-9F22-EA8199E0FEFE}" type="slidenum">
              <a:rPr lang="en-US"/>
              <a:pPr/>
              <a:t>41</a:t>
            </a:fld>
            <a:endParaRPr lang="en-US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>
          <a:xfrm>
            <a:off x="540829" y="188640"/>
            <a:ext cx="8134350" cy="1143000"/>
          </a:xfrm>
        </p:spPr>
        <p:txBody>
          <a:bodyPr/>
          <a:lstStyle/>
          <a:p>
            <a:r>
              <a:rPr lang="pl-PL" sz="3200" dirty="0"/>
              <a:t>Przykładowa mapa całkowitej zawartości ozonu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9634" name="Picture 2" descr="http://www.temis.nl/protocols/o3field/data/omi/forecast/today_wd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052736"/>
            <a:ext cx="5981700" cy="4324351"/>
          </a:xfrm>
          <a:prstGeom prst="rect">
            <a:avLst/>
          </a:prstGeom>
          <a:noFill/>
        </p:spPr>
      </p:pic>
      <p:sp>
        <p:nvSpPr>
          <p:cNvPr id="7" name="Prostokąt 6"/>
          <p:cNvSpPr/>
          <p:nvPr/>
        </p:nvSpPr>
        <p:spPr>
          <a:xfrm>
            <a:off x="251520" y="5517232"/>
            <a:ext cx="871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http://www.temis.nl/protocols/o3field/data/omi/forecast/today_wd.gif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/>
              <a:t>Dane NASA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6237312"/>
            <a:ext cx="8229600" cy="392907"/>
          </a:xfrm>
        </p:spPr>
        <p:txBody>
          <a:bodyPr>
            <a:normAutofit fontScale="70000" lnSpcReduction="20000"/>
          </a:bodyPr>
          <a:lstStyle/>
          <a:p>
            <a:r>
              <a:rPr lang="pl-PL" dirty="0"/>
              <a:t>https://ozonewatch.gsfc.nasa.gov/</a:t>
            </a:r>
          </a:p>
        </p:txBody>
      </p:sp>
      <p:pic>
        <p:nvPicPr>
          <p:cNvPr id="16386" name="Picture 2" descr="Antarctic ozone map for 11 March 20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80" y="1120676"/>
            <a:ext cx="4299620" cy="4299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Palette relating map colors to ozone valu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229200"/>
            <a:ext cx="4086225" cy="80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ostokąt 3"/>
          <p:cNvSpPr/>
          <p:nvPr/>
        </p:nvSpPr>
        <p:spPr>
          <a:xfrm>
            <a:off x="4582763" y="112067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The data for 1979–1992 are from</a:t>
            </a:r>
            <a:r>
              <a:rPr lang="pl-PL" dirty="0"/>
              <a:t> the TOMS </a:t>
            </a:r>
            <a:r>
              <a:rPr lang="en-US" dirty="0"/>
              <a:t>instrument on the NASA/NOAA Nimbus</a:t>
            </a:r>
            <a:r>
              <a:rPr lang="pl-PL" dirty="0"/>
              <a:t>-7 </a:t>
            </a:r>
            <a:r>
              <a:rPr lang="en-US" dirty="0"/>
              <a:t> satellite.</a:t>
            </a:r>
          </a:p>
          <a:p>
            <a:r>
              <a:rPr lang="en-US" dirty="0"/>
              <a:t>The data for 1993–1994 are from </a:t>
            </a:r>
            <a:r>
              <a:rPr lang="pl-PL" dirty="0"/>
              <a:t>the TOMES </a:t>
            </a:r>
            <a:r>
              <a:rPr lang="en-US" dirty="0"/>
              <a:t>instrument on the Soviet-built Meteor-3 satellite.</a:t>
            </a:r>
          </a:p>
          <a:p>
            <a:r>
              <a:rPr lang="en-US" dirty="0"/>
              <a:t>The data for 1996–October 2004 are from the NASA Earth Probe TOMS satellite.</a:t>
            </a:r>
          </a:p>
        </p:txBody>
      </p:sp>
    </p:spTree>
    <p:extLst>
      <p:ext uri="{BB962C8B-B14F-4D97-AF65-F5344CB8AC3E}">
        <p14:creationId xmlns:p14="http://schemas.microsoft.com/office/powerpoint/2010/main" val="2743920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B0EA41A-589C-4EE4-B862-F266A7B64BB5}" type="slidenum">
              <a:rPr lang="en-US"/>
              <a:pPr/>
              <a:t>43</a:t>
            </a:fld>
            <a:endParaRPr lang="en-US"/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9941" name="Picture 5" descr="23_ozone_ho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49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0" y="6400800"/>
            <a:ext cx="8666163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r>
              <a:rPr lang="en-US"/>
              <a:t>Source: CSIRO Atmospheric Research; Data NASA GSFC Code 916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B5694AE-C82F-4B7A-A23D-1C60BF43E473}" type="slidenum">
              <a:rPr lang="en-US"/>
              <a:pPr/>
              <a:t>44</a:t>
            </a:fld>
            <a:endParaRPr lang="en-US"/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0965" name="Picture 5" descr="Ozone Hole Over Antarctic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0309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6156325" y="0"/>
            <a:ext cx="2987675" cy="8223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/>
              <a:t>Total Ozone Mapping Spectrometer (TOMS)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467D6AD-14C6-425E-BDCD-2B25699524B1}" type="slidenum">
              <a:rPr lang="en-US"/>
              <a:pPr/>
              <a:t>45</a:t>
            </a:fld>
            <a:endParaRPr lang="en-US"/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1989" name="Picture 5" descr="Maximum ozone hole area using a 15-day moving average during the ozone hole seas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6632"/>
            <a:ext cx="5112568" cy="3108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5724128" y="483620"/>
            <a:ext cx="3360093" cy="120032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dirty="0"/>
              <a:t>Zmiana czasowa powierzchni dziury ozonowej (Source: CSIRO </a:t>
            </a:r>
            <a:r>
              <a:rPr lang="pl-PL" dirty="0" err="1"/>
              <a:t>Atmospheric</a:t>
            </a:r>
            <a:r>
              <a:rPr lang="pl-PL" dirty="0"/>
              <a:t> </a:t>
            </a:r>
            <a:r>
              <a:rPr lang="pl-PL" dirty="0" err="1"/>
              <a:t>Research</a:t>
            </a:r>
            <a:r>
              <a:rPr lang="pl-PL" dirty="0"/>
              <a:t>; Data NASA GSFC </a:t>
            </a:r>
            <a:r>
              <a:rPr lang="pl-PL" dirty="0" err="1"/>
              <a:t>Code</a:t>
            </a:r>
            <a:r>
              <a:rPr lang="pl-PL" dirty="0"/>
              <a:t> 916)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17032"/>
            <a:ext cx="4896544" cy="2970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rostokąt 1"/>
          <p:cNvSpPr/>
          <p:nvPr/>
        </p:nvSpPr>
        <p:spPr>
          <a:xfrm>
            <a:off x="5391201" y="5373216"/>
            <a:ext cx="35041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https://www.dwd.de/EN/research/observing_atmosphere/composition_atmosphere/ozone/cont_nav/o3_trends_node.html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204788"/>
            <a:ext cx="8448675" cy="644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50629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276225"/>
            <a:ext cx="8467725" cy="630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05471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219075"/>
            <a:ext cx="8610600" cy="641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17376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38944" y="5885732"/>
            <a:ext cx="8229600" cy="69269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1800" b="1" dirty="0"/>
              <a:t>Season-height cross-section of ozone trends in percent per year at Uccle for the period January 1969 to December 2014. Areas where the trend is statistically significant at the 95 % level are </a:t>
            </a:r>
            <a:r>
              <a:rPr lang="en-US" sz="1800" b="1" dirty="0" err="1"/>
              <a:t>coloured</a:t>
            </a:r>
            <a:r>
              <a:rPr lang="en-US" sz="1800" b="1" dirty="0"/>
              <a:t> darker (red for negative and blue for positive trends). The altitude level is in units (km) relative to the tropopause height.</a:t>
            </a:r>
            <a:endParaRPr lang="pl-PL" sz="1800" b="1" dirty="0"/>
          </a:p>
          <a:p>
            <a:pPr marL="0" indent="0">
              <a:buNone/>
            </a:pPr>
            <a:r>
              <a:rPr lang="pl-PL" sz="1800" b="1" dirty="0">
                <a:hlinkClick r:id="rId2"/>
              </a:rPr>
              <a:t>http://ozone.meteo.be</a:t>
            </a:r>
            <a:r>
              <a:rPr lang="pl-PL" sz="1800" b="1" dirty="0"/>
              <a:t> </a:t>
            </a:r>
            <a:endParaRPr lang="pl-PL" sz="1800" dirty="0"/>
          </a:p>
        </p:txBody>
      </p:sp>
      <p:pic>
        <p:nvPicPr>
          <p:cNvPr id="14338" name="Picture 2" descr="http://ozone.meteo.be/meteo/download/en/23362002/image/scaletomax-816-816/trendo3_hugo_196920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7772400" cy="555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1438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562074"/>
          </a:xfrm>
        </p:spPr>
        <p:txBody>
          <a:bodyPr>
            <a:normAutofit fontScale="90000"/>
          </a:bodyPr>
          <a:lstStyle/>
          <a:p>
            <a:r>
              <a:rPr lang="pl-PL" sz="3200" b="1" dirty="0"/>
              <a:t>Porównanie przekrojów czynnych w zakresie UV</a:t>
            </a:r>
            <a:endParaRPr lang="en-US" sz="3200" b="1" dirty="0"/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6627837" cy="5082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2420888"/>
            <a:ext cx="2479990" cy="2212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1907704" y="188640"/>
            <a:ext cx="5832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/>
              <a:t>Zmiany trendu ozonu w Europie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6093296"/>
            <a:ext cx="8229600" cy="68093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1600" dirty="0"/>
              <a:t>Evolution of the ozone column at Uccle as observed with Dobson 40 and Brewer 16. The times of major volcanic </a:t>
            </a:r>
            <a:r>
              <a:rPr lang="en-US" sz="1600" dirty="0" err="1"/>
              <a:t>erutions</a:t>
            </a:r>
            <a:r>
              <a:rPr lang="en-US" sz="1600" dirty="0"/>
              <a:t> affecting the ozone layer are indicated on the time axis. The trends are -0.25 % per year and +0.28 % per year for the periods 1980-1997 and 1997-2014, respectively</a:t>
            </a:r>
            <a:r>
              <a:rPr lang="pl-PL" sz="1600" dirty="0"/>
              <a:t>. </a:t>
            </a:r>
            <a:r>
              <a:rPr lang="pl-PL" sz="1600" b="1" dirty="0">
                <a:hlinkClick r:id="rId2"/>
              </a:rPr>
              <a:t>http://ozone.meteo.be</a:t>
            </a:r>
            <a:r>
              <a:rPr lang="pl-PL" sz="1600" b="1" dirty="0"/>
              <a:t> </a:t>
            </a:r>
            <a:endParaRPr lang="pl-PL" sz="1600" dirty="0"/>
          </a:p>
          <a:p>
            <a:pPr marL="0" indent="0">
              <a:buNone/>
            </a:pPr>
            <a:endParaRPr lang="pl-PL" sz="16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7389174" cy="5276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15794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6CB67B1-63D1-48AC-B5CF-353AF74A6803}" type="slidenum">
              <a:rPr lang="en-US"/>
              <a:pPr/>
              <a:t>51</a:t>
            </a:fld>
            <a:endParaRPr lang="en-US"/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561975"/>
          </a:xfrm>
        </p:spPr>
        <p:txBody>
          <a:bodyPr/>
          <a:lstStyle/>
          <a:p>
            <a:r>
              <a:rPr lang="pl-PL" sz="2800" b="1" dirty="0">
                <a:latin typeface="Arial" charset="0"/>
              </a:rPr>
              <a:t>Detektor OMI (satelita AURA)</a:t>
            </a:r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1075"/>
            <a:ext cx="8229600" cy="51450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l-PL" sz="2400">
                <a:latin typeface="Arial" charset="0"/>
              </a:rPr>
              <a:t>OMI (Ozone Monitoring Instrument).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>
                <a:latin typeface="Arial" charset="0"/>
              </a:rPr>
              <a:t>	Instrument OMI pozwala mierzyć różne typy aerozoli atmosferycznych, ciśnienie na poziomie wierzchołka chmur oraz zawartości ozonu. </a:t>
            </a:r>
          </a:p>
          <a:p>
            <a:pPr>
              <a:lnSpc>
                <a:spcPct val="80000"/>
              </a:lnSpc>
            </a:pPr>
            <a:r>
              <a:rPr lang="pl-PL" sz="2400">
                <a:latin typeface="Arial" charset="0"/>
              </a:rPr>
              <a:t>Przyrząd wykonuje pomiar promieniowania słonecznego rozpraszanego wstecznie w przestrzeń kosmiczną. Dociera ono do szerokokątnego teleskopu a następnie do dwóch spektrometrów z detektorami CCD. </a:t>
            </a:r>
          </a:p>
          <a:p>
            <a:pPr>
              <a:lnSpc>
                <a:spcPct val="80000"/>
              </a:lnSpc>
            </a:pPr>
            <a:endParaRPr lang="pl-PL" sz="240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pl-PL" sz="2400">
                <a:latin typeface="Arial" charset="0"/>
              </a:rPr>
              <a:t>Na pokładzie wykonywana jest kalibracja. Oparta o źródła promieniowania białego, diodę LED, oraz promieniowanie słoneczne. 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B07892B-6778-426C-BB95-8FE4909BA882}" type="slidenum">
              <a:rPr lang="en-US"/>
              <a:pPr/>
              <a:t>52</a:t>
            </a:fld>
            <a:endParaRPr lang="en-US"/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552" y="1196752"/>
            <a:ext cx="8229600" cy="458112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000" b="1" dirty="0">
                <a:latin typeface="Arial" charset="0"/>
              </a:rPr>
              <a:t>OMI specification:  </a:t>
            </a:r>
          </a:p>
          <a:p>
            <a:r>
              <a:rPr lang="en-US" sz="2000" dirty="0">
                <a:latin typeface="Arial" charset="0"/>
              </a:rPr>
              <a:t>Wavelength range: </a:t>
            </a:r>
          </a:p>
          <a:p>
            <a:pPr>
              <a:buFontTx/>
              <a:buNone/>
            </a:pPr>
            <a:r>
              <a:rPr lang="en-US" sz="2000" dirty="0">
                <a:latin typeface="Arial" charset="0"/>
              </a:rPr>
              <a:t>		Visible:350 - 500 nm</a:t>
            </a:r>
          </a:p>
          <a:p>
            <a:pPr>
              <a:buFontTx/>
              <a:buNone/>
            </a:pPr>
            <a:r>
              <a:rPr lang="en-US" sz="2000" dirty="0">
                <a:latin typeface="Arial" charset="0"/>
              </a:rPr>
              <a:t>		UV:UV-1, 270 to 314 nm, </a:t>
            </a:r>
          </a:p>
          <a:p>
            <a:pPr>
              <a:buFontTx/>
              <a:buNone/>
            </a:pPr>
            <a:r>
              <a:rPr lang="en-US" sz="2000" dirty="0">
                <a:latin typeface="Arial" charset="0"/>
              </a:rPr>
              <a:t>		UV-2 306 to 380 nm</a:t>
            </a:r>
          </a:p>
          <a:p>
            <a:r>
              <a:rPr lang="en-US" sz="2000" dirty="0">
                <a:latin typeface="Arial" charset="0"/>
              </a:rPr>
              <a:t>Spectral resolution:1.0 - 0.45 nm </a:t>
            </a:r>
            <a:r>
              <a:rPr lang="en-US" sz="2000" dirty="0" err="1">
                <a:latin typeface="Arial" charset="0"/>
              </a:rPr>
              <a:t>FWHMSpectral</a:t>
            </a:r>
            <a:r>
              <a:rPr lang="en-US" sz="2000" dirty="0">
                <a:latin typeface="Arial" charset="0"/>
              </a:rPr>
              <a:t> </a:t>
            </a:r>
          </a:p>
          <a:p>
            <a:r>
              <a:rPr lang="en-US" sz="2000" dirty="0">
                <a:latin typeface="Arial" charset="0"/>
              </a:rPr>
              <a:t>sampling:2-3 for </a:t>
            </a:r>
            <a:r>
              <a:rPr lang="en-US" sz="2000" dirty="0" err="1">
                <a:latin typeface="Arial" charset="0"/>
              </a:rPr>
              <a:t>FWHMTelescope</a:t>
            </a:r>
            <a:r>
              <a:rPr lang="en-US" sz="2000" dirty="0">
                <a:latin typeface="Arial" charset="0"/>
              </a:rPr>
              <a:t> FOV:114ˇ (2600 km on ground)</a:t>
            </a:r>
          </a:p>
          <a:p>
            <a:r>
              <a:rPr lang="en-US" sz="2000" dirty="0">
                <a:latin typeface="Arial" charset="0"/>
              </a:rPr>
              <a:t>IFOV: 3 km, binned to 13 x 24 km</a:t>
            </a:r>
            <a:endParaRPr lang="pl-PL" sz="2000" dirty="0">
              <a:latin typeface="Arial" charset="0"/>
            </a:endParaRPr>
          </a:p>
          <a:p>
            <a:r>
              <a:rPr lang="en-US" sz="2000" dirty="0">
                <a:latin typeface="Arial" charset="0"/>
              </a:rPr>
              <a:t>Detector</a:t>
            </a:r>
            <a:r>
              <a:rPr lang="pl-PL" sz="2000" dirty="0">
                <a:latin typeface="Arial" charset="0"/>
              </a:rPr>
              <a:t> </a:t>
            </a:r>
            <a:r>
              <a:rPr lang="en-US" sz="2000" dirty="0">
                <a:latin typeface="Arial" charset="0"/>
              </a:rPr>
              <a:t>CCD: 780 x 576 (spectral x spatial) pixels</a:t>
            </a:r>
          </a:p>
          <a:p>
            <a:r>
              <a:rPr lang="en-US" sz="2000" dirty="0">
                <a:latin typeface="Arial" charset="0"/>
              </a:rPr>
              <a:t>Mass: 65 kg </a:t>
            </a:r>
          </a:p>
          <a:p>
            <a:r>
              <a:rPr lang="en-US" sz="2000" dirty="0">
                <a:latin typeface="Arial" charset="0"/>
              </a:rPr>
              <a:t>cycle: 60 minutes on daylight side</a:t>
            </a:r>
          </a:p>
          <a:p>
            <a:r>
              <a:rPr lang="en-US" sz="2000" dirty="0">
                <a:latin typeface="Arial" charset="0"/>
              </a:rPr>
              <a:t>Power: 66 watts</a:t>
            </a:r>
            <a:endParaRPr lang="pl-PL" sz="2000" dirty="0">
              <a:latin typeface="Arial" charset="0"/>
            </a:endParaRPr>
          </a:p>
          <a:p>
            <a:r>
              <a:rPr lang="en-US" sz="2000" dirty="0">
                <a:latin typeface="Arial" charset="0"/>
              </a:rPr>
              <a:t>Data </a:t>
            </a:r>
            <a:r>
              <a:rPr lang="pl-PL" sz="2000" dirty="0">
                <a:latin typeface="Arial" charset="0"/>
              </a:rPr>
              <a:t> </a:t>
            </a:r>
            <a:r>
              <a:rPr lang="en-US" sz="2000" dirty="0">
                <a:latin typeface="Arial" charset="0"/>
              </a:rPr>
              <a:t>rate: 0.8 Mbps (average)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5D97918-02DC-4C9C-9631-9D3F6F71E324}" type="slidenum">
              <a:rPr lang="en-US"/>
              <a:pPr/>
              <a:t>53</a:t>
            </a:fld>
            <a:endParaRPr lang="en-US"/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6613"/>
          </a:xfrm>
        </p:spPr>
        <p:txBody>
          <a:bodyPr>
            <a:normAutofit fontScale="90000"/>
          </a:bodyPr>
          <a:lstStyle/>
          <a:p>
            <a:r>
              <a:rPr lang="pl-PL" sz="3200" b="1" dirty="0">
                <a:latin typeface="Arial" charset="0"/>
              </a:rPr>
              <a:t>Technika DOAS do wyznaczania zawartości ozonu</a:t>
            </a:r>
            <a:r>
              <a:rPr lang="pl-PL" sz="3200" dirty="0">
                <a:latin typeface="Arial" charset="0"/>
              </a:rPr>
              <a:t>.</a:t>
            </a:r>
            <a:r>
              <a:rPr lang="pl-PL" sz="4000" dirty="0"/>
              <a:t> </a:t>
            </a:r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412875"/>
            <a:ext cx="7772400" cy="4114800"/>
          </a:xfrm>
        </p:spPr>
        <p:txBody>
          <a:bodyPr/>
          <a:lstStyle/>
          <a:p>
            <a:r>
              <a:rPr lang="pl-PL" sz="2400" dirty="0">
                <a:latin typeface="Arial" charset="0"/>
              </a:rPr>
              <a:t>DOAS- </a:t>
            </a:r>
            <a:r>
              <a:rPr lang="pl-PL" sz="2400" dirty="0" err="1">
                <a:latin typeface="Arial" charset="0"/>
              </a:rPr>
              <a:t>Differential</a:t>
            </a:r>
            <a:r>
              <a:rPr lang="pl-PL" sz="2400" dirty="0">
                <a:latin typeface="Arial" charset="0"/>
              </a:rPr>
              <a:t> Optical </a:t>
            </a:r>
            <a:r>
              <a:rPr lang="pl-PL" sz="2400" dirty="0" err="1">
                <a:latin typeface="Arial" charset="0"/>
              </a:rPr>
              <a:t>Absorption</a:t>
            </a:r>
            <a:r>
              <a:rPr lang="pl-PL" sz="2400" dirty="0">
                <a:latin typeface="Arial" charset="0"/>
              </a:rPr>
              <a:t> </a:t>
            </a:r>
            <a:r>
              <a:rPr lang="pl-PL" sz="2400" dirty="0" err="1">
                <a:latin typeface="Arial" charset="0"/>
              </a:rPr>
              <a:t>Spectroscopy</a:t>
            </a:r>
            <a:endParaRPr lang="pl-PL" sz="2400" dirty="0">
              <a:latin typeface="Arial" charset="0"/>
            </a:endParaRPr>
          </a:p>
          <a:p>
            <a:r>
              <a:rPr lang="pl-PL" sz="2400" dirty="0">
                <a:latin typeface="Arial" charset="0"/>
              </a:rPr>
              <a:t>Metoda umożliwia wyznaczenie zawartości ozonu w pionowej kolumnie powietrza wykorzystując absorpcją promieniowania w paśmie </a:t>
            </a:r>
            <a:r>
              <a:rPr lang="pl-PL" sz="2400" dirty="0" err="1">
                <a:latin typeface="Arial" charset="0"/>
              </a:rPr>
              <a:t>Huggina</a:t>
            </a:r>
            <a:r>
              <a:rPr lang="pl-PL" sz="2400" dirty="0">
                <a:latin typeface="Arial" charset="0"/>
              </a:rPr>
              <a:t>. </a:t>
            </a:r>
          </a:p>
          <a:p>
            <a:r>
              <a:rPr lang="pl-PL" sz="2400" dirty="0">
                <a:latin typeface="Arial" charset="0"/>
              </a:rPr>
              <a:t>Wykorzystane są pomiary dla wielu długościach fal w przeciwieństwie do standardowej techniki opierającej się na 2 lub 3 kanałach spektralnych. </a:t>
            </a:r>
          </a:p>
          <a:p>
            <a:r>
              <a:rPr lang="pl-PL" sz="2400" dirty="0">
                <a:latin typeface="Arial" charset="0"/>
              </a:rPr>
              <a:t>Główna zaleta metody jest mniejsza czułość na kalibracje detektora oraz zawarte w powietrzu absorbujące aerozole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6A7C3A2-A973-4CD9-8078-E48917C0A809}" type="slidenum">
              <a:rPr lang="en-US"/>
              <a:pPr/>
              <a:t>54</a:t>
            </a:fld>
            <a:endParaRPr lang="en-US"/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188913"/>
            <a:ext cx="7772400" cy="647700"/>
          </a:xfrm>
        </p:spPr>
        <p:txBody>
          <a:bodyPr/>
          <a:lstStyle/>
          <a:p>
            <a:r>
              <a:rPr lang="pl-PL" sz="3200" b="1" dirty="0">
                <a:latin typeface="Arial" charset="0"/>
              </a:rPr>
              <a:t>Szczegóły metody DOAS</a:t>
            </a:r>
          </a:p>
        </p:txBody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981075"/>
            <a:ext cx="8785225" cy="1727200"/>
          </a:xfrm>
        </p:spPr>
        <p:txBody>
          <a:bodyPr/>
          <a:lstStyle/>
          <a:p>
            <a:r>
              <a:rPr lang="pl-PL" sz="2400" dirty="0">
                <a:latin typeface="Arial" charset="0"/>
              </a:rPr>
              <a:t>Krok: </a:t>
            </a:r>
            <a:r>
              <a:rPr lang="pl-PL" sz="2400" dirty="0" err="1">
                <a:latin typeface="Arial" charset="0"/>
              </a:rPr>
              <a:t>Fitowanie</a:t>
            </a:r>
            <a:r>
              <a:rPr lang="pl-PL" sz="2400" dirty="0">
                <a:latin typeface="Arial" charset="0"/>
              </a:rPr>
              <a:t> stosunku </a:t>
            </a:r>
            <a:r>
              <a:rPr lang="pl-PL" sz="2400" dirty="0" err="1">
                <a:latin typeface="Arial" charset="0"/>
              </a:rPr>
              <a:t>radiancji</a:t>
            </a:r>
            <a:r>
              <a:rPr lang="pl-PL" sz="2400" dirty="0">
                <a:latin typeface="Arial" charset="0"/>
              </a:rPr>
              <a:t> rejestrowanej przez detektor (promieniowanie wychodzące z atmosfery) do stałej słonecznej</a:t>
            </a:r>
          </a:p>
        </p:txBody>
      </p:sp>
      <p:pic>
        <p:nvPicPr>
          <p:cNvPr id="4608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2420938"/>
            <a:ext cx="4033838" cy="711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4608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150" y="5300663"/>
            <a:ext cx="4897438" cy="8143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395288" y="3357563"/>
            <a:ext cx="8280400" cy="17541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>
                <a:latin typeface="Arial" charset="0"/>
              </a:rPr>
              <a:t>P – jest wielomianem niskiego rzędu, </a:t>
            </a:r>
            <a:r>
              <a:rPr lang="pl-PL">
                <a:latin typeface="Arial" charset="0"/>
                <a:sym typeface="Symbol" pitchFamily="18" charset="2"/>
              </a:rPr>
              <a:t></a:t>
            </a:r>
            <a:r>
              <a:rPr lang="pl-PL" baseline="-25000">
                <a:latin typeface="Arial" charset="0"/>
                <a:sym typeface="Symbol" pitchFamily="18" charset="2"/>
              </a:rPr>
              <a:t>O3</a:t>
            </a:r>
            <a:r>
              <a:rPr lang="pl-PL">
                <a:latin typeface="Arial" charset="0"/>
                <a:sym typeface="Symbol" pitchFamily="18" charset="2"/>
              </a:rPr>
              <a:t>- przekrój czynny na absorpcję, N</a:t>
            </a:r>
            <a:r>
              <a:rPr lang="pl-PL" baseline="-25000">
                <a:latin typeface="Arial" charset="0"/>
                <a:sym typeface="Symbol" pitchFamily="18" charset="2"/>
              </a:rPr>
              <a:t>s</a:t>
            </a:r>
            <a:r>
              <a:rPr lang="pl-PL">
                <a:latin typeface="Arial" charset="0"/>
                <a:sym typeface="Symbol" pitchFamily="18" charset="2"/>
              </a:rPr>
              <a:t>- gęstość kolumnowa ozonu (slant geometry), T</a:t>
            </a:r>
            <a:r>
              <a:rPr lang="pl-PL" baseline="-25000">
                <a:latin typeface="Arial" charset="0"/>
                <a:sym typeface="Symbol" pitchFamily="18" charset="2"/>
              </a:rPr>
              <a:t>eff</a:t>
            </a:r>
            <a:r>
              <a:rPr lang="pl-PL">
                <a:latin typeface="Arial" charset="0"/>
                <a:sym typeface="Symbol" pitchFamily="18" charset="2"/>
              </a:rPr>
              <a:t> efektywna temperatura ozonu. </a:t>
            </a:r>
          </a:p>
          <a:p>
            <a:pPr>
              <a:spcBef>
                <a:spcPct val="50000"/>
              </a:spcBef>
            </a:pPr>
            <a:r>
              <a:rPr lang="pl-PL">
                <a:latin typeface="Arial" charset="0"/>
                <a:sym typeface="Symbol" pitchFamily="18" charset="2"/>
              </a:rPr>
              <a:t>Linearyzacja wpływu temperatury na przekrój czynny: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7C8A9D6-E2B2-4843-A564-1F123D5B788A}" type="slidenum">
              <a:rPr lang="en-US"/>
              <a:pPr/>
              <a:t>55</a:t>
            </a:fld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981075"/>
            <a:ext cx="8496300" cy="2016125"/>
          </a:xfrm>
        </p:spPr>
        <p:txBody>
          <a:bodyPr>
            <a:normAutofit lnSpcReduction="10000"/>
          </a:bodyPr>
          <a:lstStyle/>
          <a:p>
            <a:r>
              <a:rPr lang="pl-PL" sz="2400">
                <a:latin typeface="Arial" charset="0"/>
              </a:rPr>
              <a:t>Około 6% promieniowania rozpraszanego w zakresie UV pochodzi z rozpraszania Ramana.</a:t>
            </a:r>
          </a:p>
          <a:p>
            <a:r>
              <a:rPr lang="pl-PL" sz="2400">
                <a:latin typeface="Arial" charset="0"/>
              </a:rPr>
              <a:t>Nie uwzględnienie tego efektu prowadzi do zaniżania N</a:t>
            </a:r>
            <a:r>
              <a:rPr lang="pl-PL" sz="2400" baseline="-25000">
                <a:latin typeface="Arial" charset="0"/>
              </a:rPr>
              <a:t>s</a:t>
            </a:r>
            <a:r>
              <a:rPr lang="pl-PL" sz="2400">
                <a:latin typeface="Arial" charset="0"/>
              </a:rPr>
              <a:t> </a:t>
            </a:r>
          </a:p>
          <a:p>
            <a:pPr>
              <a:buFontTx/>
              <a:buNone/>
            </a:pPr>
            <a:r>
              <a:rPr lang="pl-PL" sz="2400">
                <a:latin typeface="Arial" charset="0"/>
              </a:rPr>
              <a:t>	o 3 do 10%. </a:t>
            </a:r>
          </a:p>
          <a:p>
            <a:r>
              <a:rPr lang="pl-PL" sz="2400">
                <a:latin typeface="Arial" charset="0"/>
              </a:rPr>
              <a:t>Modyfikacja równania:</a:t>
            </a:r>
          </a:p>
        </p:txBody>
      </p:sp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3573463"/>
            <a:ext cx="5113338" cy="12811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755650" y="0"/>
            <a:ext cx="8101013" cy="5794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3200" b="1" dirty="0">
                <a:latin typeface="Arial" charset="0"/>
              </a:rPr>
              <a:t>Poprawki na nieelastyczne rozpraszanie</a:t>
            </a:r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179388" y="5157788"/>
            <a:ext cx="8569325" cy="11874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>
                <a:latin typeface="Arial" charset="0"/>
              </a:rPr>
              <a:t>I</a:t>
            </a:r>
            <a:r>
              <a:rPr lang="pl-PL" baseline="-25000">
                <a:latin typeface="Arial" charset="0"/>
              </a:rPr>
              <a:t>Ring </a:t>
            </a:r>
            <a:r>
              <a:rPr lang="pl-PL">
                <a:latin typeface="Arial" charset="0"/>
              </a:rPr>
              <a:t>splot stałej słonecznej z liniami absorpcyjnymi zjawiska Ramana  c</a:t>
            </a:r>
            <a:r>
              <a:rPr lang="pl-PL" baseline="-25000">
                <a:latin typeface="Arial" charset="0"/>
                <a:sym typeface="Symbol" pitchFamily="18" charset="2"/>
              </a:rPr>
              <a:t>Ring </a:t>
            </a:r>
            <a:r>
              <a:rPr lang="pl-PL">
                <a:latin typeface="Arial" charset="0"/>
                <a:sym typeface="Symbol" pitchFamily="18" charset="2"/>
              </a:rPr>
              <a:t>fitowany parametr , ’</a:t>
            </a:r>
            <a:r>
              <a:rPr lang="pl-PL" baseline="-25000">
                <a:latin typeface="Arial" charset="0"/>
                <a:sym typeface="Symbol" pitchFamily="18" charset="2"/>
              </a:rPr>
              <a:t>O3 </a:t>
            </a:r>
            <a:r>
              <a:rPr lang="pl-PL">
                <a:latin typeface="Arial" charset="0"/>
                <a:sym typeface="Symbol" pitchFamily="18" charset="2"/>
              </a:rPr>
              <a:t>przekrój czynny na rozpraszanie Ramana. </a:t>
            </a:r>
            <a:endParaRPr lang="pl-PL" baseline="-25000">
              <a:latin typeface="Arial" charset="0"/>
              <a:sym typeface="Symbol" pitchFamily="18" charset="2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A1BC1D2-3CAF-45CB-89D4-4CC18C9A890B}" type="slidenum">
              <a:rPr lang="en-US"/>
              <a:pPr/>
              <a:t>56</a:t>
            </a:fld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5076825" cy="4114800"/>
          </a:xfrm>
        </p:spPr>
        <p:txBody>
          <a:bodyPr/>
          <a:lstStyle/>
          <a:p>
            <a:r>
              <a:rPr lang="pl-PL" sz="2400" dirty="0">
                <a:latin typeface="Arial" charset="0"/>
              </a:rPr>
              <a:t>Krok 2 Korekcja masy optycznej - przeliczanie kolumnowej gęstości ozonu dla ścieżki nachylonej do gęstości dla kolumny pionowej. </a:t>
            </a:r>
          </a:p>
          <a:p>
            <a:endParaRPr lang="pl-PL" sz="2400" dirty="0">
              <a:latin typeface="Arial" charset="0"/>
            </a:endParaRPr>
          </a:p>
          <a:p>
            <a:endParaRPr lang="pl-PL" sz="2400" dirty="0">
              <a:latin typeface="Arial" charset="0"/>
            </a:endParaRPr>
          </a:p>
          <a:p>
            <a:r>
              <a:rPr lang="pl-PL" sz="2400" dirty="0">
                <a:latin typeface="Arial" charset="0"/>
              </a:rPr>
              <a:t>Krok 3 Korekcja chmurowa – czynnik korygujący masę optyczną atmosfery M </a:t>
            </a:r>
          </a:p>
          <a:p>
            <a:endParaRPr lang="pl-PL" sz="2400" dirty="0">
              <a:latin typeface="Arial" charset="0"/>
            </a:endParaRPr>
          </a:p>
        </p:txBody>
      </p:sp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3933825"/>
            <a:ext cx="4206875" cy="8270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5589588"/>
            <a:ext cx="4321175" cy="9779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179388" y="4652963"/>
            <a:ext cx="8785225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>
                <a:latin typeface="Arial" charset="0"/>
              </a:rPr>
              <a:t>Końcowa zawartości ozonu w pionowej kolumnie powietrza:</a:t>
            </a:r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5508625" y="5445125"/>
            <a:ext cx="2736850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dirty="0" err="1">
                <a:latin typeface="Arial" charset="0"/>
              </a:rPr>
              <a:t>N</a:t>
            </a:r>
            <a:r>
              <a:rPr lang="pl-PL" baseline="-25000" dirty="0" err="1">
                <a:latin typeface="Arial" charset="0"/>
              </a:rPr>
              <a:t>g</a:t>
            </a:r>
            <a:r>
              <a:rPr lang="pl-PL" dirty="0">
                <a:latin typeface="Arial" charset="0"/>
              </a:rPr>
              <a:t> – zawartość ozonu poniżej chmury</a:t>
            </a:r>
          </a:p>
        </p:txBody>
      </p:sp>
      <p:pic>
        <p:nvPicPr>
          <p:cNvPr id="4813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21275" y="0"/>
            <a:ext cx="4022725" cy="39592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DD369A5-E070-4185-AB37-CB53EB5245C0}" type="slidenum">
              <a:rPr lang="en-US"/>
              <a:pPr/>
              <a:t>57</a:t>
            </a:fld>
            <a:endParaRPr lang="en-US"/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915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03600" y="0"/>
            <a:ext cx="5740400" cy="6858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EA65BA0-F7DE-4D31-8773-FE47CA3878EA}" type="slidenum">
              <a:rPr lang="en-US"/>
              <a:pPr/>
              <a:t>58</a:t>
            </a:fld>
            <a:endParaRPr lang="en-US"/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018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8166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7919825-0CF2-4CF8-B663-6023B2D0FD2E}" type="slidenum">
              <a:rPr lang="en-US"/>
              <a:pPr/>
              <a:t>59</a:t>
            </a:fld>
            <a:endParaRPr lang="en-US"/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765175"/>
            <a:ext cx="9144000" cy="60928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 dirty="0">
                <a:latin typeface="Arial" charset="0"/>
              </a:rPr>
              <a:t>NOAA's TIROS Operational Vertical Sounder(TOVS) is a suite of three instruments: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dirty="0">
                <a:latin typeface="Arial" charset="0"/>
              </a:rPr>
              <a:t>1) Microwave Sounding Unit(MSU)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dirty="0">
                <a:latin typeface="Arial" charset="0"/>
              </a:rPr>
              <a:t>2) High resolution Infrared Radiation Sounder(HIRS)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dirty="0">
                <a:latin typeface="Arial" charset="0"/>
              </a:rPr>
              <a:t>3) Stratospheric Sounding Unit(SSU). </a:t>
            </a:r>
          </a:p>
          <a:p>
            <a:pPr>
              <a:lnSpc>
                <a:spcPct val="80000"/>
              </a:lnSpc>
            </a:pPr>
            <a:endParaRPr lang="en-US" sz="2000" dirty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en-US" sz="2000" dirty="0">
                <a:latin typeface="Arial" charset="0"/>
              </a:rPr>
              <a:t>HIRS channel 9 measures Earth's </a:t>
            </a:r>
            <a:r>
              <a:rPr lang="en-US" sz="2000" dirty="0" err="1">
                <a:latin typeface="Arial" charset="0"/>
              </a:rPr>
              <a:t>emmitted</a:t>
            </a:r>
            <a:r>
              <a:rPr lang="en-US" sz="2000" dirty="0">
                <a:latin typeface="Arial" charset="0"/>
              </a:rPr>
              <a:t> infrared radiation at </a:t>
            </a:r>
            <a:r>
              <a:rPr lang="en-US" sz="2000" dirty="0">
                <a:latin typeface="Arial" charset="0"/>
                <a:hlinkClick r:id="rId2"/>
              </a:rPr>
              <a:t>9.7 microns</a:t>
            </a:r>
            <a:r>
              <a:rPr lang="en-US" sz="2000" dirty="0">
                <a:latin typeface="Arial" charset="0"/>
              </a:rPr>
              <a:t>. The amount of radiation reaching the HIRS instrument is </a:t>
            </a:r>
            <a:r>
              <a:rPr lang="en-US" sz="2000" dirty="0" err="1">
                <a:latin typeface="Arial" charset="0"/>
              </a:rPr>
              <a:t>dependant</a:t>
            </a:r>
            <a:r>
              <a:rPr lang="en-US" sz="2000" dirty="0">
                <a:latin typeface="Arial" charset="0"/>
              </a:rPr>
              <a:t> upon how much ozone is in the earth's atmosphere (less ozone = more radiation). Therefore, the TOVS Total Ozone algorithm uses this channel (along with information from other HIRS channels) to estimate the total amount of ozone in the earth's atmosphere. </a:t>
            </a:r>
          </a:p>
          <a:p>
            <a:pPr>
              <a:lnSpc>
                <a:spcPct val="80000"/>
              </a:lnSpc>
            </a:pPr>
            <a:r>
              <a:rPr lang="en-US" sz="2000" dirty="0">
                <a:latin typeface="Arial" charset="0"/>
              </a:rPr>
              <a:t>The greatest </a:t>
            </a:r>
            <a:r>
              <a:rPr lang="en-US" sz="2000" dirty="0">
                <a:latin typeface="Arial" charset="0"/>
                <a:hlinkClick r:id="rId3"/>
              </a:rPr>
              <a:t>contribution of the </a:t>
            </a:r>
            <a:r>
              <a:rPr lang="en-US" sz="2000" dirty="0" err="1">
                <a:latin typeface="Arial" charset="0"/>
                <a:hlinkClick r:id="rId3"/>
              </a:rPr>
              <a:t>emmitted</a:t>
            </a:r>
            <a:r>
              <a:rPr lang="en-US" sz="2000" dirty="0">
                <a:latin typeface="Arial" charset="0"/>
                <a:hlinkClick r:id="rId3"/>
              </a:rPr>
              <a:t> radiation</a:t>
            </a:r>
            <a:r>
              <a:rPr lang="en-US" sz="2000" dirty="0">
                <a:latin typeface="Arial" charset="0"/>
              </a:rPr>
              <a:t> occurs in a region between 200 </a:t>
            </a:r>
            <a:r>
              <a:rPr lang="en-US" sz="2000" dirty="0" err="1">
                <a:latin typeface="Arial" charset="0"/>
              </a:rPr>
              <a:t>hPa</a:t>
            </a:r>
            <a:r>
              <a:rPr lang="en-US" sz="2000" dirty="0">
                <a:latin typeface="Arial" charset="0"/>
              </a:rPr>
              <a:t> and 30 </a:t>
            </a:r>
            <a:r>
              <a:rPr lang="en-US" sz="2000" dirty="0" err="1">
                <a:latin typeface="Arial" charset="0"/>
              </a:rPr>
              <a:t>hPa</a:t>
            </a:r>
            <a:r>
              <a:rPr lang="en-US" sz="2000" dirty="0">
                <a:latin typeface="Arial" charset="0"/>
              </a:rPr>
              <a:t> (13km to 27km). This "lower stratosphere" region is below the levels where the </a:t>
            </a:r>
            <a:r>
              <a:rPr lang="en-US" sz="2000" dirty="0">
                <a:latin typeface="Arial" charset="0"/>
                <a:hlinkClick r:id="rId4"/>
              </a:rPr>
              <a:t>greatest contribution</a:t>
            </a:r>
            <a:r>
              <a:rPr lang="en-US" sz="2000" dirty="0">
                <a:latin typeface="Arial" charset="0"/>
              </a:rPr>
              <a:t> to the total ozone amount occurs(50hpa to 10hPa or 20km to 30km). Thus the ozone amount measured by the TOVS Total Ozone algorithm is not a true measure of the "total" amount of ozone in the earth's atmosphere. Rather it is a better measure of the ozone amount in the lower stratosphere. To obtain a "total" ozone amount, the TOVS Total Ozone algorithm adjusts the lower stratosphere ozone amount by a climatological amount that is variable with season and latitude. </a:t>
            </a:r>
            <a:br>
              <a:rPr lang="en-US" sz="2000" dirty="0">
                <a:latin typeface="Arial" charset="0"/>
              </a:rPr>
            </a:br>
            <a:endParaRPr lang="en-US" sz="2000" dirty="0">
              <a:latin typeface="Arial" charset="0"/>
            </a:endParaRPr>
          </a:p>
        </p:txBody>
      </p:sp>
      <p:sp>
        <p:nvSpPr>
          <p:cNvPr id="51204" name="Text Box 3"/>
          <p:cNvSpPr txBox="1">
            <a:spLocks noChangeArrowheads="1"/>
          </p:cNvSpPr>
          <p:nvPr/>
        </p:nvSpPr>
        <p:spPr bwMode="auto">
          <a:xfrm>
            <a:off x="107504" y="0"/>
            <a:ext cx="777760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sz="3200" b="1" dirty="0">
                <a:latin typeface="Arial" charset="0"/>
              </a:rPr>
              <a:t>TOVS (</a:t>
            </a:r>
            <a:r>
              <a:rPr lang="pl-PL" sz="3200" b="1" dirty="0" err="1">
                <a:latin typeface="Arial" charset="0"/>
              </a:rPr>
              <a:t>Operational</a:t>
            </a:r>
            <a:r>
              <a:rPr lang="pl-PL" sz="3200" b="1" dirty="0">
                <a:latin typeface="Arial" charset="0"/>
              </a:rPr>
              <a:t> </a:t>
            </a:r>
            <a:r>
              <a:rPr lang="pl-PL" sz="3200" b="1" dirty="0" err="1">
                <a:latin typeface="Arial" charset="0"/>
              </a:rPr>
              <a:t>Vertical</a:t>
            </a:r>
            <a:r>
              <a:rPr lang="pl-PL" sz="3200" b="1" dirty="0">
                <a:latin typeface="Arial" charset="0"/>
              </a:rPr>
              <a:t> </a:t>
            </a:r>
            <a:r>
              <a:rPr lang="pl-PL" sz="3200" b="1" dirty="0" err="1">
                <a:latin typeface="Arial" charset="0"/>
              </a:rPr>
              <a:t>Sounder</a:t>
            </a:r>
            <a:r>
              <a:rPr lang="pl-PL" sz="3200" b="1" dirty="0">
                <a:latin typeface="Arial" charset="0"/>
              </a:rPr>
              <a:t>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pl-PL" sz="3200" b="1" dirty="0"/>
              <a:t>Porównanie grubości optycznych w UV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052736"/>
            <a:ext cx="8208987" cy="5574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49074DB-5CCE-4915-96E3-FAF8480FE8F5}" type="slidenum">
              <a:rPr lang="en-US"/>
              <a:pPr/>
              <a:t>60</a:t>
            </a:fld>
            <a:endParaRPr lang="en-US"/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>
          <a:xfrm>
            <a:off x="6829425" y="0"/>
            <a:ext cx="2314575" cy="1143000"/>
          </a:xfrm>
        </p:spPr>
        <p:txBody>
          <a:bodyPr/>
          <a:lstStyle/>
          <a:p>
            <a:r>
              <a:rPr lang="pl-PL" sz="2400"/>
              <a:t>18 Oct 2005</a:t>
            </a:r>
          </a:p>
        </p:txBody>
      </p:sp>
      <p:pic>
        <p:nvPicPr>
          <p:cNvPr id="52228" name="Picture 3" descr="051018_0751_n1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6227763" cy="5449888"/>
          </a:xfrm>
          <a:noFill/>
        </p:spPr>
      </p:pic>
      <p:sp>
        <p:nvSpPr>
          <p:cNvPr id="52229" name="Text Box 4"/>
          <p:cNvSpPr txBox="1">
            <a:spLocks noChangeArrowheads="1"/>
          </p:cNvSpPr>
          <p:nvPr/>
        </p:nvSpPr>
        <p:spPr bwMode="auto">
          <a:xfrm>
            <a:off x="6156325" y="1700213"/>
            <a:ext cx="2447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Ozon z TOVS-a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F6AA854-9689-49D4-94C3-C8AFF53ABB2B}" type="slidenum">
              <a:rPr lang="en-US"/>
              <a:pPr/>
              <a:t>61</a:t>
            </a:fld>
            <a:endParaRPr lang="en-US"/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latin typeface="Arial" charset="0"/>
              </a:rPr>
              <a:t>The GOME ozone monitoring instrument</a:t>
            </a:r>
            <a:r>
              <a:rPr lang="en-US" b="1" dirty="0"/>
              <a:t> </a:t>
            </a:r>
          </a:p>
        </p:txBody>
      </p:sp>
      <p:pic>
        <p:nvPicPr>
          <p:cNvPr id="53252" name="Picture 3" descr="gome-ers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77050" y="1557338"/>
            <a:ext cx="2000250" cy="3248025"/>
          </a:xfrm>
          <a:noFill/>
        </p:spPr>
      </p:pic>
      <p:sp>
        <p:nvSpPr>
          <p:cNvPr id="53253" name="Text Box 4"/>
          <p:cNvSpPr txBox="1">
            <a:spLocks noChangeArrowheads="1"/>
          </p:cNvSpPr>
          <p:nvPr/>
        </p:nvSpPr>
        <p:spPr bwMode="auto">
          <a:xfrm>
            <a:off x="0" y="1557338"/>
            <a:ext cx="6877050" cy="503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 dirty="0">
                <a:latin typeface="Arial" charset="0"/>
              </a:rPr>
              <a:t>GOME stands for </a:t>
            </a:r>
            <a:r>
              <a:rPr lang="en-US" sz="1800" b="1" dirty="0">
                <a:latin typeface="Arial" charset="0"/>
              </a:rPr>
              <a:t>Global Ozone Monitoring Experiment</a:t>
            </a:r>
            <a:r>
              <a:rPr lang="en-US" sz="1800" dirty="0">
                <a:latin typeface="Arial" charset="0"/>
              </a:rPr>
              <a:t>. It is an instrument aboard the ERS-2 (European Remote Sensing) satellite, launched by the European Space Agency (ESA) on 21 April 1995. </a:t>
            </a:r>
          </a:p>
          <a:p>
            <a:pPr eaLnBrk="1" hangingPunct="1">
              <a:spcBef>
                <a:spcPct val="50000"/>
              </a:spcBef>
            </a:pPr>
            <a:r>
              <a:rPr lang="en-US" sz="1800" dirty="0">
                <a:latin typeface="Arial" charset="0"/>
              </a:rPr>
              <a:t>GOME is a spectrometer, which means that it measures Earthshine spectra, that is: the sunlight which is reflected back into space by molecules in the atmosphere and by the surface. The instrument also measures the solar spectrum directly.</a:t>
            </a:r>
          </a:p>
          <a:p>
            <a:pPr eaLnBrk="1" hangingPunct="1">
              <a:spcBef>
                <a:spcPct val="50000"/>
              </a:spcBef>
            </a:pPr>
            <a:r>
              <a:rPr lang="en-US" sz="1800" dirty="0">
                <a:latin typeface="Arial" charset="0"/>
              </a:rPr>
              <a:t>The ratio between the Earthshine and solar signal is a measure of the reflectivity of the Earth's atmosphere and surface. </a:t>
            </a:r>
          </a:p>
          <a:p>
            <a:pPr eaLnBrk="1" hangingPunct="1">
              <a:spcBef>
                <a:spcPct val="50000"/>
              </a:spcBef>
            </a:pPr>
            <a:r>
              <a:rPr lang="en-US" sz="1800" dirty="0">
                <a:latin typeface="Arial" charset="0"/>
              </a:rPr>
              <a:t>GOME measures the spectra in a wide wavelength range, from the ultraviolet (UV; 240 nm), via the visible into the near-infrared (790 nm), at high resolution (0.2-0.4 nm). </a:t>
            </a:r>
            <a:br>
              <a:rPr lang="en-US" sz="1800" dirty="0">
                <a:latin typeface="Arial" charset="0"/>
              </a:rPr>
            </a:br>
            <a:r>
              <a:rPr lang="en-US" sz="1800" dirty="0">
                <a:latin typeface="Arial" charset="0"/>
              </a:rPr>
              <a:t> </a:t>
            </a:r>
            <a:r>
              <a:rPr lang="pl-PL" sz="1800" dirty="0">
                <a:latin typeface="Arial" charset="0"/>
              </a:rPr>
              <a:t/>
            </a:r>
            <a:br>
              <a:rPr lang="pl-PL" sz="1800" dirty="0">
                <a:latin typeface="Arial" charset="0"/>
              </a:rPr>
            </a:br>
            <a:endParaRPr lang="pl-PL" sz="1800" dirty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pl-PL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GOME-2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772816"/>
            <a:ext cx="7398249" cy="4182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/>
              <a:t>GOME-2 EUMETSAT Products</a:t>
            </a:r>
            <a:endParaRPr lang="en-US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333500"/>
            <a:ext cx="7924800" cy="552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4A98A47-73CE-4188-A6CF-D59BAEC69981}" type="slidenum">
              <a:rPr lang="en-US"/>
              <a:pPr/>
              <a:t>64</a:t>
            </a:fld>
            <a:endParaRPr lang="en-US"/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33413"/>
          </a:xfrm>
        </p:spPr>
        <p:txBody>
          <a:bodyPr>
            <a:normAutofit fontScale="90000"/>
          </a:bodyPr>
          <a:lstStyle/>
          <a:p>
            <a:r>
              <a:rPr lang="pl-PL" sz="2800" b="1" dirty="0">
                <a:latin typeface="Arial" charset="0"/>
              </a:rPr>
              <a:t>SCIAMACHY – ENVISAT</a:t>
            </a:r>
            <a:r>
              <a:rPr lang="pl-PL" sz="2800" b="1" dirty="0"/>
              <a:t> </a:t>
            </a:r>
            <a:r>
              <a:rPr lang="pl-PL" sz="4000" b="1" dirty="0"/>
              <a:t> </a:t>
            </a: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2400">
                <a:latin typeface="Arial" charset="0"/>
              </a:rPr>
              <a:t>Scanning Imaging Absorption Spectrometer for Atmospheric Cartography</a:t>
            </a:r>
          </a:p>
          <a:p>
            <a:r>
              <a:rPr lang="pl-PL" sz="2400">
                <a:latin typeface="Arial" charset="0"/>
              </a:rPr>
              <a:t>Retrieval:</a:t>
            </a:r>
          </a:p>
          <a:p>
            <a:pPr>
              <a:buFontTx/>
              <a:buNone/>
            </a:pPr>
            <a:r>
              <a:rPr lang="pl-PL" sz="2400">
                <a:latin typeface="Arial" charset="0"/>
              </a:rPr>
              <a:t>	O2, O3, O4, NO, NO2, N2O, BrO, OClO H2CO, H2O, SO2, HCHO, CO, CO2, CH4, clouds, aerosols, p, T, col. and profiles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F593717B-08BA-6F76-2172-C03F9DE8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Nowe detektory do pomiarów ozonu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1661DB95-FB13-2ED9-D4EB-EE387E2AAD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b="0" i="0" dirty="0">
                <a:solidFill>
                  <a:srgbClr val="31408F"/>
                </a:solidFill>
                <a:effectLst/>
                <a:latin typeface="Helvetica Neue"/>
              </a:rPr>
              <a:t>TEMPO (</a:t>
            </a:r>
            <a:r>
              <a:rPr lang="pl-PL" sz="2400" b="0" i="0" dirty="0" err="1">
                <a:solidFill>
                  <a:srgbClr val="31408F"/>
                </a:solidFill>
                <a:effectLst/>
                <a:latin typeface="Helvetica Neue"/>
              </a:rPr>
              <a:t>Tropospheric</a:t>
            </a:r>
            <a:r>
              <a:rPr lang="pl-PL" sz="2400" b="0" i="0" dirty="0">
                <a:solidFill>
                  <a:srgbClr val="31408F"/>
                </a:solidFill>
                <a:effectLst/>
                <a:latin typeface="Helvetica Neue"/>
              </a:rPr>
              <a:t> </a:t>
            </a:r>
            <a:r>
              <a:rPr lang="pl-PL" sz="2400" b="0" i="0" dirty="0" err="1">
                <a:solidFill>
                  <a:srgbClr val="31408F"/>
                </a:solidFill>
                <a:effectLst/>
                <a:latin typeface="Helvetica Neue"/>
              </a:rPr>
              <a:t>Emissions</a:t>
            </a:r>
            <a:r>
              <a:rPr lang="pl-PL" sz="2400" b="0" i="0" dirty="0">
                <a:solidFill>
                  <a:srgbClr val="31408F"/>
                </a:solidFill>
                <a:effectLst/>
                <a:latin typeface="Helvetica Neue"/>
              </a:rPr>
              <a:t>: Monitoring </a:t>
            </a:r>
            <a:r>
              <a:rPr lang="pl-PL" sz="2400" b="0" i="0" dirty="0" err="1">
                <a:solidFill>
                  <a:srgbClr val="31408F"/>
                </a:solidFill>
                <a:effectLst/>
                <a:latin typeface="Helvetica Neue"/>
              </a:rPr>
              <a:t>Pollution</a:t>
            </a:r>
            <a:r>
              <a:rPr lang="pl-PL" sz="2400" b="0" i="0" dirty="0">
                <a:solidFill>
                  <a:srgbClr val="31408F"/>
                </a:solidFill>
                <a:effectLst/>
                <a:latin typeface="Helvetica Neue"/>
              </a:rPr>
              <a:t>) - geostacjonarny </a:t>
            </a:r>
            <a:endParaRPr lang="pl-PL" sz="2400" dirty="0"/>
          </a:p>
        </p:txBody>
      </p:sp>
      <p:pic>
        <p:nvPicPr>
          <p:cNvPr id="14338" name="Picture 2">
            <a:extLst>
              <a:ext uri="{FF2B5EF4-FFF2-40B4-BE49-F238E27FC236}">
                <a16:creationId xmlns="" xmlns:a16="http://schemas.microsoft.com/office/drawing/2014/main" id="{71E2248C-A841-8D85-D029-EC339528AC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3" y="2348880"/>
            <a:ext cx="9144000" cy="314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="" xmlns:a16="http://schemas.microsoft.com/office/drawing/2014/main" id="{77390691-5902-F39A-3E00-BF12A208CDE8}"/>
              </a:ext>
            </a:extLst>
          </p:cNvPr>
          <p:cNvSpPr txBox="1"/>
          <p:nvPr/>
        </p:nvSpPr>
        <p:spPr>
          <a:xfrm>
            <a:off x="17323" y="5251737"/>
            <a:ext cx="9126677" cy="1856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31408F"/>
                </a:solidFill>
                <a:effectLst/>
                <a:latin typeface="Helvetica Neue"/>
              </a:rPr>
              <a:t>Spectral range: 290–740 nm (UV, VIS); spectral sampling: 0.2 nm; spectral resolution: 0.6 nm. Two 2D detectors (2 k x 1 k pixels) images the full spectral range except for a gap from 490–540 nm for each geospatial scene.</a:t>
            </a:r>
          </a:p>
          <a:p>
            <a:pPr algn="l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31408F"/>
                </a:solidFill>
                <a:effectLst/>
                <a:latin typeface="Helvetica Neue"/>
              </a:rPr>
              <a:t>Spatial resolution: 2 km/pixel in the north-south direction, 4.75 km /pixel in the east-west direction at the center of the FOR (Field of Regard) which is desired to be 33.7° N, 91° W. Co-add/cloud clear as needed for specific data products.</a:t>
            </a:r>
          </a:p>
        </p:txBody>
      </p:sp>
    </p:spTree>
    <p:extLst>
      <p:ext uri="{BB962C8B-B14F-4D97-AF65-F5344CB8AC3E}">
        <p14:creationId xmlns:p14="http://schemas.microsoft.com/office/powerpoint/2010/main" val="255953691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Sentinel-</a:t>
            </a:r>
            <a:r>
              <a:rPr lang="pl-PL" sz="3200" dirty="0" smtClean="0"/>
              <a:t>5p</a:t>
            </a:r>
            <a:r>
              <a:rPr lang="en-US" sz="3200" dirty="0" smtClean="0"/>
              <a:t> </a:t>
            </a:r>
            <a:r>
              <a:rPr lang="en-US" sz="3200" dirty="0"/>
              <a:t>instrument payload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5069160"/>
          </a:xfrm>
        </p:spPr>
        <p:txBody>
          <a:bodyPr>
            <a:normAutofit fontScale="55000" lnSpcReduction="20000"/>
          </a:bodyPr>
          <a:lstStyle/>
          <a:p>
            <a:r>
              <a:rPr lang="pl-PL" dirty="0" err="1"/>
              <a:t>Type</a:t>
            </a:r>
            <a:r>
              <a:rPr lang="pl-PL" dirty="0"/>
              <a:t>: </a:t>
            </a:r>
            <a:r>
              <a:rPr lang="pl-PL" dirty="0" err="1"/>
              <a:t>passive</a:t>
            </a:r>
            <a:r>
              <a:rPr lang="pl-PL" dirty="0"/>
              <a:t> </a:t>
            </a:r>
            <a:r>
              <a:rPr lang="pl-PL" dirty="0" err="1"/>
              <a:t>grating</a:t>
            </a:r>
            <a:r>
              <a:rPr lang="pl-PL" dirty="0"/>
              <a:t> </a:t>
            </a:r>
            <a:r>
              <a:rPr lang="pl-PL" dirty="0" err="1"/>
              <a:t>imaging</a:t>
            </a:r>
            <a:r>
              <a:rPr lang="pl-PL" dirty="0"/>
              <a:t> </a:t>
            </a:r>
            <a:r>
              <a:rPr lang="pl-PL" dirty="0" err="1"/>
              <a:t>spectrometer</a:t>
            </a:r>
            <a:endParaRPr lang="pl-PL" dirty="0"/>
          </a:p>
          <a:p>
            <a:r>
              <a:rPr lang="pl-PL" dirty="0" err="1"/>
              <a:t>Configuration</a:t>
            </a:r>
            <a:r>
              <a:rPr lang="pl-PL" dirty="0"/>
              <a:t>: </a:t>
            </a:r>
            <a:r>
              <a:rPr lang="pl-PL" dirty="0" err="1"/>
              <a:t>Push</a:t>
            </a:r>
            <a:r>
              <a:rPr lang="pl-PL" dirty="0"/>
              <a:t> </a:t>
            </a:r>
            <a:r>
              <a:rPr lang="pl-PL" dirty="0" err="1"/>
              <a:t>broom</a:t>
            </a:r>
            <a:r>
              <a:rPr lang="pl-PL" dirty="0"/>
              <a:t> </a:t>
            </a:r>
            <a:r>
              <a:rPr lang="pl-PL" dirty="0" err="1"/>
              <a:t>staring</a:t>
            </a:r>
            <a:r>
              <a:rPr lang="pl-PL" dirty="0"/>
              <a:t> (non-</a:t>
            </a:r>
            <a:r>
              <a:rPr lang="pl-PL" dirty="0" err="1"/>
              <a:t>scanning</a:t>
            </a:r>
            <a:r>
              <a:rPr lang="pl-PL" dirty="0"/>
              <a:t>) in nadir </a:t>
            </a:r>
            <a:r>
              <a:rPr lang="pl-PL" dirty="0" err="1"/>
              <a:t>viewing</a:t>
            </a:r>
            <a:endParaRPr lang="pl-PL" dirty="0"/>
          </a:p>
          <a:p>
            <a:r>
              <a:rPr lang="pl-PL" dirty="0" err="1"/>
              <a:t>Swath</a:t>
            </a:r>
            <a:r>
              <a:rPr lang="pl-PL" dirty="0"/>
              <a:t> </a:t>
            </a:r>
            <a:r>
              <a:rPr lang="pl-PL" dirty="0" err="1"/>
              <a:t>width</a:t>
            </a:r>
            <a:r>
              <a:rPr lang="pl-PL" dirty="0"/>
              <a:t>: 2 670 km</a:t>
            </a:r>
          </a:p>
          <a:p>
            <a:r>
              <a:rPr lang="pl-PL" dirty="0" err="1"/>
              <a:t>Spatial</a:t>
            </a:r>
            <a:r>
              <a:rPr lang="pl-PL" dirty="0"/>
              <a:t> </a:t>
            </a:r>
            <a:r>
              <a:rPr lang="pl-PL" dirty="0" err="1"/>
              <a:t>sampling</a:t>
            </a:r>
            <a:r>
              <a:rPr lang="pl-PL" dirty="0"/>
              <a:t>: 50x50 km</a:t>
            </a:r>
            <a:r>
              <a:rPr lang="pl-PL" baseline="30000" dirty="0"/>
              <a:t>2</a:t>
            </a:r>
            <a:r>
              <a:rPr lang="pl-PL" dirty="0"/>
              <a:t>(UV1), 7.5x7.5 km</a:t>
            </a:r>
            <a:r>
              <a:rPr lang="pl-PL" baseline="30000" dirty="0"/>
              <a:t>2 </a:t>
            </a:r>
            <a:r>
              <a:rPr lang="pl-PL" dirty="0"/>
              <a:t>(</a:t>
            </a:r>
            <a:r>
              <a:rPr lang="pl-PL" dirty="0" err="1"/>
              <a:t>all</a:t>
            </a:r>
            <a:r>
              <a:rPr lang="pl-PL" dirty="0"/>
              <a:t> </a:t>
            </a:r>
            <a:r>
              <a:rPr lang="pl-PL" dirty="0" err="1"/>
              <a:t>other</a:t>
            </a:r>
            <a:r>
              <a:rPr lang="pl-PL" dirty="0"/>
              <a:t> </a:t>
            </a:r>
            <a:r>
              <a:rPr lang="pl-PL" dirty="0" err="1"/>
              <a:t>channels</a:t>
            </a:r>
            <a:r>
              <a:rPr lang="pl-PL" dirty="0"/>
              <a:t>),</a:t>
            </a:r>
          </a:p>
          <a:p>
            <a:r>
              <a:rPr lang="pl-PL" dirty="0" err="1"/>
              <a:t>Spectral</a:t>
            </a:r>
            <a:r>
              <a:rPr lang="pl-PL" dirty="0"/>
              <a:t>: 5 </a:t>
            </a:r>
            <a:r>
              <a:rPr lang="pl-PL" dirty="0" err="1"/>
              <a:t>spectrometers</a:t>
            </a:r>
            <a:r>
              <a:rPr lang="pl-PL" dirty="0"/>
              <a:t> (1 in UV1, 1 in UV2VIS, 1 in NIR, 2 in SWIR)</a:t>
            </a:r>
          </a:p>
          <a:p>
            <a:r>
              <a:rPr lang="pl-PL" dirty="0" err="1"/>
              <a:t>Radiometric</a:t>
            </a:r>
            <a:r>
              <a:rPr lang="pl-PL" dirty="0"/>
              <a:t> </a:t>
            </a:r>
            <a:r>
              <a:rPr lang="pl-PL" dirty="0" err="1"/>
              <a:t>accuracy</a:t>
            </a:r>
            <a:r>
              <a:rPr lang="pl-PL" dirty="0"/>
              <a:t> (</a:t>
            </a:r>
            <a:r>
              <a:rPr lang="pl-PL" dirty="0" err="1"/>
              <a:t>absolute</a:t>
            </a:r>
            <a:r>
              <a:rPr lang="pl-PL" dirty="0"/>
              <a:t>): 3%, 6%(SWIR) of the </a:t>
            </a:r>
            <a:r>
              <a:rPr lang="pl-PL" dirty="0" err="1"/>
              <a:t>measured</a:t>
            </a:r>
            <a:r>
              <a:rPr lang="pl-PL" dirty="0"/>
              <a:t> </a:t>
            </a:r>
            <a:r>
              <a:rPr lang="pl-PL" dirty="0" err="1"/>
              <a:t>earth</a:t>
            </a:r>
            <a:r>
              <a:rPr lang="pl-PL" dirty="0"/>
              <a:t> </a:t>
            </a:r>
            <a:r>
              <a:rPr lang="pl-PL" dirty="0" err="1"/>
              <a:t>spectral</a:t>
            </a:r>
            <a:r>
              <a:rPr lang="pl-PL" dirty="0"/>
              <a:t> </a:t>
            </a:r>
            <a:r>
              <a:rPr lang="pl-PL" dirty="0" err="1"/>
              <a:t>reflectance</a:t>
            </a:r>
            <a:r>
              <a:rPr lang="pl-PL" dirty="0"/>
              <a:t>.</a:t>
            </a:r>
          </a:p>
          <a:p>
            <a:r>
              <a:rPr lang="pl-PL" dirty="0" err="1"/>
              <a:t>Overall</a:t>
            </a:r>
            <a:r>
              <a:rPr lang="pl-PL" dirty="0"/>
              <a:t> mass: 290 Kg.</a:t>
            </a:r>
          </a:p>
          <a:p>
            <a:r>
              <a:rPr lang="pl-PL" dirty="0" err="1"/>
              <a:t>Dimensions</a:t>
            </a:r>
            <a:r>
              <a:rPr lang="pl-PL" dirty="0"/>
              <a:t> (</a:t>
            </a:r>
            <a:r>
              <a:rPr lang="pl-PL" dirty="0" err="1"/>
              <a:t>x.y.z</a:t>
            </a:r>
            <a:r>
              <a:rPr lang="pl-PL" dirty="0"/>
              <a:t>): 1.145 x 1.032 x 1.026 m</a:t>
            </a:r>
            <a:r>
              <a:rPr lang="pl-PL" baseline="30000" dirty="0"/>
              <a:t>3</a:t>
            </a:r>
            <a:endParaRPr lang="pl-PL" dirty="0"/>
          </a:p>
          <a:p>
            <a:r>
              <a:rPr lang="pl-PL" dirty="0"/>
              <a:t>Design </a:t>
            </a:r>
            <a:r>
              <a:rPr lang="pl-PL" dirty="0" err="1"/>
              <a:t>lifetime</a:t>
            </a:r>
            <a:r>
              <a:rPr lang="pl-PL" dirty="0"/>
              <a:t>: 7.5 </a:t>
            </a:r>
            <a:r>
              <a:rPr lang="pl-PL" dirty="0" err="1"/>
              <a:t>years</a:t>
            </a:r>
            <a:endParaRPr lang="pl-PL" dirty="0"/>
          </a:p>
          <a:p>
            <a:r>
              <a:rPr lang="pl-PL" dirty="0"/>
              <a:t>Power </a:t>
            </a:r>
            <a:r>
              <a:rPr lang="pl-PL" dirty="0" err="1"/>
              <a:t>Demand</a:t>
            </a:r>
            <a:r>
              <a:rPr lang="pl-PL" dirty="0"/>
              <a:t>: 300 W</a:t>
            </a:r>
          </a:p>
          <a:p>
            <a:r>
              <a:rPr lang="pl-PL" dirty="0" err="1"/>
              <a:t>Generated</a:t>
            </a:r>
            <a:r>
              <a:rPr lang="pl-PL" dirty="0"/>
              <a:t> data </a:t>
            </a:r>
            <a:r>
              <a:rPr lang="pl-PL" dirty="0" err="1"/>
              <a:t>volume</a:t>
            </a:r>
            <a:r>
              <a:rPr lang="pl-PL" dirty="0"/>
              <a:t>: 139 </a:t>
            </a:r>
            <a:r>
              <a:rPr lang="pl-PL" dirty="0" err="1"/>
              <a:t>Gbits</a:t>
            </a:r>
            <a:r>
              <a:rPr lang="pl-PL" dirty="0"/>
              <a:t> per </a:t>
            </a:r>
            <a:r>
              <a:rPr lang="pl-PL" dirty="0" err="1"/>
              <a:t>full</a:t>
            </a:r>
            <a:r>
              <a:rPr lang="pl-PL" dirty="0"/>
              <a:t> orbit.</a:t>
            </a:r>
          </a:p>
        </p:txBody>
      </p:sp>
      <p:pic>
        <p:nvPicPr>
          <p:cNvPr id="14338" name="Picture 2" descr="https://sentiwiki.copernicus.eu/__attachments/1677478/Copernicus_Sentinel-5P_Europe_s_air_quality_monitoring_mission.png?inst-v=e9b0dc9b-a734-4403-9001-41ebb5a2cae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84784"/>
            <a:ext cx="4080196" cy="2884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92041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B58570F9-698D-C25C-1BC3-B6336717F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n-US" sz="3200" dirty="0"/>
              <a:t>Sentinel-4 instrument </a:t>
            </a:r>
            <a:r>
              <a:rPr lang="en-US" sz="3200" dirty="0" smtClean="0"/>
              <a:t>payload</a:t>
            </a:r>
            <a:endParaRPr lang="pl-PL" sz="32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E36A2020-F74D-92D6-70AC-308652591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073427"/>
          </a:xfrm>
        </p:spPr>
        <p:txBody>
          <a:bodyPr>
            <a:normAutofit fontScale="47500" lnSpcReduction="20000"/>
          </a:bodyPr>
          <a:lstStyle/>
          <a:p>
            <a:r>
              <a:rPr lang="en-US" sz="3800" dirty="0" smtClean="0"/>
              <a:t>Instrument </a:t>
            </a:r>
            <a:r>
              <a:rPr lang="en-US" sz="3800" dirty="0"/>
              <a:t>type: passive imaging spectrometer</a:t>
            </a:r>
          </a:p>
          <a:p>
            <a:r>
              <a:rPr lang="en-US" sz="3800" dirty="0"/>
              <a:t>Number of spectrometric bands: three Ultraviolet (305-400 nm), Visible (400-500 nm) and Near Infrared(750-775 nm) VIS and NIR bands implemented in two spectrometers UVVIS &amp; NIR)</a:t>
            </a:r>
          </a:p>
          <a:p>
            <a:r>
              <a:rPr lang="en-US" sz="3800" dirty="0"/>
              <a:t>Number of spectrometric channels: 2 (UV-VIS channel; NIR channel)</a:t>
            </a:r>
          </a:p>
          <a:p>
            <a:r>
              <a:rPr lang="en-US" sz="3800" dirty="0"/>
              <a:t>Configuration: Push broom scanning (scan in the E/W direction).</a:t>
            </a:r>
          </a:p>
          <a:p>
            <a:r>
              <a:rPr lang="en-US" sz="3800" dirty="0"/>
              <a:t>Field Of View (FOV) E-W: 30°W-46.5°E @ 40°N, N-S: 30°N-65°N</a:t>
            </a:r>
          </a:p>
          <a:p>
            <a:r>
              <a:rPr lang="en-US" sz="3800" dirty="0"/>
              <a:t>Spatial resolution: 8x8 km2</a:t>
            </a:r>
          </a:p>
          <a:p>
            <a:r>
              <a:rPr lang="en-US" sz="3800" dirty="0"/>
              <a:t>Spectral resolution: 0.5 nm for the UV-VIS channel; 0.12 nm for the NIR channel</a:t>
            </a:r>
          </a:p>
          <a:p>
            <a:r>
              <a:rPr lang="en-US" sz="3800" dirty="0"/>
              <a:t>Radiometric accuracy (absolute): 3% (2% goal) of the measured sun irradiance, earth radiance and spectral reflectance.</a:t>
            </a:r>
          </a:p>
          <a:p>
            <a:r>
              <a:rPr lang="en-US" sz="3800" dirty="0"/>
              <a:t>Overall mass: 200 Kg.</a:t>
            </a:r>
          </a:p>
          <a:p>
            <a:r>
              <a:rPr lang="en-US" sz="3800" dirty="0"/>
              <a:t>Dimensions : 1.1 x 1.4 x 1.6 m3</a:t>
            </a:r>
          </a:p>
          <a:p>
            <a:r>
              <a:rPr lang="en-US" sz="3800" dirty="0"/>
              <a:t>Design lifetime: 8.5 years</a:t>
            </a:r>
          </a:p>
          <a:p>
            <a:r>
              <a:rPr lang="en-US" sz="3800" dirty="0"/>
              <a:t>Power Demand: 180 W</a:t>
            </a:r>
          </a:p>
          <a:p>
            <a:r>
              <a:rPr lang="en-US" sz="3800" dirty="0"/>
              <a:t>Data volume, generated during observation: about 2.0 Terabits per day.</a:t>
            </a:r>
          </a:p>
          <a:p>
            <a:r>
              <a:rPr lang="en-US" sz="3800" dirty="0"/>
              <a:t>Revisit time: about 60 min.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27792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8B0C1B8-2669-4550-A7C7-7CCD4686A74C}" type="slidenum">
              <a:rPr lang="en-US"/>
              <a:pPr/>
              <a:t>7</a:t>
            </a:fld>
            <a:endParaRPr lang="en-US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2400" cy="863600"/>
          </a:xfrm>
        </p:spPr>
        <p:txBody>
          <a:bodyPr/>
          <a:lstStyle/>
          <a:p>
            <a:r>
              <a:rPr lang="pl-PL" sz="3200" b="1" dirty="0" err="1">
                <a:latin typeface="Arial" charset="0"/>
              </a:rPr>
              <a:t>Microtops-Ozonometer</a:t>
            </a:r>
            <a:endParaRPr lang="pl-PL" sz="3200" b="1" dirty="0">
              <a:latin typeface="Arial" charset="0"/>
            </a:endParaRP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341438"/>
            <a:ext cx="8229600" cy="4525962"/>
          </a:xfrm>
        </p:spPr>
        <p:txBody>
          <a:bodyPr/>
          <a:lstStyle/>
          <a:p>
            <a:r>
              <a:rPr lang="pl-PL" sz="2400">
                <a:latin typeface="Arial" charset="0"/>
              </a:rPr>
              <a:t>Optical channels305.5 ±0.3 nm, 2.0 nm FWHM</a:t>
            </a:r>
            <a:br>
              <a:rPr lang="pl-PL" sz="2400">
                <a:latin typeface="Arial" charset="0"/>
              </a:rPr>
            </a:br>
            <a:r>
              <a:rPr lang="pl-PL" sz="2400">
                <a:latin typeface="Arial" charset="0"/>
              </a:rPr>
              <a:t>312.5 ±0.3 nm, 2.0 nm FWHM</a:t>
            </a:r>
            <a:br>
              <a:rPr lang="pl-PL" sz="2400">
                <a:latin typeface="Arial" charset="0"/>
              </a:rPr>
            </a:br>
            <a:r>
              <a:rPr lang="pl-PL" sz="2400">
                <a:latin typeface="Arial" charset="0"/>
              </a:rPr>
              <a:t>320.0 ±0.3 nm, 2.0 nm FWHM</a:t>
            </a:r>
            <a:br>
              <a:rPr lang="pl-PL" sz="2400">
                <a:latin typeface="Arial" charset="0"/>
              </a:rPr>
            </a:br>
            <a:r>
              <a:rPr lang="pl-PL" sz="2400">
                <a:latin typeface="Arial" charset="0"/>
              </a:rPr>
              <a:t>936 ±1.5 nm, 10 nm FWHM (optional)</a:t>
            </a:r>
            <a:br>
              <a:rPr lang="pl-PL" sz="2400">
                <a:latin typeface="Arial" charset="0"/>
              </a:rPr>
            </a:br>
            <a:r>
              <a:rPr lang="pl-PL" sz="2400">
                <a:latin typeface="Arial" charset="0"/>
              </a:rPr>
              <a:t>1020 ±1.5 nm, 10 nm FWHM (optional)</a:t>
            </a:r>
          </a:p>
          <a:p>
            <a:r>
              <a:rPr lang="pl-PL" sz="2400">
                <a:latin typeface="Arial" charset="0"/>
              </a:rPr>
              <a:t>Resolution0.0001uW/cm² on 305nm channel</a:t>
            </a:r>
          </a:p>
          <a:p>
            <a:r>
              <a:rPr lang="pl-PL" sz="2400">
                <a:latin typeface="Arial" charset="0"/>
              </a:rPr>
              <a:t>Viewing angle2.5°</a:t>
            </a:r>
          </a:p>
          <a:p>
            <a:r>
              <a:rPr lang="pl-PL" sz="2400">
                <a:latin typeface="Arial" charset="0"/>
              </a:rPr>
              <a:t>Dynamic range&gt;300,000</a:t>
            </a:r>
          </a:p>
          <a:p>
            <a:r>
              <a:rPr lang="pl-PL" sz="2400">
                <a:latin typeface="Arial" charset="0"/>
              </a:rPr>
              <a:t>Nonlinearity max 0.002% FS</a:t>
            </a:r>
          </a:p>
        </p:txBody>
      </p:sp>
      <p:sp>
        <p:nvSpPr>
          <p:cNvPr id="21509" name="Rectangle 19"/>
          <p:cNvSpPr>
            <a:spLocks noChangeArrowheads="1"/>
          </p:cNvSpPr>
          <p:nvPr/>
        </p:nvSpPr>
        <p:spPr bwMode="auto">
          <a:xfrm>
            <a:off x="2022475" y="108654850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pl-PL" sz="1800">
                <a:latin typeface="Arial" charset="0"/>
              </a:rPr>
              <a:t/>
            </a:r>
            <a:br>
              <a:rPr lang="pl-PL" sz="1800">
                <a:latin typeface="Arial" charset="0"/>
              </a:rPr>
            </a:br>
            <a:endParaRPr lang="pl-PL" sz="1800">
              <a:latin typeface="Arial" charset="0"/>
            </a:endParaRPr>
          </a:p>
        </p:txBody>
      </p:sp>
      <p:graphicFrame>
        <p:nvGraphicFramePr>
          <p:cNvPr id="146452" name="Group 20"/>
          <p:cNvGraphicFramePr>
            <a:graphicFrameLocks noGrp="1"/>
          </p:cNvGraphicFramePr>
          <p:nvPr/>
        </p:nvGraphicFramePr>
        <p:xfrm>
          <a:off x="2032000" y="27643138"/>
          <a:ext cx="570230" cy="80924400"/>
        </p:xfrm>
        <a:graphic>
          <a:graphicData uri="http://schemas.openxmlformats.org/drawingml/2006/table">
            <a:tbl>
              <a:tblPr/>
              <a:tblGrid>
                <a:gridCol w="3619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82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</a:t>
                      </a:r>
                      <a:r>
                        <a:rPr kumimoji="0" lang="pl-P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r>
                        <a:rPr kumimoji="0" lang="pl-PL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936 and 1020 nm channels for water vapor measurements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</a:t>
                      </a:r>
                      <a:r>
                        <a:rPr kumimoji="0" lang="pl-P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r>
                        <a:rPr kumimoji="0" lang="pl-PL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GPS receiver for automatic location setup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</a:t>
                      </a:r>
                      <a:r>
                        <a:rPr kumimoji="0" lang="pl-P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r>
                        <a:rPr kumimoji="0" lang="pl-PL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Field carrying case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</a:t>
                      </a:r>
                      <a:r>
                        <a:rPr kumimoji="0" lang="pl-P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r>
                        <a:rPr kumimoji="0" lang="pl-PL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MICROTOPS data organizer software for Windows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</a:t>
                      </a:r>
                      <a:r>
                        <a:rPr kumimoji="0" lang="pl-P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r>
                        <a:rPr kumimoji="0" lang="pl-PL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Tripod adapter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413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</a:t>
                      </a:r>
                      <a:r>
                        <a:rPr kumimoji="0" lang="pl-P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r>
                        <a:rPr kumimoji="0" lang="pl-PL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hlinkClick r:id="rId2"/>
                        </a:rPr>
                        <a:t>Custom filter configuration for sunphotometry</a:t>
                      </a:r>
                      <a:r>
                        <a:rPr kumimoji="0" lang="pl-PL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 Typical wavelengths include: 340, 380, 440, 500, 675, 870, 936 and 1020 nm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1523" name="Picture 42" descr="bull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87575" y="27689175"/>
            <a:ext cx="142875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4" name="Picture 43" descr="bull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87575" y="42333863"/>
            <a:ext cx="142875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5" name="Picture 44" descr="bull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87575" y="53682900"/>
            <a:ext cx="142875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6" name="Picture 45" descr="bull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87575" y="58991500"/>
            <a:ext cx="142875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7" name="Picture 46" descr="bull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87575" y="71439088"/>
            <a:ext cx="142875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8" name="Picture 47" descr="bull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87575" y="75372913"/>
            <a:ext cx="142875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FA5658F-F7D6-453E-8E88-CB8DBBD33F9E}" type="slidenum">
              <a:rPr lang="en-US"/>
              <a:pPr/>
              <a:t>8</a:t>
            </a:fld>
            <a:endParaRPr lang="en-US"/>
          </a:p>
        </p:txBody>
      </p:sp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792162"/>
          </a:xfrm>
        </p:spPr>
        <p:txBody>
          <a:bodyPr/>
          <a:lstStyle/>
          <a:p>
            <a:r>
              <a:rPr lang="pl-PL" sz="3200" b="1" dirty="0">
                <a:latin typeface="Arial" charset="0"/>
              </a:rPr>
              <a:t>Pomiar ozonu przy pomocy </a:t>
            </a:r>
            <a:r>
              <a:rPr lang="pl-PL" sz="3200" b="1" dirty="0" err="1">
                <a:latin typeface="Arial" charset="0"/>
              </a:rPr>
              <a:t>Microtopsa</a:t>
            </a:r>
            <a:endParaRPr lang="pl-PL" sz="3200" b="1" dirty="0">
              <a:latin typeface="Arial" charset="0"/>
            </a:endParaRPr>
          </a:p>
        </p:txBody>
      </p:sp>
      <p:graphicFrame>
        <p:nvGraphicFramePr>
          <p:cNvPr id="1026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971550" y="1341438"/>
          <a:ext cx="3240088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Równanie" r:id="rId3" imgW="1435100" imgH="254000" progId="Equation.3">
                  <p:embed/>
                </p:oleObj>
              </mc:Choice>
              <mc:Fallback>
                <p:oleObj name="Równanie" r:id="rId3" imgW="1435100" imgH="254000" progId="Equation.3">
                  <p:embed/>
                  <p:pic>
                    <p:nvPicPr>
                      <p:cNvPr id="0" name="Picture 2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1341438"/>
                        <a:ext cx="3240088" cy="573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1" name="Text Box 4"/>
          <p:cNvSpPr txBox="1">
            <a:spLocks noChangeArrowheads="1"/>
          </p:cNvSpPr>
          <p:nvPr/>
        </p:nvSpPr>
        <p:spPr bwMode="auto">
          <a:xfrm>
            <a:off x="5076825" y="1196975"/>
            <a:ext cx="40671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Promieniowanie bezpośrednie docierające do przyrządu przy założeniu horyzontalnej jednorodności</a:t>
            </a:r>
          </a:p>
        </p:txBody>
      </p:sp>
      <p:sp>
        <p:nvSpPr>
          <p:cNvPr id="1032" name="Text Box 5"/>
          <p:cNvSpPr txBox="1">
            <a:spLocks noChangeArrowheads="1"/>
          </p:cNvSpPr>
          <p:nvPr/>
        </p:nvSpPr>
        <p:spPr bwMode="auto">
          <a:xfrm>
            <a:off x="468313" y="2205038"/>
            <a:ext cx="84963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gdzie, m jest masą optyczną, </a:t>
            </a:r>
            <a:r>
              <a:rPr lang="pl-PL" sz="1800">
                <a:latin typeface="Arial" charset="0"/>
                <a:sym typeface="Symbol" pitchFamily="18" charset="2"/>
              </a:rPr>
              <a:t></a:t>
            </a:r>
            <a:r>
              <a:rPr lang="pl-PL" sz="1800" baseline="-25000">
                <a:latin typeface="Arial" charset="0"/>
                <a:sym typeface="Symbol" pitchFamily="18" charset="2"/>
              </a:rPr>
              <a:t>RAY</a:t>
            </a:r>
            <a:r>
              <a:rPr lang="pl-PL" sz="1800">
                <a:latin typeface="Arial" charset="0"/>
                <a:sym typeface="Symbol" pitchFamily="18" charset="2"/>
              </a:rPr>
              <a:t> - molekularna grubością optyczną, </a:t>
            </a:r>
            <a:r>
              <a:rPr lang="pl-PL" sz="1800" baseline="-25000">
                <a:latin typeface="Arial" charset="0"/>
                <a:sym typeface="Symbol" pitchFamily="18" charset="2"/>
              </a:rPr>
              <a:t>AOT</a:t>
            </a:r>
            <a:r>
              <a:rPr lang="pl-PL" sz="1800">
                <a:latin typeface="Arial" charset="0"/>
                <a:sym typeface="Symbol" pitchFamily="18" charset="2"/>
              </a:rPr>
              <a:t> – grubość optyczna aerozolu, </a:t>
            </a:r>
            <a:r>
              <a:rPr lang="pl-PL" sz="1800" baseline="-25000">
                <a:latin typeface="Arial" charset="0"/>
                <a:sym typeface="Symbol" pitchFamily="18" charset="2"/>
              </a:rPr>
              <a:t>O3</a:t>
            </a:r>
            <a:r>
              <a:rPr lang="pl-PL" sz="1800">
                <a:latin typeface="Arial" charset="0"/>
                <a:sym typeface="Symbol" pitchFamily="18" charset="2"/>
              </a:rPr>
              <a:t> grubością optyczną ozonu,  - masa optyczna ozonu.</a:t>
            </a:r>
          </a:p>
        </p:txBody>
      </p:sp>
      <p:sp>
        <p:nvSpPr>
          <p:cNvPr id="1033" name="Rectangle 7"/>
          <p:cNvSpPr>
            <a:spLocks noChangeArrowheads="1"/>
          </p:cNvSpPr>
          <p:nvPr/>
        </p:nvSpPr>
        <p:spPr bwMode="auto">
          <a:xfrm>
            <a:off x="0" y="24860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1028" name="Object 8"/>
          <p:cNvGraphicFramePr>
            <a:graphicFrameLocks noChangeAspect="1"/>
          </p:cNvGraphicFramePr>
          <p:nvPr/>
        </p:nvGraphicFramePr>
        <p:xfrm>
          <a:off x="611188" y="3213100"/>
          <a:ext cx="1084262" cy="1512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Równanie" r:id="rId5" imgW="672808" imgH="939392" progId="Equation.3">
                  <p:embed/>
                </p:oleObj>
              </mc:Choice>
              <mc:Fallback>
                <p:oleObj name="Równanie" r:id="rId5" imgW="672808" imgH="939392" progId="Equation.3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213100"/>
                        <a:ext cx="1084262" cy="1512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Rectangle 9"/>
          <p:cNvSpPr>
            <a:spLocks noChangeArrowheads="1"/>
          </p:cNvSpPr>
          <p:nvPr/>
        </p:nvSpPr>
        <p:spPr bwMode="auto">
          <a:xfrm>
            <a:off x="0" y="3429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1035" name="Text Box 10"/>
          <p:cNvSpPr txBox="1">
            <a:spLocks noChangeArrowheads="1"/>
          </p:cNvSpPr>
          <p:nvPr/>
        </p:nvSpPr>
        <p:spPr bwMode="auto">
          <a:xfrm>
            <a:off x="2268538" y="3284538"/>
            <a:ext cx="3455987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Dla kata zenitalnego Słońca </a:t>
            </a:r>
            <a:r>
              <a:rPr lang="pl-PL" sz="1800">
                <a:latin typeface="Arial" charset="0"/>
                <a:sym typeface="Symbol" pitchFamily="18" charset="2"/>
              </a:rPr>
              <a:t>&lt;60</a:t>
            </a:r>
            <a:r>
              <a:rPr lang="pl-PL" sz="1800" baseline="30000">
                <a:latin typeface="Arial" charset="0"/>
                <a:sym typeface="Symbol" pitchFamily="18" charset="2"/>
              </a:rPr>
              <a:t>0</a:t>
            </a:r>
            <a:r>
              <a:rPr lang="pl-PL" sz="1800">
                <a:latin typeface="Arial" charset="0"/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m=1/cos</a:t>
            </a:r>
            <a:r>
              <a:rPr lang="pl-PL" sz="1800">
                <a:latin typeface="Arial" charset="0"/>
                <a:sym typeface="Symbol" pitchFamily="18" charset="2"/>
              </a:rPr>
              <a:t></a:t>
            </a:r>
          </a:p>
        </p:txBody>
      </p:sp>
      <p:sp>
        <p:nvSpPr>
          <p:cNvPr id="1036" name="Rectangle 11"/>
          <p:cNvSpPr>
            <a:spLocks noChangeArrowheads="1"/>
          </p:cNvSpPr>
          <p:nvPr/>
        </p:nvSpPr>
        <p:spPr bwMode="auto">
          <a:xfrm>
            <a:off x="0" y="2457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1037" name="Rectangle 12"/>
          <p:cNvSpPr>
            <a:spLocks noChangeArrowheads="1"/>
          </p:cNvSpPr>
          <p:nvPr/>
        </p:nvSpPr>
        <p:spPr bwMode="auto">
          <a:xfrm>
            <a:off x="0" y="2876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1038" name="Rectangle 13"/>
          <p:cNvSpPr>
            <a:spLocks noChangeArrowheads="1"/>
          </p:cNvSpPr>
          <p:nvPr/>
        </p:nvSpPr>
        <p:spPr bwMode="auto">
          <a:xfrm>
            <a:off x="0" y="3295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1039" name="Rectangle 14"/>
          <p:cNvSpPr>
            <a:spLocks noChangeArrowheads="1"/>
          </p:cNvSpPr>
          <p:nvPr/>
        </p:nvSpPr>
        <p:spPr bwMode="auto">
          <a:xfrm>
            <a:off x="0" y="3686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pl-PL" sz="1800">
              <a:latin typeface="Arial" charset="0"/>
            </a:endParaRPr>
          </a:p>
        </p:txBody>
      </p:sp>
      <p:pic>
        <p:nvPicPr>
          <p:cNvPr id="1054" name="Picture 30" descr="Solar Energy Engineeri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453" y="3295650"/>
            <a:ext cx="3686547" cy="276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8AE2CAF-8234-4E15-9440-4C7C893DE41C}" type="slidenum">
              <a:rPr lang="en-US"/>
              <a:pPr/>
              <a:t>9</a:t>
            </a:fld>
            <a:endParaRPr lang="en-US"/>
          </a:p>
        </p:txBody>
      </p:sp>
      <p:pic>
        <p:nvPicPr>
          <p:cNvPr id="2056" name="Picture 2" descr="wykres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62400" y="0"/>
            <a:ext cx="5181600" cy="4371975"/>
          </a:xfrm>
          <a:noFill/>
        </p:spPr>
      </p:pic>
      <p:graphicFrame>
        <p:nvGraphicFramePr>
          <p:cNvPr id="2050" name="Object 3"/>
          <p:cNvGraphicFramePr>
            <a:graphicFrameLocks noChangeAspect="1"/>
          </p:cNvGraphicFramePr>
          <p:nvPr/>
        </p:nvGraphicFramePr>
        <p:xfrm>
          <a:off x="323850" y="404813"/>
          <a:ext cx="1239838" cy="140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" name="Równanie" r:id="rId4" imgW="812800" imgH="914400" progId="Equation.3">
                  <p:embed/>
                </p:oleObj>
              </mc:Choice>
              <mc:Fallback>
                <p:oleObj name="Równanie" r:id="rId4" imgW="812800" imgH="914400" progId="Equation.3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404813"/>
                        <a:ext cx="1239838" cy="1400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4"/>
          <p:cNvGraphicFramePr>
            <a:graphicFrameLocks noChangeAspect="1"/>
          </p:cNvGraphicFramePr>
          <p:nvPr/>
        </p:nvGraphicFramePr>
        <p:xfrm>
          <a:off x="2051050" y="908050"/>
          <a:ext cx="1368425" cy="60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1" name="Równanie" r:id="rId6" imgW="952087" imgH="418918" progId="Equation.3">
                  <p:embed/>
                </p:oleObj>
              </mc:Choice>
              <mc:Fallback>
                <p:oleObj name="Równanie" r:id="rId6" imgW="952087" imgH="418918" progId="Equation.3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908050"/>
                        <a:ext cx="1368425" cy="601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5"/>
          <p:cNvGraphicFramePr>
            <a:graphicFrameLocks noChangeAspect="1"/>
          </p:cNvGraphicFramePr>
          <p:nvPr/>
        </p:nvGraphicFramePr>
        <p:xfrm>
          <a:off x="323850" y="2708275"/>
          <a:ext cx="2016125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" name="Równanie" r:id="rId8" imgW="1308100" imgH="419100" progId="Equation.3">
                  <p:embed/>
                </p:oleObj>
              </mc:Choice>
              <mc:Fallback>
                <p:oleObj name="Równanie" r:id="rId8" imgW="1308100" imgH="419100" progId="Equation.3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2708275"/>
                        <a:ext cx="2016125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6"/>
          <p:cNvGraphicFramePr>
            <a:graphicFrameLocks noChangeAspect="1"/>
          </p:cNvGraphicFramePr>
          <p:nvPr/>
        </p:nvGraphicFramePr>
        <p:xfrm>
          <a:off x="323850" y="3651250"/>
          <a:ext cx="1871663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3" name="Równanie" r:id="rId10" imgW="1117115" imgH="393529" progId="Equation.3">
                  <p:embed/>
                </p:oleObj>
              </mc:Choice>
              <mc:Fallback>
                <p:oleObj name="Równanie" r:id="rId10" imgW="1117115" imgH="393529" progId="Equation.3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3651250"/>
                        <a:ext cx="1871663" cy="654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4" name="Object 7"/>
          <p:cNvGraphicFramePr>
            <a:graphicFrameLocks noChangeAspect="1"/>
          </p:cNvGraphicFramePr>
          <p:nvPr/>
        </p:nvGraphicFramePr>
        <p:xfrm>
          <a:off x="323850" y="4672013"/>
          <a:ext cx="3311525" cy="114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4" name="Równanie" r:id="rId12" imgW="2057400" imgH="711200" progId="Equation.3">
                  <p:embed/>
                </p:oleObj>
              </mc:Choice>
              <mc:Fallback>
                <p:oleObj name="Równanie" r:id="rId12" imgW="2057400" imgH="711200" progId="Equation.3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4672013"/>
                        <a:ext cx="3311525" cy="1149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7" name="Text Box 8"/>
          <p:cNvSpPr txBox="1">
            <a:spLocks noChangeArrowheads="1"/>
          </p:cNvSpPr>
          <p:nvPr/>
        </p:nvSpPr>
        <p:spPr bwMode="auto">
          <a:xfrm>
            <a:off x="323850" y="2060575"/>
            <a:ext cx="23034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z tw. sinusow</a:t>
            </a:r>
          </a:p>
        </p:txBody>
      </p:sp>
      <p:sp>
        <p:nvSpPr>
          <p:cNvPr id="2058" name="Text Box 9"/>
          <p:cNvSpPr txBox="1">
            <a:spLocks noChangeArrowheads="1"/>
          </p:cNvSpPr>
          <p:nvPr/>
        </p:nvSpPr>
        <p:spPr bwMode="auto">
          <a:xfrm>
            <a:off x="4284663" y="4724400"/>
            <a:ext cx="41767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k- masowy współ. absorpcji przez ozon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179512" y="6021288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masa optyczna atmosfery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1194</TotalTime>
  <Words>2427</Words>
  <Application>Microsoft Office PowerPoint</Application>
  <PresentationFormat>Pokaz na ekranie (4:3)</PresentationFormat>
  <Paragraphs>362</Paragraphs>
  <Slides>67</Slides>
  <Notes>1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67</vt:i4>
      </vt:variant>
    </vt:vector>
  </HeadingPairs>
  <TitlesOfParts>
    <vt:vector size="69" baseType="lpstr">
      <vt:lpstr>Motyw pakietu Office</vt:lpstr>
      <vt:lpstr>Równanie</vt:lpstr>
      <vt:lpstr>Metody teledetekcyjne w badaniach atmosfery.  Wykład 3.  Pomiary ozonu</vt:lpstr>
      <vt:lpstr>Zdalne pomiary prowadzone z powierzchni ziemi</vt:lpstr>
      <vt:lpstr>Prezentacja programu PowerPoint</vt:lpstr>
      <vt:lpstr>Pomiar promieniowania na 2 długościach fal (1, 2) w obszarze UV gdzie   1 długość fali dla której promieniowanie jest silnie pochłaniane przez ozon   2 długość fali poza pasmem absorpcyjnym</vt:lpstr>
      <vt:lpstr>Porównanie przekrojów czynnych w zakresie UV</vt:lpstr>
      <vt:lpstr>Porównanie grubości optycznych w UV</vt:lpstr>
      <vt:lpstr>Microtops-Ozonometer</vt:lpstr>
      <vt:lpstr>Pomiar ozonu przy pomocy Microtopsa</vt:lpstr>
      <vt:lpstr>Prezentacja programu PowerPoint</vt:lpstr>
      <vt:lpstr>Masa optyczna – ogólne rozważania</vt:lpstr>
      <vt:lpstr>Prezentacja programu PowerPoint</vt:lpstr>
      <vt:lpstr>Prezentacja programu PowerPoint</vt:lpstr>
      <vt:lpstr>Założenia</vt:lpstr>
      <vt:lpstr>3 kanałowy algorytm MICROTOPS’a</vt:lpstr>
      <vt:lpstr>Spektrofotometr Brewera</vt:lpstr>
      <vt:lpstr>Spektrofotometr Brewera</vt:lpstr>
      <vt:lpstr>Wyznaczanie zawartości ozonu z spektrometry Brewera</vt:lpstr>
      <vt:lpstr>Wyznaczanie profilu ozonu </vt:lpstr>
      <vt:lpstr>Efekt Umkehr</vt:lpstr>
      <vt:lpstr>Od czego zależy promieniowanie rozproszone  z kierunku zenitalnego? </vt:lpstr>
      <vt:lpstr>Prezentacja programu PowerPoint</vt:lpstr>
      <vt:lpstr> </vt:lpstr>
      <vt:lpstr>Prezentacja programu PowerPoint</vt:lpstr>
      <vt:lpstr>Prezentacja programu PowerPoint</vt:lpstr>
      <vt:lpstr>Wykresy pokazują  wagę (z) jako funkcja wysokości przy rożnych kątach zenitalnych Słońca  i dla dwóch długości fali Funkcja (z) opisuje  warstwę efektywnego rozpraszania </vt:lpstr>
      <vt:lpstr>Prezentacja programu PowerPoint</vt:lpstr>
      <vt:lpstr>Prezentacja programu PowerPoint</vt:lpstr>
      <vt:lpstr>Symulacja efektu Umkehr</vt:lpstr>
      <vt:lpstr>Metody pomiary ozonu wykorzystujące pasma absorpcyjne w podczerwieni</vt:lpstr>
      <vt:lpstr>Pomiary satelitarne</vt:lpstr>
      <vt:lpstr>TOMS</vt:lpstr>
      <vt:lpstr>Wyznaczanie całkowitej zawartości ozonu</vt:lpstr>
      <vt:lpstr>Przybliżenie pojedynczego rozproszenia</vt:lpstr>
      <vt:lpstr>Ogólny algorytm </vt:lpstr>
      <vt:lpstr>Prezentacja programu PowerPoint</vt:lpstr>
      <vt:lpstr>Prezentacja programu PowerPoint</vt:lpstr>
      <vt:lpstr>W celu obliczenia Ncal korzysta się z: </vt:lpstr>
      <vt:lpstr>Wpływ chmur</vt:lpstr>
      <vt:lpstr>Problemy satelitarnych pomiarów zawartości ozonu</vt:lpstr>
      <vt:lpstr>TOMS – ozon troposferyczny-  CCD (Convective cloud differental)</vt:lpstr>
      <vt:lpstr>Przykładowa mapa całkowitej zawartości ozonu</vt:lpstr>
      <vt:lpstr>Dane NASA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Detektor OMI (satelita AURA)</vt:lpstr>
      <vt:lpstr>Prezentacja programu PowerPoint</vt:lpstr>
      <vt:lpstr>Technika DOAS do wyznaczania zawartości ozonu. </vt:lpstr>
      <vt:lpstr>Szczegóły metody DOAS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18 Oct 2005</vt:lpstr>
      <vt:lpstr>The GOME ozone monitoring instrument </vt:lpstr>
      <vt:lpstr>GOME-2</vt:lpstr>
      <vt:lpstr>GOME-2 EUMETSAT Products</vt:lpstr>
      <vt:lpstr>SCIAMACHY – ENVISAT  </vt:lpstr>
      <vt:lpstr>Nowe detektory do pomiarów ozonu</vt:lpstr>
      <vt:lpstr>Sentinel-5p instrument payload</vt:lpstr>
      <vt:lpstr>Sentinel-4 instrument payload</vt:lpstr>
    </vt:vector>
  </TitlesOfParts>
  <Company>IGF-UW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Metody teledetekcyjne w badaniach atmosfery i oceanów. Wykład 3.  Pomiary ozonu</dc:title>
  <dc:creator>Krzysztof Markowicz</dc:creator>
  <cp:lastModifiedBy>admin</cp:lastModifiedBy>
  <cp:revision>66</cp:revision>
  <dcterms:created xsi:type="dcterms:W3CDTF">2017-02-26T14:02:29Z</dcterms:created>
  <dcterms:modified xsi:type="dcterms:W3CDTF">2025-03-11T12:24:36Z</dcterms:modified>
</cp:coreProperties>
</file>