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2874" y="-10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48.wmf"/><Relationship Id="rId1" Type="http://schemas.openxmlformats.org/officeDocument/2006/relationships/image" Target="../media/image47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4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wmf"/><Relationship Id="rId1" Type="http://schemas.openxmlformats.org/officeDocument/2006/relationships/image" Target="../media/image54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image" Target="../media/image68.wmf"/><Relationship Id="rId1" Type="http://schemas.openxmlformats.org/officeDocument/2006/relationships/image" Target="../media/image67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72.wmf"/><Relationship Id="rId1" Type="http://schemas.openxmlformats.org/officeDocument/2006/relationships/image" Target="../media/image71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75.wmf"/><Relationship Id="rId2" Type="http://schemas.openxmlformats.org/officeDocument/2006/relationships/image" Target="../media/image74.wmf"/><Relationship Id="rId1" Type="http://schemas.openxmlformats.org/officeDocument/2006/relationships/image" Target="../media/image73.wmf"/><Relationship Id="rId5" Type="http://schemas.openxmlformats.org/officeDocument/2006/relationships/image" Target="../media/image77.wmf"/><Relationship Id="rId4" Type="http://schemas.openxmlformats.org/officeDocument/2006/relationships/image" Target="../media/image76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97.wmf"/><Relationship Id="rId1" Type="http://schemas.openxmlformats.org/officeDocument/2006/relationships/image" Target="../media/image9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wmf"/><Relationship Id="rId2" Type="http://schemas.openxmlformats.org/officeDocument/2006/relationships/image" Target="../media/image99.wmf"/><Relationship Id="rId1" Type="http://schemas.openxmlformats.org/officeDocument/2006/relationships/image" Target="../media/image98.wmf"/><Relationship Id="rId4" Type="http://schemas.openxmlformats.org/officeDocument/2006/relationships/image" Target="../media/image101.w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wmf"/><Relationship Id="rId1" Type="http://schemas.openxmlformats.org/officeDocument/2006/relationships/image" Target="../media/image10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5" Type="http://schemas.openxmlformats.org/officeDocument/2006/relationships/image" Target="../media/image43.wmf"/><Relationship Id="rId4" Type="http://schemas.openxmlformats.org/officeDocument/2006/relationships/image" Target="../media/image42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0D53E4-FC43-481C-A86B-B326BE644F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609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ytuł, tekst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35CB62-2885-4CF6-9718-968BD2E362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268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ED0E37-5E51-4DD0-8F5A-91888BF6EF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872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AF2E7-C38B-4DC1-8CC3-7D4CC76DB4BA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AF2E7-C38B-4DC1-8CC3-7D4CC76DB4BA}" type="datetimeFigureOut">
              <a:rPr lang="en-US" smtClean="0"/>
              <a:pPr/>
              <a:t>6/3/2025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D4AD1-D341-4AB6-8E5A-54C1A188125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5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22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9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0" Type="http://schemas.openxmlformats.org/officeDocument/2006/relationships/image" Target="../media/image21.wmf"/><Relationship Id="rId4" Type="http://schemas.openxmlformats.org/officeDocument/2006/relationships/image" Target="../media/image18.wmf"/><Relationship Id="rId9" Type="http://schemas.openxmlformats.org/officeDocument/2006/relationships/oleObject" Target="../embeddings/oleObject6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23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7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28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31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3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5.wmf"/><Relationship Id="rId11" Type="http://schemas.openxmlformats.org/officeDocument/2006/relationships/oleObject" Target="../embeddings/oleObject21.bin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37.wmf"/><Relationship Id="rId4" Type="http://schemas.openxmlformats.org/officeDocument/2006/relationships/image" Target="../media/image34.wmf"/><Relationship Id="rId9" Type="http://schemas.openxmlformats.org/officeDocument/2006/relationships/oleObject" Target="../embeddings/oleObject20.bin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12" Type="http://schemas.openxmlformats.org/officeDocument/2006/relationships/image" Target="../media/image4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0.wmf"/><Relationship Id="rId11" Type="http://schemas.openxmlformats.org/officeDocument/2006/relationships/oleObject" Target="../embeddings/oleObject26.bin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42.wmf"/><Relationship Id="rId4" Type="http://schemas.openxmlformats.org/officeDocument/2006/relationships/image" Target="../media/image39.wmf"/><Relationship Id="rId9" Type="http://schemas.openxmlformats.org/officeDocument/2006/relationships/oleObject" Target="../embeddings/oleObject25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5.w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44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8.w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47.w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9.w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44.w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2.wmf"/><Relationship Id="rId5" Type="http://schemas.openxmlformats.org/officeDocument/2006/relationships/oleObject" Target="../embeddings/oleObject36.bin"/><Relationship Id="rId4" Type="http://schemas.openxmlformats.org/officeDocument/2006/relationships/image" Target="../media/image51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55.wmf"/><Relationship Id="rId5" Type="http://schemas.openxmlformats.org/officeDocument/2006/relationships/oleObject" Target="../embeddings/oleObject39.bin"/><Relationship Id="rId4" Type="http://schemas.openxmlformats.org/officeDocument/2006/relationships/image" Target="../media/image54.w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66.wm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wmf"/><Relationship Id="rId3" Type="http://schemas.openxmlformats.org/officeDocument/2006/relationships/oleObject" Target="../embeddings/oleObject41.bin"/><Relationship Id="rId7" Type="http://schemas.openxmlformats.org/officeDocument/2006/relationships/oleObject" Target="../embeddings/oleObject4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68.wmf"/><Relationship Id="rId5" Type="http://schemas.openxmlformats.org/officeDocument/2006/relationships/oleObject" Target="../embeddings/oleObject42.bin"/><Relationship Id="rId4" Type="http://schemas.openxmlformats.org/officeDocument/2006/relationships/image" Target="../media/image67.wm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70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72.wmf"/><Relationship Id="rId5" Type="http://schemas.openxmlformats.org/officeDocument/2006/relationships/oleObject" Target="../embeddings/oleObject46.bin"/><Relationship Id="rId4" Type="http://schemas.openxmlformats.org/officeDocument/2006/relationships/image" Target="../media/image71.wmf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wmf"/><Relationship Id="rId3" Type="http://schemas.openxmlformats.org/officeDocument/2006/relationships/oleObject" Target="../embeddings/oleObject47.bin"/><Relationship Id="rId7" Type="http://schemas.openxmlformats.org/officeDocument/2006/relationships/oleObject" Target="../embeddings/oleObject49.bin"/><Relationship Id="rId12" Type="http://schemas.openxmlformats.org/officeDocument/2006/relationships/image" Target="../media/image77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74.wmf"/><Relationship Id="rId11" Type="http://schemas.openxmlformats.org/officeDocument/2006/relationships/oleObject" Target="../embeddings/oleObject51.bin"/><Relationship Id="rId5" Type="http://schemas.openxmlformats.org/officeDocument/2006/relationships/oleObject" Target="../embeddings/oleObject48.bin"/><Relationship Id="rId10" Type="http://schemas.openxmlformats.org/officeDocument/2006/relationships/image" Target="../media/image76.wmf"/><Relationship Id="rId4" Type="http://schemas.openxmlformats.org/officeDocument/2006/relationships/image" Target="../media/image73.wmf"/><Relationship Id="rId9" Type="http://schemas.openxmlformats.org/officeDocument/2006/relationships/oleObject" Target="../embeddings/oleObject50.bin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wmf"/><Relationship Id="rId2" Type="http://schemas.openxmlformats.org/officeDocument/2006/relationships/image" Target="../media/image8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wmf"/><Relationship Id="rId5" Type="http://schemas.openxmlformats.org/officeDocument/2006/relationships/image" Target="../media/image89.wmf"/><Relationship Id="rId4" Type="http://schemas.openxmlformats.org/officeDocument/2006/relationships/image" Target="../media/image88.wmf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wm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wm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wmf"/><Relationship Id="rId2" Type="http://schemas.openxmlformats.org/officeDocument/2006/relationships/image" Target="../media/image93.wmf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97.wmf"/><Relationship Id="rId5" Type="http://schemas.openxmlformats.org/officeDocument/2006/relationships/oleObject" Target="../embeddings/oleObject53.bin"/><Relationship Id="rId4" Type="http://schemas.openxmlformats.org/officeDocument/2006/relationships/image" Target="../media/image96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wmf"/><Relationship Id="rId3" Type="http://schemas.openxmlformats.org/officeDocument/2006/relationships/oleObject" Target="../embeddings/oleObject54.bin"/><Relationship Id="rId7" Type="http://schemas.openxmlformats.org/officeDocument/2006/relationships/oleObject" Target="../embeddings/oleObject5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99.wmf"/><Relationship Id="rId5" Type="http://schemas.openxmlformats.org/officeDocument/2006/relationships/oleObject" Target="../embeddings/oleObject55.bin"/><Relationship Id="rId10" Type="http://schemas.openxmlformats.org/officeDocument/2006/relationships/image" Target="../media/image101.wmf"/><Relationship Id="rId4" Type="http://schemas.openxmlformats.org/officeDocument/2006/relationships/image" Target="../media/image98.wmf"/><Relationship Id="rId9" Type="http://schemas.openxmlformats.org/officeDocument/2006/relationships/oleObject" Target="../embeddings/oleObject57.bin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8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03.wmf"/><Relationship Id="rId5" Type="http://schemas.openxmlformats.org/officeDocument/2006/relationships/oleObject" Target="../embeddings/oleObject59.bin"/><Relationship Id="rId4" Type="http://schemas.openxmlformats.org/officeDocument/2006/relationships/image" Target="../media/image102.wmf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549275"/>
            <a:ext cx="7772400" cy="3455988"/>
          </a:xfrm>
        </p:spPr>
        <p:txBody>
          <a:bodyPr>
            <a:normAutofit fontScale="90000"/>
          </a:bodyPr>
          <a:lstStyle/>
          <a:p>
            <a:r>
              <a:rPr lang="pl-PL" sz="4000" b="1" dirty="0" smtClean="0">
                <a:latin typeface="Arial" charset="0"/>
                <a:cs typeface="Arial" charset="0"/>
              </a:rPr>
              <a:t>Metody teledetekcyjne w badaniach atmosfery i oceanów</a:t>
            </a:r>
            <a:r>
              <a:rPr lang="pl-PL" sz="4000" dirty="0" smtClean="0">
                <a:latin typeface="Arial" charset="0"/>
                <a:cs typeface="Arial" charset="0"/>
              </a:rPr>
              <a:t>.</a:t>
            </a:r>
            <a:br>
              <a:rPr lang="pl-PL" sz="4000" dirty="0" smtClean="0">
                <a:latin typeface="Arial" charset="0"/>
                <a:cs typeface="Arial" charset="0"/>
              </a:rPr>
            </a:br>
            <a:r>
              <a:rPr lang="pl-PL" sz="4000" dirty="0" smtClean="0">
                <a:latin typeface="Arial" charset="0"/>
                <a:cs typeface="Arial" charset="0"/>
              </a:rPr>
              <a:t/>
            </a:r>
            <a:br>
              <a:rPr lang="pl-PL" sz="4000" dirty="0" smtClean="0">
                <a:latin typeface="Arial" charset="0"/>
                <a:cs typeface="Arial" charset="0"/>
              </a:rPr>
            </a:br>
            <a:r>
              <a:rPr lang="pl-PL" sz="4000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Wykład </a:t>
            </a:r>
            <a:r>
              <a:rPr lang="pl-PL" sz="4000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17</a:t>
            </a:r>
            <a:r>
              <a:rPr lang="pl-PL" sz="4000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/>
            </a:r>
            <a:br>
              <a:rPr lang="pl-PL" sz="4000" dirty="0" smtClean="0">
                <a:solidFill>
                  <a:srgbClr val="0000FF"/>
                </a:solidFill>
                <a:latin typeface="Arial" charset="0"/>
                <a:cs typeface="Arial" charset="0"/>
              </a:rPr>
            </a:br>
            <a:r>
              <a:rPr lang="pl-PL" sz="4000" dirty="0" err="1" smtClean="0">
                <a:solidFill>
                  <a:srgbClr val="0000FF"/>
                </a:solidFill>
                <a:latin typeface="Arial" charset="0"/>
                <a:cs typeface="Arial" charset="0"/>
              </a:rPr>
              <a:t>Lidary</a:t>
            </a:r>
            <a:endParaRPr lang="pl-PL" sz="4000" dirty="0" smtClean="0">
              <a:solidFill>
                <a:srgbClr val="0000FF"/>
              </a:solidFill>
              <a:latin typeface="Arial" charset="0"/>
              <a:cs typeface="Arial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4292600"/>
            <a:ext cx="6400800" cy="1752600"/>
          </a:xfrm>
        </p:spPr>
        <p:txBody>
          <a:bodyPr/>
          <a:lstStyle/>
          <a:p>
            <a:r>
              <a:rPr lang="pl-PL" b="1" smtClean="0">
                <a:latin typeface="Arial" charset="0"/>
                <a:cs typeface="Arial" charset="0"/>
              </a:rPr>
              <a:t>Krzysztof Markowicz</a:t>
            </a:r>
          </a:p>
          <a:p>
            <a:r>
              <a:rPr lang="pl-PL" b="1" smtClean="0">
                <a:latin typeface="Arial" charset="0"/>
                <a:cs typeface="Arial" charset="0"/>
              </a:rPr>
              <a:t>kmark@igf.fuw.edu.pl</a:t>
            </a:r>
          </a:p>
          <a:p>
            <a:endParaRPr lang="pl-PL" smtClean="0"/>
          </a:p>
        </p:txBody>
      </p:sp>
    </p:spTree>
    <p:extLst>
      <p:ext uri="{BB962C8B-B14F-4D97-AF65-F5344CB8AC3E}">
        <p14:creationId xmlns:p14="http://schemas.microsoft.com/office/powerpoint/2010/main" val="296063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ytuł 1"/>
          <p:cNvSpPr>
            <a:spLocks noGrp="1"/>
          </p:cNvSpPr>
          <p:nvPr>
            <p:ph type="title"/>
          </p:nvPr>
        </p:nvSpPr>
        <p:spPr>
          <a:xfrm>
            <a:off x="214313" y="142875"/>
            <a:ext cx="8929687" cy="1143000"/>
          </a:xfrm>
        </p:spPr>
        <p:txBody>
          <a:bodyPr/>
          <a:lstStyle/>
          <a:p>
            <a:r>
              <a:rPr lang="pl-PL" sz="3200" smtClean="0">
                <a:latin typeface="Arial" charset="0"/>
                <a:cs typeface="Arial" charset="0"/>
              </a:rPr>
              <a:t>PMT Hamamatsu H6779 – detekcja analogowa</a:t>
            </a:r>
            <a:endParaRPr lang="en-US" sz="3200" smtClean="0">
              <a:latin typeface="Arial" charset="0"/>
              <a:cs typeface="Arial" charset="0"/>
            </a:endParaRPr>
          </a:p>
        </p:txBody>
      </p:sp>
      <p:sp>
        <p:nvSpPr>
          <p:cNvPr id="12291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B918ADB-2AF6-43A3-8204-97FD941150B9}" type="slidenum">
              <a:rPr lang="en-US" sz="1400" smtClean="0"/>
              <a:pPr/>
              <a:t>10</a:t>
            </a:fld>
            <a:endParaRPr lang="en-US" sz="1400" smtClean="0"/>
          </a:p>
        </p:txBody>
      </p:sp>
      <p:pic>
        <p:nvPicPr>
          <p:cNvPr id="1229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1000125"/>
            <a:ext cx="3429000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229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6125"/>
            <a:ext cx="8885238" cy="242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9567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3315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3316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814403DA-F6B8-41F8-8FE0-C9CAC9B0090C}" type="slidenum">
              <a:rPr lang="en-US" sz="1400" smtClean="0"/>
              <a:pPr/>
              <a:t>11</a:t>
            </a:fld>
            <a:endParaRPr lang="en-US" sz="1400" smtClean="0"/>
          </a:p>
        </p:txBody>
      </p:sp>
      <p:pic>
        <p:nvPicPr>
          <p:cNvPr id="133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3525" cy="657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2451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4339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4340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B854981-E7C6-4F33-84A5-9C2C78336DEE}" type="slidenum">
              <a:rPr lang="en-US" sz="1400" smtClean="0"/>
              <a:pPr/>
              <a:t>12</a:t>
            </a:fld>
            <a:endParaRPr lang="en-US" sz="1400" smtClean="0"/>
          </a:p>
        </p:txBody>
      </p:sp>
      <p:pic>
        <p:nvPicPr>
          <p:cNvPr id="1434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501063" cy="681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5855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 dirty="0" smtClean="0">
                <a:latin typeface="Arial" charset="0"/>
              </a:rPr>
              <a:t>Typy </a:t>
            </a:r>
            <a:r>
              <a:rPr lang="pl-PL" sz="3200" b="1" dirty="0" err="1" smtClean="0">
                <a:latin typeface="Arial" charset="0"/>
              </a:rPr>
              <a:t>lidar</a:t>
            </a:r>
            <a:r>
              <a:rPr lang="pl-PL" sz="3200" b="1" dirty="0" err="1" smtClean="0">
                <a:latin typeface="Arial" charset="0"/>
                <a:sym typeface="Symbol" pitchFamily="18" charset="2"/>
              </a:rPr>
              <a:t>ó</a:t>
            </a:r>
            <a:r>
              <a:rPr lang="pl-PL" sz="3200" b="1" dirty="0" err="1" smtClean="0">
                <a:latin typeface="Arial" charset="0"/>
              </a:rPr>
              <a:t>w</a:t>
            </a:r>
            <a:r>
              <a:rPr lang="pl-PL" sz="3200" b="1" dirty="0" smtClean="0">
                <a:latin typeface="Arial" charset="0"/>
              </a:rPr>
              <a:t>:</a:t>
            </a:r>
            <a:endParaRPr lang="en-US" sz="3200" b="1" dirty="0" smtClean="0"/>
          </a:p>
        </p:txBody>
      </p:sp>
      <p:sp>
        <p:nvSpPr>
          <p:cNvPr id="1536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buFontTx/>
              <a:buAutoNum type="arabicParenR"/>
            </a:pPr>
            <a:r>
              <a:rPr lang="pl-PL" sz="2400" smtClean="0">
                <a:latin typeface="Arial" charset="0"/>
              </a:rPr>
              <a:t>Lidar rozproszeniowy (aerozolowy)</a:t>
            </a:r>
          </a:p>
          <a:p>
            <a:pPr marL="609600" indent="-609600">
              <a:buFontTx/>
              <a:buAutoNum type="arabicParenR"/>
            </a:pPr>
            <a:r>
              <a:rPr lang="pl-PL" sz="2400" smtClean="0">
                <a:latin typeface="Arial" charset="0"/>
              </a:rPr>
              <a:t>Lidar absorpcji różnicowej</a:t>
            </a:r>
          </a:p>
          <a:p>
            <a:pPr marL="609600" indent="-609600">
              <a:buFontTx/>
              <a:buAutoNum type="arabicParenR"/>
            </a:pPr>
            <a:r>
              <a:rPr lang="pl-PL" sz="2400" smtClean="0">
                <a:latin typeface="Arial" charset="0"/>
              </a:rPr>
              <a:t>Lidar fluoroscencyjny</a:t>
            </a:r>
          </a:p>
          <a:p>
            <a:pPr marL="609600" indent="-609600">
              <a:buFontTx/>
              <a:buAutoNum type="arabicParenR"/>
            </a:pPr>
            <a:r>
              <a:rPr lang="pl-PL" sz="2400" smtClean="0">
                <a:latin typeface="Arial" charset="0"/>
              </a:rPr>
              <a:t>Lidar dopplerowski</a:t>
            </a:r>
          </a:p>
        </p:txBody>
      </p:sp>
      <p:sp>
        <p:nvSpPr>
          <p:cNvPr id="15364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3E1A9F46-A8D4-4FE7-94A1-6103713CF6E9}" type="slidenum">
              <a:rPr lang="en-US" sz="1400" smtClean="0"/>
              <a:pPr/>
              <a:t>13</a:t>
            </a:fld>
            <a:endParaRPr lang="en-US" sz="1400" smtClean="0"/>
          </a:p>
        </p:txBody>
      </p:sp>
    </p:spTree>
    <p:extLst>
      <p:ext uri="{BB962C8B-B14F-4D97-AF65-F5344CB8AC3E}">
        <p14:creationId xmlns:p14="http://schemas.microsoft.com/office/powerpoint/2010/main" val="1123178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6387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6388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04BCE89C-4CC4-49BD-A6B3-F8357C936931}" type="slidenum">
              <a:rPr lang="en-US" sz="1400" smtClean="0"/>
              <a:pPr/>
              <a:t>14</a:t>
            </a:fld>
            <a:endParaRPr lang="en-US" sz="1400" smtClean="0"/>
          </a:p>
        </p:txBody>
      </p:sp>
      <p:pic>
        <p:nvPicPr>
          <p:cNvPr id="1638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313"/>
            <a:ext cx="9001125" cy="661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78838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7411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7412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BDE54F9-DECF-43E9-B613-9A07DDE7FFD5}" type="slidenum">
              <a:rPr lang="en-US" sz="1400" smtClean="0"/>
              <a:pPr/>
              <a:t>15</a:t>
            </a:fld>
            <a:endParaRPr lang="en-US" sz="1400" smtClean="0"/>
          </a:p>
        </p:txBody>
      </p:sp>
      <p:pic>
        <p:nvPicPr>
          <p:cNvPr id="174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99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84280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ytuł 1"/>
          <p:cNvSpPr>
            <a:spLocks noGrp="1"/>
          </p:cNvSpPr>
          <p:nvPr>
            <p:ph type="title"/>
          </p:nvPr>
        </p:nvSpPr>
        <p:spPr>
          <a:xfrm>
            <a:off x="714375" y="285750"/>
            <a:ext cx="7772400" cy="1143000"/>
          </a:xfrm>
        </p:spPr>
        <p:txBody>
          <a:bodyPr/>
          <a:lstStyle/>
          <a:p>
            <a:r>
              <a:rPr lang="pl-PL" sz="3200" b="1" dirty="0" smtClean="0">
                <a:latin typeface="Arial" charset="0"/>
                <a:cs typeface="Arial" charset="0"/>
              </a:rPr>
              <a:t>Budowa </a:t>
            </a:r>
            <a:r>
              <a:rPr lang="pl-PL" sz="3200" b="1" dirty="0" err="1" smtClean="0">
                <a:latin typeface="Arial" charset="0"/>
                <a:cs typeface="Arial" charset="0"/>
              </a:rPr>
              <a:t>lidaru</a:t>
            </a:r>
            <a:r>
              <a:rPr lang="pl-PL" sz="3200" b="1" dirty="0" smtClean="0">
                <a:latin typeface="Arial" charset="0"/>
                <a:cs typeface="Arial" charset="0"/>
              </a:rPr>
              <a:t> – układ lasera</a:t>
            </a:r>
            <a:endParaRPr lang="en-US" sz="3200" b="1" dirty="0" smtClean="0">
              <a:latin typeface="Arial" charset="0"/>
              <a:cs typeface="Arial" charset="0"/>
            </a:endParaRPr>
          </a:p>
        </p:txBody>
      </p:sp>
      <p:sp>
        <p:nvSpPr>
          <p:cNvPr id="18435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400" smtClean="0">
                <a:latin typeface="Arial" charset="0"/>
                <a:cs typeface="Arial" charset="0"/>
              </a:rPr>
              <a:t>Laser ( emisja promieniowania dla jednej lub więcej długości fali)</a:t>
            </a:r>
          </a:p>
          <a:p>
            <a:r>
              <a:rPr lang="pl-PL" sz="2400" smtClean="0">
                <a:latin typeface="Arial" charset="0"/>
                <a:cs typeface="Arial" charset="0"/>
              </a:rPr>
              <a:t>Fotodioda – układ triggera (aby wiedzieć kiedy laser emituje promieniowanie) </a:t>
            </a:r>
            <a:endParaRPr lang="en-US" sz="2400" smtClean="0">
              <a:latin typeface="Arial" charset="0"/>
              <a:cs typeface="Arial" charset="0"/>
            </a:endParaRPr>
          </a:p>
        </p:txBody>
      </p:sp>
      <p:sp>
        <p:nvSpPr>
          <p:cNvPr id="18436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146C0B1-031C-49E4-91E1-36C4A3AFCE89}" type="slidenum">
              <a:rPr lang="en-US" sz="1400" smtClean="0"/>
              <a:pPr/>
              <a:t>16</a:t>
            </a:fld>
            <a:endParaRPr lang="en-US" sz="1400" smtClean="0"/>
          </a:p>
        </p:txBody>
      </p:sp>
    </p:spTree>
    <p:extLst>
      <p:ext uri="{BB962C8B-B14F-4D97-AF65-F5344CB8AC3E}">
        <p14:creationId xmlns:p14="http://schemas.microsoft.com/office/powerpoint/2010/main" val="24166621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9459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9460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51262E12-C02B-4E44-B628-F023807C0320}" type="slidenum">
              <a:rPr lang="en-US" sz="1400" smtClean="0"/>
              <a:pPr/>
              <a:t>17</a:t>
            </a:fld>
            <a:endParaRPr lang="en-US" sz="1400" smtClean="0"/>
          </a:p>
        </p:txBody>
      </p:sp>
      <p:pic>
        <p:nvPicPr>
          <p:cNvPr id="1946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99550" cy="650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49087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2048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20484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8AF72B79-6AE3-4266-914A-11D63C3F8F56}" type="slidenum">
              <a:rPr lang="en-US" sz="1400" smtClean="0"/>
              <a:pPr/>
              <a:t>18</a:t>
            </a:fld>
            <a:endParaRPr lang="en-US" sz="1400" smtClean="0"/>
          </a:p>
        </p:txBody>
      </p:sp>
      <p:pic>
        <p:nvPicPr>
          <p:cNvPr id="2048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66213" cy="590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62432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21507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21508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A0F9D8B0-139A-424A-82E3-2176852C56DF}" type="slidenum">
              <a:rPr lang="en-US" sz="1400" smtClean="0"/>
              <a:pPr/>
              <a:t>19</a:t>
            </a:fld>
            <a:endParaRPr lang="en-US" sz="1400" smtClean="0"/>
          </a:p>
        </p:txBody>
      </p:sp>
      <p:pic>
        <p:nvPicPr>
          <p:cNvPr id="2150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1950"/>
            <a:ext cx="9144000" cy="649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21510" name="pole tekstowe 5"/>
          <p:cNvSpPr txBox="1">
            <a:spLocks noChangeArrowheads="1"/>
          </p:cNvSpPr>
          <p:nvPr/>
        </p:nvSpPr>
        <p:spPr bwMode="auto">
          <a:xfrm>
            <a:off x="2000250" y="0"/>
            <a:ext cx="571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pl-PL" b="1" dirty="0">
                <a:latin typeface="Arial" charset="0"/>
                <a:cs typeface="Arial" charset="0"/>
              </a:rPr>
              <a:t>Przykład systemu </a:t>
            </a:r>
            <a:r>
              <a:rPr lang="pl-PL" b="1" dirty="0" err="1">
                <a:latin typeface="Arial" charset="0"/>
                <a:cs typeface="Arial" charset="0"/>
              </a:rPr>
              <a:t>lidarowego</a:t>
            </a:r>
            <a:endParaRPr lang="en-US" b="1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68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3CDE9F87-ED9A-49AB-9149-DE20BBFF7877}" type="slidenum">
              <a:rPr lang="en-US" sz="1400" smtClean="0"/>
              <a:pPr/>
              <a:t>2</a:t>
            </a:fld>
            <a:endParaRPr lang="en-US" sz="1400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2400" cy="706437"/>
          </a:xfrm>
        </p:spPr>
        <p:txBody>
          <a:bodyPr/>
          <a:lstStyle/>
          <a:p>
            <a:r>
              <a:rPr lang="pl-PL" sz="3200" b="1" dirty="0" smtClean="0">
                <a:latin typeface="Arial" pitchFamily="34" charset="0"/>
                <a:cs typeface="Arial" pitchFamily="34" charset="0"/>
              </a:rPr>
              <a:t>LIDAR (</a:t>
            </a:r>
            <a:r>
              <a:rPr lang="pl-PL" sz="3200" b="1" dirty="0" err="1" smtClean="0">
                <a:latin typeface="Arial" pitchFamily="34" charset="0"/>
                <a:cs typeface="Arial" pitchFamily="34" charset="0"/>
              </a:rPr>
              <a:t>LIght</a:t>
            </a:r>
            <a:r>
              <a:rPr lang="pl-PL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sz="3200" b="1" dirty="0" err="1" smtClean="0">
                <a:latin typeface="Arial" pitchFamily="34" charset="0"/>
                <a:cs typeface="Arial" pitchFamily="34" charset="0"/>
              </a:rPr>
              <a:t>Detection</a:t>
            </a:r>
            <a:r>
              <a:rPr lang="pl-PL" sz="3200" b="1" dirty="0" smtClean="0">
                <a:latin typeface="Arial" pitchFamily="34" charset="0"/>
                <a:cs typeface="Arial" pitchFamily="34" charset="0"/>
              </a:rPr>
              <a:t> and </a:t>
            </a:r>
            <a:r>
              <a:rPr lang="pl-PL" sz="3200" b="1" dirty="0" err="1" smtClean="0">
                <a:latin typeface="Arial" pitchFamily="34" charset="0"/>
                <a:cs typeface="Arial" pitchFamily="34" charset="0"/>
              </a:rPr>
              <a:t>RAnging</a:t>
            </a:r>
            <a:r>
              <a:rPr lang="pl-PL" sz="3200" b="1" i="1" dirty="0" smtClean="0">
                <a:latin typeface="Arial" pitchFamily="34" charset="0"/>
                <a:cs typeface="Arial" pitchFamily="34" charset="0"/>
              </a:rPr>
              <a:t>)</a:t>
            </a:r>
            <a:endParaRPr lang="pl-PL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052513"/>
            <a:ext cx="8229600" cy="4525962"/>
          </a:xfrm>
        </p:spPr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Wykorzystuje jako źródło promieniowania laser</a:t>
            </a:r>
            <a:r>
              <a:rPr lang="en-US" sz="2400" dirty="0" smtClean="0">
                <a:latin typeface="Arial" charset="0"/>
                <a:cs typeface="Arial" charset="0"/>
              </a:rPr>
              <a:t>ó</a:t>
            </a:r>
            <a:r>
              <a:rPr lang="pl-PL" sz="2400" dirty="0" smtClean="0">
                <a:latin typeface="Arial" charset="0"/>
                <a:cs typeface="Arial" charset="0"/>
              </a:rPr>
              <a:t>w</a:t>
            </a:r>
            <a:r>
              <a:rPr lang="pl-PL" sz="2400" dirty="0" smtClean="0">
                <a:latin typeface="Arial" charset="0"/>
              </a:rPr>
              <a:t> emitujących promieniowania od obszaru UV przez obszar widzialny do bliskiej podczerwieni. </a:t>
            </a:r>
          </a:p>
          <a:p>
            <a:pPr marL="609600" indent="-609600"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Główne części </a:t>
            </a:r>
            <a:r>
              <a:rPr lang="pl-PL" sz="2400" dirty="0" err="1" smtClean="0">
                <a:latin typeface="Arial" charset="0"/>
              </a:rPr>
              <a:t>lidaru</a:t>
            </a:r>
            <a:r>
              <a:rPr lang="pl-PL" sz="2400" dirty="0" smtClean="0">
                <a:latin typeface="Arial" charset="0"/>
              </a:rPr>
              <a:t> to:</a:t>
            </a:r>
          </a:p>
          <a:p>
            <a:pPr marL="609600" indent="-609600">
              <a:lnSpc>
                <a:spcPct val="90000"/>
              </a:lnSpc>
              <a:buFontTx/>
              <a:buAutoNum type="arabicParenR"/>
            </a:pPr>
            <a:r>
              <a:rPr lang="pl-PL" sz="2400" dirty="0" smtClean="0">
                <a:latin typeface="Arial" charset="0"/>
              </a:rPr>
              <a:t>LASER</a:t>
            </a:r>
          </a:p>
          <a:p>
            <a:pPr marL="609600" indent="-609600">
              <a:lnSpc>
                <a:spcPct val="90000"/>
              </a:lnSpc>
              <a:buFontTx/>
              <a:buAutoNum type="arabicParenR"/>
            </a:pPr>
            <a:r>
              <a:rPr lang="pl-PL" sz="2400" dirty="0" smtClean="0">
                <a:latin typeface="Arial" charset="0"/>
              </a:rPr>
              <a:t>Układ detekcyjny (fotopowielacz, dioda lawinowa lub fotodioda)</a:t>
            </a:r>
          </a:p>
          <a:p>
            <a:pPr marL="609600" indent="-609600">
              <a:lnSpc>
                <a:spcPct val="90000"/>
              </a:lnSpc>
              <a:buFontTx/>
              <a:buAutoNum type="arabicParenR"/>
            </a:pPr>
            <a:r>
              <a:rPr lang="pl-PL" sz="2400" dirty="0" smtClean="0">
                <a:latin typeface="Arial" charset="0"/>
              </a:rPr>
              <a:t>Układ aktywizacji danych: przetworniki A/D, komputer</a:t>
            </a:r>
          </a:p>
          <a:p>
            <a:pPr marL="609600" indent="-609600"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W czasie pomiar</a:t>
            </a:r>
            <a:r>
              <a:rPr lang="en-US" sz="2400" dirty="0" smtClean="0">
                <a:latin typeface="Arial" charset="0"/>
                <a:cs typeface="Arial" charset="0"/>
              </a:rPr>
              <a:t>ó</a:t>
            </a:r>
            <a:r>
              <a:rPr lang="pl-PL" sz="2400" dirty="0" smtClean="0">
                <a:latin typeface="Arial" charset="0"/>
                <a:cs typeface="Arial" charset="0"/>
              </a:rPr>
              <a:t>w</a:t>
            </a:r>
            <a:r>
              <a:rPr lang="pl-PL" sz="2400" dirty="0" smtClean="0">
                <a:latin typeface="Arial" charset="0"/>
              </a:rPr>
              <a:t> </a:t>
            </a:r>
            <a:r>
              <a:rPr lang="pl-PL" sz="2400" dirty="0" err="1" smtClean="0">
                <a:latin typeface="Arial" charset="0"/>
              </a:rPr>
              <a:t>lidar</a:t>
            </a:r>
            <a:r>
              <a:rPr lang="pl-PL" sz="2400" dirty="0" smtClean="0">
                <a:latin typeface="Arial" charset="0"/>
              </a:rPr>
              <a:t> wysyła </a:t>
            </a:r>
            <a:r>
              <a:rPr lang="pl-PL" sz="2400" dirty="0" err="1" smtClean="0">
                <a:latin typeface="Arial" charset="0"/>
              </a:rPr>
              <a:t>krotki</a:t>
            </a:r>
            <a:r>
              <a:rPr lang="pl-PL" sz="2400" dirty="0" smtClean="0">
                <a:latin typeface="Arial" charset="0"/>
              </a:rPr>
              <a:t> (około 10 </a:t>
            </a:r>
            <a:r>
              <a:rPr lang="pl-PL" sz="2400" dirty="0" err="1" smtClean="0">
                <a:latin typeface="Arial" charset="0"/>
              </a:rPr>
              <a:t>ns</a:t>
            </a:r>
            <a:r>
              <a:rPr lang="pl-PL" sz="2400" dirty="0" smtClean="0">
                <a:latin typeface="Arial" charset="0"/>
              </a:rPr>
              <a:t>) impuls laserowy a następnie odbiera sygnał rozproszony wstecznie w atmosferze.</a:t>
            </a:r>
          </a:p>
        </p:txBody>
      </p:sp>
    </p:spTree>
    <p:extLst>
      <p:ext uri="{BB962C8B-B14F-4D97-AF65-F5344CB8AC3E}">
        <p14:creationId xmlns:p14="http://schemas.microsoft.com/office/powerpoint/2010/main" val="5446320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ytuł 1"/>
          <p:cNvSpPr>
            <a:spLocks noGrp="1"/>
          </p:cNvSpPr>
          <p:nvPr>
            <p:ph type="title"/>
          </p:nvPr>
        </p:nvSpPr>
        <p:spPr>
          <a:xfrm>
            <a:off x="714375" y="0"/>
            <a:ext cx="7772400" cy="1143000"/>
          </a:xfrm>
        </p:spPr>
        <p:txBody>
          <a:bodyPr/>
          <a:lstStyle/>
          <a:p>
            <a:r>
              <a:rPr lang="pl-PL" sz="3200" b="1" dirty="0" smtClean="0">
                <a:latin typeface="Arial" charset="0"/>
                <a:cs typeface="Arial" charset="0"/>
              </a:rPr>
              <a:t>Zszywanie sygnału </a:t>
            </a:r>
            <a:r>
              <a:rPr lang="pl-PL" sz="3200" b="1" dirty="0" err="1" smtClean="0">
                <a:latin typeface="Arial" charset="0"/>
                <a:cs typeface="Arial" charset="0"/>
              </a:rPr>
              <a:t>lidarowego</a:t>
            </a:r>
            <a:endParaRPr lang="en-US" sz="3200" b="1" dirty="0" smtClean="0">
              <a:latin typeface="Arial" charset="0"/>
              <a:cs typeface="Arial" charset="0"/>
            </a:endParaRPr>
          </a:p>
        </p:txBody>
      </p:sp>
      <p:sp>
        <p:nvSpPr>
          <p:cNvPr id="22531" name="Symbol zastępczy zawartości 2"/>
          <p:cNvSpPr>
            <a:spLocks noGrp="1"/>
          </p:cNvSpPr>
          <p:nvPr>
            <p:ph idx="1"/>
          </p:nvPr>
        </p:nvSpPr>
        <p:spPr>
          <a:xfrm>
            <a:off x="214313" y="1214438"/>
            <a:ext cx="7772400" cy="4714875"/>
          </a:xfrm>
        </p:spPr>
        <p:txBody>
          <a:bodyPr/>
          <a:lstStyle/>
          <a:p>
            <a:r>
              <a:rPr lang="pl-PL" sz="2400" smtClean="0">
                <a:latin typeface="Arial" charset="0"/>
                <a:cs typeface="Arial" charset="0"/>
              </a:rPr>
              <a:t>Detekcja cyfrowa (zliczanie fotonów) jest przeznaczona do pomiarów sygnałów przychodzących z dużych odległości od lidaru. </a:t>
            </a:r>
          </a:p>
          <a:p>
            <a:pPr>
              <a:buFontTx/>
              <a:buNone/>
            </a:pPr>
            <a:r>
              <a:rPr lang="pl-PL" sz="2400" smtClean="0">
                <a:latin typeface="Arial" charset="0"/>
                <a:cs typeface="Arial" charset="0"/>
              </a:rPr>
              <a:t>	Sygnał rozpraszany z najbliższych warstw (początkowe chwile po wysłaniu impulsu światła) sygnał jest zbyt wysoki i fotopowielacz nasyca się. </a:t>
            </a:r>
          </a:p>
          <a:p>
            <a:r>
              <a:rPr lang="pl-PL" sz="2400" smtClean="0">
                <a:latin typeface="Arial" charset="0"/>
                <a:cs typeface="Arial" charset="0"/>
              </a:rPr>
              <a:t>Dlatego w tym przypadku stosuje się detekcje analogowa, która jednak jest zbyt niedokładna aby stosować ją dla dalekich odległości.</a:t>
            </a:r>
          </a:p>
          <a:p>
            <a:r>
              <a:rPr lang="pl-PL" sz="2400" smtClean="0">
                <a:latin typeface="Arial" charset="0"/>
                <a:cs typeface="Arial" charset="0"/>
              </a:rPr>
              <a:t>Tym samym w obszarze przejściowym należy dokonać zszycia sygnałów. </a:t>
            </a:r>
            <a:endParaRPr lang="en-US" sz="2400" smtClean="0">
              <a:latin typeface="Arial" charset="0"/>
              <a:cs typeface="Arial" charset="0"/>
            </a:endParaRPr>
          </a:p>
        </p:txBody>
      </p:sp>
      <p:sp>
        <p:nvSpPr>
          <p:cNvPr id="22532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C198709-3E6F-4B14-911C-B0D1AB3C150A}" type="slidenum">
              <a:rPr lang="en-US" sz="1400" smtClean="0"/>
              <a:pPr/>
              <a:t>20</a:t>
            </a:fld>
            <a:endParaRPr lang="en-US" sz="1400" smtClean="0"/>
          </a:p>
        </p:txBody>
      </p:sp>
    </p:spTree>
    <p:extLst>
      <p:ext uri="{BB962C8B-B14F-4D97-AF65-F5344CB8AC3E}">
        <p14:creationId xmlns:p14="http://schemas.microsoft.com/office/powerpoint/2010/main" val="12413713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Symbol zastępczy zawartości 4" descr="AnalogPC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31913" y="1557338"/>
            <a:ext cx="6507162" cy="4876800"/>
          </a:xfrm>
        </p:spPr>
      </p:pic>
      <p:sp>
        <p:nvSpPr>
          <p:cNvPr id="23555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ADBC4CA5-F780-46E7-8DC6-B2B4D10B5D13}" type="slidenum">
              <a:rPr lang="en-US" sz="1400" smtClean="0"/>
              <a:pPr/>
              <a:t>21</a:t>
            </a:fld>
            <a:endParaRPr lang="en-US" sz="1400" smtClean="0"/>
          </a:p>
        </p:txBody>
      </p:sp>
      <p:sp>
        <p:nvSpPr>
          <p:cNvPr id="23556" name="pole tekstowe 5"/>
          <p:cNvSpPr txBox="1">
            <a:spLocks noChangeArrowheads="1"/>
          </p:cNvSpPr>
          <p:nvPr/>
        </p:nvSpPr>
        <p:spPr bwMode="auto">
          <a:xfrm>
            <a:off x="214313" y="214313"/>
            <a:ext cx="82153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pl-PL" b="1" dirty="0">
                <a:latin typeface="Arial" charset="0"/>
                <a:cs typeface="Arial" charset="0"/>
              </a:rPr>
              <a:t>Zszywanie sygnałów </a:t>
            </a:r>
            <a:r>
              <a:rPr lang="pl-PL" b="1" dirty="0" err="1">
                <a:latin typeface="Arial" charset="0"/>
                <a:cs typeface="Arial" charset="0"/>
              </a:rPr>
              <a:t>lidarowych</a:t>
            </a:r>
            <a:r>
              <a:rPr lang="pl-PL" b="1" dirty="0">
                <a:latin typeface="Arial" charset="0"/>
                <a:cs typeface="Arial" charset="0"/>
              </a:rPr>
              <a:t> </a:t>
            </a:r>
            <a:endParaRPr lang="en-US" b="1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6891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09DCCC48-1B15-4441-AA52-E693F31A2493}" type="slidenum">
              <a:rPr lang="en-US" sz="1400" smtClean="0"/>
              <a:pPr/>
              <a:t>22</a:t>
            </a:fld>
            <a:endParaRPr lang="en-US" sz="1400" smtClean="0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42875" y="357188"/>
            <a:ext cx="8229600" cy="1071562"/>
          </a:xfrm>
        </p:spPr>
        <p:txBody>
          <a:bodyPr/>
          <a:lstStyle/>
          <a:p>
            <a:pPr marL="609600" indent="-609600" algn="ctr">
              <a:buFontTx/>
              <a:buNone/>
            </a:pPr>
            <a:r>
              <a:rPr lang="pl-PL" b="1" dirty="0" smtClean="0">
                <a:latin typeface="Arial" charset="0"/>
              </a:rPr>
              <a:t>Równanie </a:t>
            </a:r>
            <a:r>
              <a:rPr lang="pl-PL" b="1" dirty="0" err="1" smtClean="0">
                <a:latin typeface="Arial" charset="0"/>
              </a:rPr>
              <a:t>lidarowe</a:t>
            </a:r>
            <a:endParaRPr lang="pl-PL" dirty="0" smtClean="0">
              <a:latin typeface="Arial" charset="0"/>
            </a:endParaRPr>
          </a:p>
        </p:txBody>
      </p:sp>
      <p:graphicFrame>
        <p:nvGraphicFramePr>
          <p:cNvPr id="2458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042711"/>
              </p:ext>
            </p:extLst>
          </p:nvPr>
        </p:nvGraphicFramePr>
        <p:xfrm>
          <a:off x="2214563" y="1500188"/>
          <a:ext cx="5256212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0" name="Równanie" r:id="rId3" imgW="1916868" imgH="444307" progId="Equation.3">
                  <p:embed/>
                </p:oleObj>
              </mc:Choice>
              <mc:Fallback>
                <p:oleObj name="Równanie" r:id="rId3" imgW="1916868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4563" y="1500188"/>
                        <a:ext cx="5256212" cy="10128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4370736"/>
              </p:ext>
            </p:extLst>
          </p:nvPr>
        </p:nvGraphicFramePr>
        <p:xfrm>
          <a:off x="250825" y="4149725"/>
          <a:ext cx="3057525" cy="1023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1" name="Równanie" r:id="rId5" imgW="1143000" imgH="419040" progId="Equation.3">
                  <p:embed/>
                </p:oleObj>
              </mc:Choice>
              <mc:Fallback>
                <p:oleObj name="Równanie" r:id="rId5" imgW="114300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4149725"/>
                        <a:ext cx="3057525" cy="102393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2" name="Text Box 5"/>
          <p:cNvSpPr txBox="1">
            <a:spLocks noChangeArrowheads="1"/>
          </p:cNvSpPr>
          <p:nvPr/>
        </p:nvSpPr>
        <p:spPr bwMode="auto">
          <a:xfrm>
            <a:off x="4067175" y="4508500"/>
            <a:ext cx="4897438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</a:t>
            </a:r>
            <a:r>
              <a:rPr lang="pl-PL">
                <a:latin typeface="Arial" charset="0"/>
                <a:sym typeface="Symbol" pitchFamily="18" charset="2"/>
              </a:rPr>
              <a:t> -współczynnik rozpraszania wstecznego,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T(r</a:t>
            </a:r>
            <a:r>
              <a:rPr lang="pl-PL">
                <a:latin typeface="Arial" charset="0"/>
                <a:sym typeface="Symbol" pitchFamily="18" charset="2"/>
              </a:rPr>
              <a:t>) transmisja promieniowania lasera w atmosferze,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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r>
              <a:rPr lang="pl-PL">
                <a:latin typeface="Arial" charset="0"/>
                <a:sym typeface="Symbol" pitchFamily="18" charset="2"/>
              </a:rPr>
              <a:t> efektywność detektora,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A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r</a:t>
            </a:r>
            <a:r>
              <a:rPr lang="pl-PL">
                <a:latin typeface="Arial" charset="0"/>
                <a:sym typeface="Symbol" pitchFamily="18" charset="2"/>
              </a:rPr>
              <a:t> efektywna powierzchnia teleskopu</a:t>
            </a:r>
          </a:p>
        </p:txBody>
      </p:sp>
      <p:sp>
        <p:nvSpPr>
          <p:cNvPr id="24583" name="Text Box 6"/>
          <p:cNvSpPr txBox="1">
            <a:spLocks noChangeArrowheads="1"/>
          </p:cNvSpPr>
          <p:nvPr/>
        </p:nvSpPr>
        <p:spPr bwMode="auto">
          <a:xfrm>
            <a:off x="179388" y="5305425"/>
            <a:ext cx="3851275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E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o</a:t>
            </a:r>
            <a:r>
              <a:rPr lang="pl-PL">
                <a:latin typeface="Arial" charset="0"/>
              </a:rPr>
              <a:t> - energia emitowane  przez laser,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r</a:t>
            </a:r>
            <a:r>
              <a:rPr lang="pl-PL">
                <a:latin typeface="Arial" charset="0"/>
                <a:sym typeface="Symbol" pitchFamily="18" charset="2"/>
              </a:rPr>
              <a:t> długość przestrzenna impulsu lasera</a:t>
            </a:r>
          </a:p>
        </p:txBody>
      </p:sp>
    </p:spTree>
    <p:extLst>
      <p:ext uri="{BB962C8B-B14F-4D97-AF65-F5344CB8AC3E}">
        <p14:creationId xmlns:p14="http://schemas.microsoft.com/office/powerpoint/2010/main" val="42025610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ytuł 1"/>
          <p:cNvSpPr>
            <a:spLocks noGrp="1"/>
          </p:cNvSpPr>
          <p:nvPr>
            <p:ph type="title"/>
          </p:nvPr>
        </p:nvSpPr>
        <p:spPr>
          <a:xfrm>
            <a:off x="785813" y="0"/>
            <a:ext cx="7772400" cy="1143000"/>
          </a:xfrm>
        </p:spPr>
        <p:txBody>
          <a:bodyPr/>
          <a:lstStyle/>
          <a:p>
            <a:r>
              <a:rPr lang="pl-PL" sz="3200" b="1" dirty="0" smtClean="0">
                <a:latin typeface="Arial" charset="0"/>
                <a:cs typeface="Arial" charset="0"/>
              </a:rPr>
              <a:t>Założenia w równaniu </a:t>
            </a:r>
            <a:r>
              <a:rPr lang="pl-PL" sz="3200" b="1" dirty="0" err="1" smtClean="0">
                <a:latin typeface="Arial" charset="0"/>
                <a:cs typeface="Arial" charset="0"/>
              </a:rPr>
              <a:t>lidarowym</a:t>
            </a:r>
            <a:endParaRPr lang="en-US" sz="3200" b="1" dirty="0" smtClean="0">
              <a:latin typeface="Arial" charset="0"/>
              <a:cs typeface="Arial" charset="0"/>
            </a:endParaRPr>
          </a:p>
        </p:txBody>
      </p:sp>
      <p:sp>
        <p:nvSpPr>
          <p:cNvPr id="25603" name="Symbol zastępczy zawartości 2"/>
          <p:cNvSpPr>
            <a:spLocks noGrp="1"/>
          </p:cNvSpPr>
          <p:nvPr>
            <p:ph idx="1"/>
          </p:nvPr>
        </p:nvSpPr>
        <p:spPr>
          <a:xfrm>
            <a:off x="500063" y="1214438"/>
            <a:ext cx="8358187" cy="4114800"/>
          </a:xfrm>
        </p:spPr>
        <p:txBody>
          <a:bodyPr/>
          <a:lstStyle/>
          <a:p>
            <a:r>
              <a:rPr lang="pl-PL" sz="2400" smtClean="0">
                <a:latin typeface="Arial" charset="0"/>
                <a:cs typeface="Arial" charset="0"/>
              </a:rPr>
              <a:t>Rozpraszanie jest inherentne (niezależne). Całkowite rozpraszanie jest sumą rozproszeń na poszczególnych cząstkach. </a:t>
            </a:r>
          </a:p>
          <a:p>
            <a:r>
              <a:rPr lang="pl-PL" sz="2400" smtClean="0">
                <a:latin typeface="Arial" charset="0"/>
                <a:cs typeface="Arial" charset="0"/>
              </a:rPr>
              <a:t>Pojedyncze rozpraszanie. Rozpraszania wyższych rzędów nie są brane pod uwagę. Prowadzi to do błędów w ośrodkach gęstych optycznie takich jak chmury.</a:t>
            </a:r>
            <a:endParaRPr lang="en-US" sz="2400" smtClean="0">
              <a:latin typeface="Arial" charset="0"/>
              <a:cs typeface="Arial" charset="0"/>
            </a:endParaRPr>
          </a:p>
        </p:txBody>
      </p:sp>
      <p:sp>
        <p:nvSpPr>
          <p:cNvPr id="25604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51B8B8D-F664-467A-B1EE-0C33514DFEFC}" type="slidenum">
              <a:rPr lang="en-US" sz="1400" smtClean="0"/>
              <a:pPr/>
              <a:t>23</a:t>
            </a:fld>
            <a:endParaRPr lang="en-US" sz="1400" smtClean="0"/>
          </a:p>
        </p:txBody>
      </p:sp>
    </p:spTree>
    <p:extLst>
      <p:ext uri="{BB962C8B-B14F-4D97-AF65-F5344CB8AC3E}">
        <p14:creationId xmlns:p14="http://schemas.microsoft.com/office/powerpoint/2010/main" val="6149852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05419D5C-2C66-4703-B2C7-1D8A4C9FE52D}" type="slidenum">
              <a:rPr lang="en-US" sz="1400" smtClean="0"/>
              <a:pPr/>
              <a:t>24</a:t>
            </a:fld>
            <a:endParaRPr lang="en-US" sz="1400" smtClean="0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188913"/>
            <a:ext cx="8229600" cy="6408737"/>
          </a:xfrm>
        </p:spPr>
        <p:txBody>
          <a:bodyPr/>
          <a:lstStyle/>
          <a:p>
            <a:r>
              <a:rPr lang="pl-PL" sz="2400" smtClean="0">
                <a:latin typeface="Arial" charset="0"/>
              </a:rPr>
              <a:t>Równanie to opisuje sygnał lidarowy w przypadku idealnym. W rzeczywistości obszar najbliższy lidarowi należy to martwej strefy związanej z tak zwana </a:t>
            </a:r>
            <a:r>
              <a:rPr lang="pl-PL" sz="2400" b="1" smtClean="0">
                <a:solidFill>
                  <a:schemeClr val="folHlink"/>
                </a:solidFill>
                <a:latin typeface="Arial" charset="0"/>
              </a:rPr>
              <a:t>kompresja geometryczna</a:t>
            </a:r>
            <a:r>
              <a:rPr lang="pl-PL" sz="2400" smtClean="0">
                <a:latin typeface="Arial" charset="0"/>
              </a:rPr>
              <a:t>.</a:t>
            </a:r>
          </a:p>
          <a:p>
            <a:r>
              <a:rPr lang="pl-PL" sz="2400" smtClean="0">
                <a:latin typeface="Arial" charset="0"/>
              </a:rPr>
              <a:t>Kompresja geometryczna to efekt polegający na rejestrowaniu tylko części fotonów rozproszonych wstecznie ma  niedużych odległościach. Jest to w głównej mierze związany z niepełnym przekrywaniem się kąta widzenia teleskopu i stożka wiązki laserowej oraz obecnością rożnego rodzaju elementów konstrukcyjnych teleskopu. Sięga ona od kilku metrów nawet do kilku kilometrów. W przypadku dużych obszarów kompresji geometrycznej lidar używany jest do obserwacji górnej troposfery czy nawet dolnej stratosfery.</a:t>
            </a:r>
          </a:p>
        </p:txBody>
      </p:sp>
    </p:spTree>
    <p:extLst>
      <p:ext uri="{BB962C8B-B14F-4D97-AF65-F5344CB8AC3E}">
        <p14:creationId xmlns:p14="http://schemas.microsoft.com/office/powerpoint/2010/main" val="37335359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3B2DD0AB-0547-4D61-A400-84635F7A2BCE}" type="slidenum">
              <a:rPr lang="en-US" sz="1400" smtClean="0"/>
              <a:pPr/>
              <a:t>25</a:t>
            </a:fld>
            <a:endParaRPr lang="en-US" sz="1400" smtClean="0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smtClean="0">
                <a:latin typeface="Arial" charset="0"/>
              </a:rPr>
              <a:t>Kompresja geometryczna</a:t>
            </a:r>
          </a:p>
        </p:txBody>
      </p:sp>
      <p:pic>
        <p:nvPicPr>
          <p:cNvPr id="27652" name="Picture 3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16088" y="2203450"/>
            <a:ext cx="5613400" cy="3500438"/>
          </a:xfrm>
          <a:noFill/>
        </p:spPr>
      </p:pic>
    </p:spTree>
    <p:extLst>
      <p:ext uri="{BB962C8B-B14F-4D97-AF65-F5344CB8AC3E}">
        <p14:creationId xmlns:p14="http://schemas.microsoft.com/office/powerpoint/2010/main" val="31908992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8877B48E-E5FA-4D95-881E-6CF8E2747CBB}" type="slidenum">
              <a:rPr lang="en-US" sz="1400" smtClean="0"/>
              <a:pPr/>
              <a:t>26</a:t>
            </a:fld>
            <a:endParaRPr lang="en-US" sz="1400" smtClean="0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42875" y="260350"/>
            <a:ext cx="8858250" cy="1008063"/>
          </a:xfrm>
        </p:spPr>
        <p:txBody>
          <a:bodyPr>
            <a:normAutofit fontScale="92500"/>
          </a:bodyPr>
          <a:lstStyle/>
          <a:p>
            <a:pPr>
              <a:buFontTx/>
              <a:buNone/>
            </a:pPr>
            <a:r>
              <a:rPr lang="pl-PL" sz="2000" smtClean="0"/>
              <a:t>	</a:t>
            </a:r>
            <a:r>
              <a:rPr lang="pl-PL" sz="2400" smtClean="0">
                <a:latin typeface="Arial" charset="0"/>
              </a:rPr>
              <a:t>Uwzględniając poprawkę związaną z kompresją geometryczną (overlap correction) 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O(z)</a:t>
            </a:r>
            <a:r>
              <a:rPr lang="pl-PL" sz="2400" smtClean="0">
                <a:latin typeface="Arial" charset="0"/>
              </a:rPr>
              <a:t> równanie lidarowe ma postać </a:t>
            </a:r>
          </a:p>
        </p:txBody>
      </p:sp>
      <p:graphicFrame>
        <p:nvGraphicFramePr>
          <p:cNvPr id="28676" name="Object 3"/>
          <p:cNvGraphicFramePr>
            <a:graphicFrameLocks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63570133"/>
              </p:ext>
            </p:extLst>
          </p:nvPr>
        </p:nvGraphicFramePr>
        <p:xfrm>
          <a:off x="2428875" y="1071563"/>
          <a:ext cx="3024188" cy="890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5" name="Równanie" r:id="rId3" imgW="1422400" imgH="419100" progId="Equation.3">
                  <p:embed/>
                </p:oleObj>
              </mc:Choice>
              <mc:Fallback>
                <p:oleObj name="Równanie" r:id="rId3" imgW="14224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875" y="1071563"/>
                        <a:ext cx="3024188" cy="89058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7" name="Text Box 4"/>
          <p:cNvSpPr txBox="1">
            <a:spLocks noChangeArrowheads="1"/>
          </p:cNvSpPr>
          <p:nvPr/>
        </p:nvSpPr>
        <p:spPr bwMode="auto">
          <a:xfrm>
            <a:off x="539750" y="1989138"/>
            <a:ext cx="8424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Iloczyn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S(r )r</a:t>
            </a:r>
            <a:r>
              <a:rPr lang="pl-PL" baseline="3000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>
                <a:latin typeface="Arial" charset="0"/>
              </a:rPr>
              <a:t> nosi nazwę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range correted signal</a:t>
            </a:r>
          </a:p>
        </p:txBody>
      </p:sp>
      <p:graphicFrame>
        <p:nvGraphicFramePr>
          <p:cNvPr id="2867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8168160"/>
              </p:ext>
            </p:extLst>
          </p:nvPr>
        </p:nvGraphicFramePr>
        <p:xfrm>
          <a:off x="611188" y="2636838"/>
          <a:ext cx="3213100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6" name="Równanie" r:id="rId5" imgW="1511300" imgH="228600" progId="Equation.3">
                  <p:embed/>
                </p:oleObj>
              </mc:Choice>
              <mc:Fallback>
                <p:oleObj name="Równanie" r:id="rId5" imgW="1511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2636838"/>
                        <a:ext cx="3213100" cy="4857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9" name="Text Box 6"/>
          <p:cNvSpPr txBox="1">
            <a:spLocks noChangeArrowheads="1"/>
          </p:cNvSpPr>
          <p:nvPr/>
        </p:nvSpPr>
        <p:spPr bwMode="auto">
          <a:xfrm>
            <a:off x="395288" y="3429000"/>
            <a:ext cx="83534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Jedną z metod wyznaczenia poprawki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O(z)</a:t>
            </a:r>
            <a:r>
              <a:rPr lang="pl-PL">
                <a:latin typeface="Arial" charset="0"/>
              </a:rPr>
              <a:t> wykorzystuje pomiary horyzontalne. Przy założeniu horyzontalnej jednorodności mamy:</a:t>
            </a:r>
          </a:p>
        </p:txBody>
      </p:sp>
      <p:graphicFrame>
        <p:nvGraphicFramePr>
          <p:cNvPr id="2868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1874282"/>
              </p:ext>
            </p:extLst>
          </p:nvPr>
        </p:nvGraphicFramePr>
        <p:xfrm>
          <a:off x="5656263" y="4805363"/>
          <a:ext cx="2159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7" name="Równanie" r:id="rId7" imgW="1016000" imgH="203200" progId="Equation.3">
                  <p:embed/>
                </p:oleObj>
              </mc:Choice>
              <mc:Fallback>
                <p:oleObj name="Równanie" r:id="rId7" imgW="10160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6263" y="4805363"/>
                        <a:ext cx="2159000" cy="4318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1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8660443"/>
              </p:ext>
            </p:extLst>
          </p:nvPr>
        </p:nvGraphicFramePr>
        <p:xfrm>
          <a:off x="395288" y="4797425"/>
          <a:ext cx="3752850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8" name="Równanie" r:id="rId9" imgW="1765300" imgH="279400" progId="Equation.3">
                  <p:embed/>
                </p:oleObj>
              </mc:Choice>
              <mc:Fallback>
                <p:oleObj name="Równanie" r:id="rId9" imgW="17653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4797425"/>
                        <a:ext cx="3752850" cy="5937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2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3906201"/>
              </p:ext>
            </p:extLst>
          </p:nvPr>
        </p:nvGraphicFramePr>
        <p:xfrm>
          <a:off x="468313" y="5589588"/>
          <a:ext cx="2646362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9" name="Równanie" r:id="rId11" imgW="1244600" imgH="228600" progId="Equation.3">
                  <p:embed/>
                </p:oleObj>
              </mc:Choice>
              <mc:Fallback>
                <p:oleObj name="Równanie" r:id="rId11" imgW="1244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5589588"/>
                        <a:ext cx="2646362" cy="4857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109319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7560439-7621-4188-9F46-0088E85E7292}" type="slidenum">
              <a:rPr lang="en-US" sz="1400" smtClean="0"/>
              <a:pPr/>
              <a:t>27</a:t>
            </a:fld>
            <a:endParaRPr lang="en-US" sz="1400" smtClean="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88913"/>
            <a:ext cx="8291512" cy="1036637"/>
          </a:xfrm>
        </p:spPr>
        <p:txBody>
          <a:bodyPr/>
          <a:lstStyle/>
          <a:p>
            <a:r>
              <a:rPr lang="pl-PL" sz="2400" smtClean="0">
                <a:latin typeface="Arial" charset="0"/>
              </a:rPr>
              <a:t>Powyżej pewnej wysokości problem kompresji geometrycznej znika i 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O(r)=1</a:t>
            </a:r>
          </a:p>
        </p:txBody>
      </p:sp>
      <p:graphicFrame>
        <p:nvGraphicFramePr>
          <p:cNvPr id="29700" name="Object 3"/>
          <p:cNvGraphicFramePr>
            <a:graphicFrameLocks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60874272"/>
              </p:ext>
            </p:extLst>
          </p:nvPr>
        </p:nvGraphicFramePr>
        <p:xfrm>
          <a:off x="827088" y="1268413"/>
          <a:ext cx="4518025" cy="601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8" name="Równanie" r:id="rId3" imgW="1714500" imgH="228600" progId="Equation.3">
                  <p:embed/>
                </p:oleObj>
              </mc:Choice>
              <mc:Fallback>
                <p:oleObj name="Równanie" r:id="rId3" imgW="17145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1268413"/>
                        <a:ext cx="4518025" cy="60166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1" name="Text Box 4"/>
          <p:cNvSpPr txBox="1">
            <a:spLocks noChangeArrowheads="1"/>
          </p:cNvSpPr>
          <p:nvPr/>
        </p:nvSpPr>
        <p:spPr bwMode="auto">
          <a:xfrm>
            <a:off x="395288" y="1916113"/>
            <a:ext cx="8353425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Jeśli teraz wykreślimy krzywa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lnS(r)r</a:t>
            </a:r>
            <a:r>
              <a:rPr lang="pl-PL" baseline="3000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>
                <a:latin typeface="Arial" charset="0"/>
              </a:rPr>
              <a:t> względem odległości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>
                <a:latin typeface="Arial" charset="0"/>
              </a:rPr>
              <a:t> to dla dużych odległości od lidaru dostajemy zależność liniowa zaś blisko lidaru sygnał narasta silnie z odległością. Fitując sygnał poza obszarem kompresja geometrycznej poprawkę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O(z)</a:t>
            </a:r>
            <a:r>
              <a:rPr lang="pl-PL">
                <a:latin typeface="Arial" charset="0"/>
              </a:rPr>
              <a:t> wyznaczamy ze wzoru:</a:t>
            </a:r>
          </a:p>
        </p:txBody>
      </p:sp>
      <p:graphicFrame>
        <p:nvGraphicFramePr>
          <p:cNvPr id="2970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8285946"/>
              </p:ext>
            </p:extLst>
          </p:nvPr>
        </p:nvGraphicFramePr>
        <p:xfrm>
          <a:off x="3276600" y="4005263"/>
          <a:ext cx="2073275" cy="941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9" name="Równanie" r:id="rId5" imgW="977476" imgH="444307" progId="Equation.3">
                  <p:embed/>
                </p:oleObj>
              </mc:Choice>
              <mc:Fallback>
                <p:oleObj name="Równanie" r:id="rId5" imgW="977476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4005263"/>
                        <a:ext cx="2073275" cy="941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1775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2B46EE1-337E-4068-B5AD-0594F32E3BB1}" type="slidenum">
              <a:rPr lang="en-US" sz="1400" smtClean="0"/>
              <a:pPr/>
              <a:t>28</a:t>
            </a:fld>
            <a:endParaRPr lang="en-US" sz="1400" smtClean="0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30724" name="Picture 3" descr="over1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5076825" cy="3805238"/>
          </a:xfrm>
          <a:noFill/>
        </p:spPr>
      </p:pic>
      <p:pic>
        <p:nvPicPr>
          <p:cNvPr id="30725" name="Picture 4" descr="over2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51275" y="2890838"/>
            <a:ext cx="5292725" cy="3967162"/>
          </a:xfrm>
          <a:noFill/>
        </p:spPr>
      </p:pic>
    </p:spTree>
    <p:extLst>
      <p:ext uri="{BB962C8B-B14F-4D97-AF65-F5344CB8AC3E}">
        <p14:creationId xmlns:p14="http://schemas.microsoft.com/office/powerpoint/2010/main" val="416418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7CE6A7B-74DE-4EDC-BE92-709D6C411D92}" type="slidenum">
              <a:rPr lang="en-US" sz="1400" smtClean="0"/>
              <a:pPr/>
              <a:t>29</a:t>
            </a:fld>
            <a:endParaRPr lang="en-US" sz="1400" smtClean="0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0"/>
            <a:ext cx="8569325" cy="2349500"/>
          </a:xfrm>
        </p:spPr>
        <p:txBody>
          <a:bodyPr/>
          <a:lstStyle/>
          <a:p>
            <a:r>
              <a:rPr lang="pl-PL" sz="2400" smtClean="0">
                <a:latin typeface="Arial" charset="0"/>
              </a:rPr>
              <a:t>Zauważmy, </a:t>
            </a:r>
            <a:r>
              <a:rPr lang="pl-PL" sz="2400" smtClean="0">
                <a:latin typeface="Arial" charset="0"/>
                <a:sym typeface="Symbol" pitchFamily="18" charset="2"/>
              </a:rPr>
              <a:t>ż</a:t>
            </a:r>
            <a:r>
              <a:rPr lang="pl-PL" sz="2400" smtClean="0">
                <a:latin typeface="Arial" charset="0"/>
              </a:rPr>
              <a:t>e nachylenie sygnału wynosi 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-2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</a:t>
            </a:r>
            <a:r>
              <a:rPr lang="pl-PL" sz="2400" smtClean="0">
                <a:latin typeface="Arial" charset="0"/>
                <a:sym typeface="Symbol" pitchFamily="18" charset="2"/>
              </a:rPr>
              <a:t> jest więc sumą ekstynkcji molekularnej oraz aerozolowej. Metoda ta umożliwia więc dodatkowo wyznaczanie całkowitej ekstynkcji powietrza i ekstynkcji aerozolu. </a:t>
            </a:r>
          </a:p>
          <a:p>
            <a:pPr>
              <a:buFontTx/>
              <a:buNone/>
            </a:pPr>
            <a:r>
              <a:rPr lang="pl-PL" sz="2400" smtClean="0">
                <a:latin typeface="Arial" charset="0"/>
                <a:sym typeface="Symbol" pitchFamily="18" charset="2"/>
              </a:rPr>
              <a:t>W dalszej części równanie lidaru będziemy przyjmowali jako:</a:t>
            </a:r>
          </a:p>
        </p:txBody>
      </p:sp>
      <p:graphicFrame>
        <p:nvGraphicFramePr>
          <p:cNvPr id="31748" name="Object 3"/>
          <p:cNvGraphicFramePr>
            <a:graphicFrameLocks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35916643"/>
              </p:ext>
            </p:extLst>
          </p:nvPr>
        </p:nvGraphicFramePr>
        <p:xfrm>
          <a:off x="827584" y="2132856"/>
          <a:ext cx="2444750" cy="582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5" name="Równanie" r:id="rId3" imgW="1180588" imgH="291973" progId="Equation.3">
                  <p:embed/>
                </p:oleObj>
              </mc:Choice>
              <mc:Fallback>
                <p:oleObj name="Równanie" r:id="rId3" imgW="1180588" imgH="29197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2132856"/>
                        <a:ext cx="2444750" cy="58261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9" name="Text Box 4"/>
          <p:cNvSpPr txBox="1">
            <a:spLocks noChangeArrowheads="1"/>
          </p:cNvSpPr>
          <p:nvPr/>
        </p:nvSpPr>
        <p:spPr bwMode="auto">
          <a:xfrm>
            <a:off x="250825" y="2997200"/>
            <a:ext cx="8353425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Pomijając już kompresje geometryczna oraz oznaczając przez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S(z)</a:t>
            </a:r>
            <a:r>
              <a:rPr lang="pl-PL">
                <a:latin typeface="Arial" charset="0"/>
              </a:rPr>
              <a:t> range corrected signal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Zauważmy, </a:t>
            </a:r>
            <a:r>
              <a:rPr lang="pl-PL">
                <a:latin typeface="Arial" charset="0"/>
                <a:sym typeface="Symbol" pitchFamily="18" charset="2"/>
              </a:rPr>
              <a:t>ż</a:t>
            </a:r>
            <a:r>
              <a:rPr lang="pl-PL">
                <a:latin typeface="Arial" charset="0"/>
              </a:rPr>
              <a:t>e równanie to zawiera dwie niewiadome funkcje: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(z)</a:t>
            </a:r>
            <a:r>
              <a:rPr lang="pl-PL">
                <a:latin typeface="Arial" charset="0"/>
                <a:sym typeface="Symbol" pitchFamily="18" charset="2"/>
              </a:rPr>
              <a:t> i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(z)</a:t>
            </a:r>
            <a:r>
              <a:rPr lang="pl-PL">
                <a:latin typeface="Arial" charset="0"/>
                <a:sym typeface="Symbol" pitchFamily="18" charset="2"/>
              </a:rPr>
              <a:t> oraz stałą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C</a:t>
            </a:r>
            <a:r>
              <a:rPr lang="pl-PL">
                <a:latin typeface="Arial" charset="0"/>
                <a:sym typeface="Symbol" pitchFamily="18" charset="2"/>
              </a:rPr>
              <a:t>. Wynika z tego, że musimy założyć dodatkowa zależność pomiędzy współczynnikiem rozpraszania wstecznego oraz ekstynkcją.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  <a:sym typeface="Symbol" pitchFamily="18" charset="2"/>
              </a:rPr>
              <a:t>Poza tym należy mieć na uwadze, że równanie opisuje przypadek pojedynczego rozpraszania co komplikuje analizę sygnału w chmurach.</a:t>
            </a:r>
          </a:p>
        </p:txBody>
      </p:sp>
    </p:spTree>
    <p:extLst>
      <p:ext uri="{BB962C8B-B14F-4D97-AF65-F5344CB8AC3E}">
        <p14:creationId xmlns:p14="http://schemas.microsoft.com/office/powerpoint/2010/main" val="36699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ytuł 1"/>
          <p:cNvSpPr>
            <a:spLocks noGrp="1"/>
          </p:cNvSpPr>
          <p:nvPr>
            <p:ph type="title"/>
          </p:nvPr>
        </p:nvSpPr>
        <p:spPr>
          <a:xfrm>
            <a:off x="714375" y="0"/>
            <a:ext cx="7772400" cy="1143000"/>
          </a:xfrm>
        </p:spPr>
        <p:txBody>
          <a:bodyPr/>
          <a:lstStyle/>
          <a:p>
            <a:r>
              <a:rPr lang="pl-PL" sz="3200" b="1" dirty="0" smtClean="0">
                <a:latin typeface="Arial" charset="0"/>
              </a:rPr>
              <a:t>Konfiguracje </a:t>
            </a:r>
            <a:r>
              <a:rPr lang="pl-PL" sz="3200" b="1" dirty="0" err="1" smtClean="0">
                <a:latin typeface="Arial" charset="0"/>
              </a:rPr>
              <a:t>lidaru</a:t>
            </a:r>
            <a:r>
              <a:rPr lang="pl-PL" sz="3200" b="1" dirty="0" smtClean="0">
                <a:latin typeface="Arial" charset="0"/>
              </a:rPr>
              <a:t> </a:t>
            </a:r>
            <a:br>
              <a:rPr lang="pl-PL" sz="3200" b="1" dirty="0" smtClean="0">
                <a:latin typeface="Arial" charset="0"/>
              </a:rPr>
            </a:br>
            <a:r>
              <a:rPr lang="en-US" sz="3200" b="1" dirty="0" err="1" smtClean="0">
                <a:latin typeface="Arial" charset="0"/>
              </a:rPr>
              <a:t>Bistatic</a:t>
            </a:r>
            <a:r>
              <a:rPr lang="en-US" sz="3200" b="1" dirty="0" smtClean="0">
                <a:latin typeface="Arial" charset="0"/>
              </a:rPr>
              <a:t> vs. </a:t>
            </a:r>
            <a:r>
              <a:rPr lang="en-US" sz="3200" b="1" dirty="0" err="1" smtClean="0">
                <a:latin typeface="Arial" charset="0"/>
              </a:rPr>
              <a:t>Monostatic</a:t>
            </a:r>
            <a:endParaRPr lang="en-US" sz="3200" b="1" dirty="0" smtClean="0">
              <a:latin typeface="Arial" charset="0"/>
            </a:endParaRPr>
          </a:p>
        </p:txBody>
      </p:sp>
      <p:sp>
        <p:nvSpPr>
          <p:cNvPr id="5123" name="Symbol zastępczy zawartości 2"/>
          <p:cNvSpPr>
            <a:spLocks noGrp="1"/>
          </p:cNvSpPr>
          <p:nvPr>
            <p:ph idx="1"/>
          </p:nvPr>
        </p:nvSpPr>
        <p:spPr>
          <a:xfrm>
            <a:off x="500063" y="1643063"/>
            <a:ext cx="8358187" cy="4114800"/>
          </a:xfrm>
        </p:spPr>
        <p:txBody>
          <a:bodyPr/>
          <a:lstStyle/>
          <a:p>
            <a:r>
              <a:rPr lang="pl-PL" sz="2400" smtClean="0">
                <a:latin typeface="Arial" charset="0"/>
                <a:cs typeface="Arial" charset="0"/>
              </a:rPr>
              <a:t>W konfiguracji „b</a:t>
            </a:r>
            <a:r>
              <a:rPr lang="en-US" sz="2400" smtClean="0">
                <a:latin typeface="Arial" charset="0"/>
                <a:cs typeface="Arial" charset="0"/>
              </a:rPr>
              <a:t>istatic</a:t>
            </a:r>
            <a:r>
              <a:rPr lang="pl-PL" sz="2400" smtClean="0">
                <a:latin typeface="Arial" charset="0"/>
                <a:cs typeface="Arial" charset="0"/>
              </a:rPr>
              <a:t>”</a:t>
            </a:r>
            <a:r>
              <a:rPr lang="en-US" sz="2400" smtClean="0">
                <a:latin typeface="Arial" charset="0"/>
                <a:cs typeface="Arial" charset="0"/>
              </a:rPr>
              <a:t> </a:t>
            </a:r>
            <a:r>
              <a:rPr lang="pl-PL" sz="2400" smtClean="0">
                <a:latin typeface="Arial" charset="0"/>
                <a:cs typeface="Arial" charset="0"/>
              </a:rPr>
              <a:t>nadajnik (laser) i odbiornik umieszczone są w innych lokalizacjach.  Wymaga to jednak synchronizacji lasera z detektorem co może być pewnym problemem technicznym.</a:t>
            </a:r>
          </a:p>
          <a:p>
            <a:r>
              <a:rPr lang="pl-PL" sz="2400" smtClean="0">
                <a:latin typeface="Arial" charset="0"/>
                <a:cs typeface="Arial" charset="0"/>
              </a:rPr>
              <a:t>W konfiguracji „m</a:t>
            </a:r>
            <a:r>
              <a:rPr lang="en-US" sz="2400" smtClean="0">
                <a:latin typeface="Arial" charset="0"/>
                <a:cs typeface="Arial" charset="0"/>
              </a:rPr>
              <a:t>onostatic</a:t>
            </a:r>
            <a:r>
              <a:rPr lang="pl-PL" sz="2400" smtClean="0">
                <a:latin typeface="Arial" charset="0"/>
                <a:cs typeface="Arial" charset="0"/>
              </a:rPr>
              <a:t>” zarówno laser jak i odbiornik znajdują się w tym samym miejscu.  Układ taki jest prostszy. W przypadku tej konfiguracji systemy budowane są z tak zwaną optyką </a:t>
            </a:r>
            <a:r>
              <a:rPr lang="en-US" sz="2400" smtClean="0">
                <a:latin typeface="Arial" charset="0"/>
                <a:cs typeface="Arial" charset="0"/>
              </a:rPr>
              <a:t> coaxial </a:t>
            </a:r>
            <a:r>
              <a:rPr lang="pl-PL" sz="2400" smtClean="0">
                <a:latin typeface="Arial" charset="0"/>
                <a:cs typeface="Arial" charset="0"/>
              </a:rPr>
              <a:t>lub </a:t>
            </a:r>
            <a:r>
              <a:rPr lang="en-US" sz="2400" smtClean="0">
                <a:latin typeface="Arial" charset="0"/>
                <a:cs typeface="Arial" charset="0"/>
              </a:rPr>
              <a:t>biaxial</a:t>
            </a:r>
            <a:endParaRPr lang="pl-PL" sz="2400" smtClean="0">
              <a:latin typeface="Arial" charset="0"/>
              <a:cs typeface="Arial" charset="0"/>
            </a:endParaRPr>
          </a:p>
        </p:txBody>
      </p:sp>
      <p:sp>
        <p:nvSpPr>
          <p:cNvPr id="5124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04AEAE2-D0C0-4DC4-BF3D-69CFE0E0DC69}" type="slidenum">
              <a:rPr lang="en-US" sz="1400" smtClean="0"/>
              <a:pPr/>
              <a:t>3</a:t>
            </a:fld>
            <a:endParaRPr lang="en-US" sz="1400" smtClean="0"/>
          </a:p>
        </p:txBody>
      </p:sp>
    </p:spTree>
    <p:extLst>
      <p:ext uri="{BB962C8B-B14F-4D97-AF65-F5344CB8AC3E}">
        <p14:creationId xmlns:p14="http://schemas.microsoft.com/office/powerpoint/2010/main" val="26135185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ymbol zastępczy numeru slajdu 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365C79D9-1934-4945-813F-D63F9ECFB526}" type="slidenum">
              <a:rPr lang="en-US" sz="1400" smtClean="0"/>
              <a:pPr/>
              <a:t>30</a:t>
            </a:fld>
            <a:endParaRPr lang="en-US" sz="1400" smtClean="0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88913"/>
            <a:ext cx="8424862" cy="1368425"/>
          </a:xfrm>
        </p:spPr>
        <p:txBody>
          <a:bodyPr/>
          <a:lstStyle/>
          <a:p>
            <a:r>
              <a:rPr lang="pl-PL" sz="2400" smtClean="0">
                <a:latin typeface="Arial" charset="0"/>
              </a:rPr>
              <a:t>Współczynnik rozpraszania wstecznego wyraża się wzorem:</a:t>
            </a:r>
          </a:p>
          <a:p>
            <a:endParaRPr lang="pl-PL" sz="2400" smtClean="0">
              <a:latin typeface="Arial" charset="0"/>
            </a:endParaRPr>
          </a:p>
        </p:txBody>
      </p:sp>
      <p:graphicFrame>
        <p:nvGraphicFramePr>
          <p:cNvPr id="32772" name="Object 3"/>
          <p:cNvGraphicFramePr>
            <a:graphicFrameLocks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575497231"/>
              </p:ext>
            </p:extLst>
          </p:nvPr>
        </p:nvGraphicFramePr>
        <p:xfrm>
          <a:off x="684213" y="981075"/>
          <a:ext cx="5688012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3" name="Równanie" r:id="rId3" imgW="2984500" imgH="393700" progId="Equation.3">
                  <p:embed/>
                </p:oleObj>
              </mc:Choice>
              <mc:Fallback>
                <p:oleObj name="Równanie" r:id="rId3" imgW="29845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981075"/>
                        <a:ext cx="5688012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3" name="Object 4"/>
          <p:cNvGraphicFramePr>
            <a:graphicFrameLocks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3410861091"/>
              </p:ext>
            </p:extLst>
          </p:nvPr>
        </p:nvGraphicFramePr>
        <p:xfrm>
          <a:off x="2500313" y="3214688"/>
          <a:ext cx="6119812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4" name="Równanie" r:id="rId5" imgW="2463800" imgH="215900" progId="Equation.3">
                  <p:embed/>
                </p:oleObj>
              </mc:Choice>
              <mc:Fallback>
                <p:oleObj name="Równanie" r:id="rId5" imgW="2463800" imgH="215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0313" y="3214688"/>
                        <a:ext cx="6119812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4" name="Text Box 5"/>
          <p:cNvSpPr txBox="1">
            <a:spLocks noChangeArrowheads="1"/>
          </p:cNvSpPr>
          <p:nvPr/>
        </p:nvSpPr>
        <p:spPr bwMode="auto">
          <a:xfrm>
            <a:off x="250825" y="1989138"/>
            <a:ext cx="864235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gdzie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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Ms</a:t>
            </a:r>
            <a:r>
              <a:rPr lang="pl-PL">
                <a:latin typeface="Arial" charset="0"/>
                <a:sym typeface="Symbol" pitchFamily="18" charset="2"/>
              </a:rPr>
              <a:t> jest współ. rozpraszania na molekułach, zaś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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Ms</a:t>
            </a:r>
            <a:r>
              <a:rPr lang="pl-PL">
                <a:latin typeface="Arial" charset="0"/>
                <a:sym typeface="Symbol" pitchFamily="18" charset="2"/>
              </a:rPr>
              <a:t> jest współ. rozpraszania na aerozolu.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P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M </a:t>
            </a:r>
            <a:r>
              <a:rPr lang="pl-PL">
                <a:latin typeface="Arial" charset="0"/>
                <a:sym typeface="Symbol" pitchFamily="18" charset="2"/>
              </a:rPr>
              <a:t>oraz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P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A</a:t>
            </a:r>
            <a:r>
              <a:rPr lang="pl-PL">
                <a:latin typeface="Arial" charset="0"/>
                <a:sym typeface="Symbol" pitchFamily="18" charset="2"/>
              </a:rPr>
              <a:t> oznaczają funkcje fazowa dla rozpraszana wstecznego dla molekuł i aerozoli. </a:t>
            </a:r>
          </a:p>
        </p:txBody>
      </p:sp>
      <p:sp>
        <p:nvSpPr>
          <p:cNvPr id="32775" name="Text Box 6"/>
          <p:cNvSpPr txBox="1">
            <a:spLocks noChangeArrowheads="1"/>
          </p:cNvSpPr>
          <p:nvPr/>
        </p:nvSpPr>
        <p:spPr bwMode="auto">
          <a:xfrm>
            <a:off x="395288" y="3860800"/>
            <a:ext cx="8424862" cy="173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Rozwiązanie równania wymaga dodatkowego założenia o własnościach optycznych aerozoli.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Klett (1981) założył, że istnieje związek pomiędzy współ. rozpraszania do tyłu a ekstynkcja w postaci:</a:t>
            </a:r>
          </a:p>
        </p:txBody>
      </p:sp>
      <p:graphicFrame>
        <p:nvGraphicFramePr>
          <p:cNvPr id="32776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6988670"/>
              </p:ext>
            </p:extLst>
          </p:nvPr>
        </p:nvGraphicFramePr>
        <p:xfrm>
          <a:off x="6732588" y="5300663"/>
          <a:ext cx="1887537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5" name="Równanie" r:id="rId7" imgW="990600" imgH="228600" progId="Equation.3">
                  <p:embed/>
                </p:oleObj>
              </mc:Choice>
              <mc:Fallback>
                <p:oleObj name="Równanie" r:id="rId7" imgW="990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2588" y="5300663"/>
                        <a:ext cx="1887537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7" name="Text Box 8"/>
          <p:cNvSpPr txBox="1">
            <a:spLocks noChangeArrowheads="1"/>
          </p:cNvSpPr>
          <p:nvPr/>
        </p:nvSpPr>
        <p:spPr bwMode="auto">
          <a:xfrm>
            <a:off x="250825" y="5805488"/>
            <a:ext cx="83534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gdzie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C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>
                <a:latin typeface="Arial" charset="0"/>
              </a:rPr>
              <a:t> oraz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k</a:t>
            </a:r>
            <a:r>
              <a:rPr lang="pl-PL">
                <a:latin typeface="Arial" charset="0"/>
              </a:rPr>
              <a:t> zależą od typu aerozolu zaś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k</a:t>
            </a:r>
            <a:r>
              <a:rPr lang="pl-PL">
                <a:latin typeface="Arial" charset="0"/>
              </a:rPr>
              <a:t> mienia się w przedziale 0.67 do 1</a:t>
            </a:r>
          </a:p>
        </p:txBody>
      </p:sp>
    </p:spTree>
    <p:extLst>
      <p:ext uri="{BB962C8B-B14F-4D97-AF65-F5344CB8AC3E}">
        <p14:creationId xmlns:p14="http://schemas.microsoft.com/office/powerpoint/2010/main" val="31639316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DEF1AFF-B357-442B-9CCE-036C6F1F4E5C}" type="slidenum">
              <a:rPr lang="en-US" sz="1400" smtClean="0"/>
              <a:pPr/>
              <a:t>31</a:t>
            </a:fld>
            <a:endParaRPr lang="en-US" sz="1400" smtClean="0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260350"/>
            <a:ext cx="8229600" cy="34559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Pomimo, że równanie </a:t>
            </a:r>
            <a:r>
              <a:rPr lang="pl-PL" sz="2400" dirty="0" err="1" smtClean="0">
                <a:latin typeface="Arial" charset="0"/>
              </a:rPr>
              <a:t>lidarowe</a:t>
            </a:r>
            <a:r>
              <a:rPr lang="pl-PL" sz="2400" dirty="0" smtClean="0">
                <a:latin typeface="Arial" charset="0"/>
              </a:rPr>
              <a:t> w tym przypadku sprowadza się do równania na jedną niewiadomą to jednak musimy założyć własności optyczne aerozolu aby obliczyć stałe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C</a:t>
            </a:r>
            <a:r>
              <a:rPr lang="pl-PL" sz="2400" baseline="-25000" dirty="0" smtClean="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 sz="2400" dirty="0" smtClean="0">
                <a:latin typeface="Arial" charset="0"/>
              </a:rPr>
              <a:t> oraz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k</a:t>
            </a:r>
            <a:r>
              <a:rPr lang="pl-PL" sz="2400" dirty="0" smtClean="0">
                <a:latin typeface="Arial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Związku z tym pomiary </a:t>
            </a:r>
            <a:r>
              <a:rPr lang="pl-PL" sz="2400" dirty="0" err="1" smtClean="0">
                <a:latin typeface="Arial" charset="0"/>
              </a:rPr>
              <a:t>lidarowe</a:t>
            </a:r>
            <a:r>
              <a:rPr lang="pl-PL" sz="2400" dirty="0" smtClean="0">
                <a:latin typeface="Arial" charset="0"/>
              </a:rPr>
              <a:t> powinny być połączone z innymi pomiarami aerozolowymi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sz="2400" dirty="0" smtClean="0">
              <a:latin typeface="Arial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 dirty="0" smtClean="0">
                <a:latin typeface="Arial" charset="0"/>
              </a:rPr>
              <a:t>Metoda </a:t>
            </a:r>
            <a:r>
              <a:rPr lang="pl-PL" sz="2400" dirty="0" err="1" smtClean="0">
                <a:latin typeface="Arial" charset="0"/>
              </a:rPr>
              <a:t>Kletta</a:t>
            </a:r>
            <a:endParaRPr lang="pl-PL" sz="2400" dirty="0" smtClean="0">
              <a:latin typeface="Arial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 dirty="0" smtClean="0">
                <a:latin typeface="Arial" charset="0"/>
              </a:rPr>
              <a:t>Oznaczmy jako: 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sz="2400" dirty="0" smtClean="0">
              <a:latin typeface="Arial" charset="0"/>
            </a:endParaRPr>
          </a:p>
        </p:txBody>
      </p:sp>
      <p:graphicFrame>
        <p:nvGraphicFramePr>
          <p:cNvPr id="3379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1453304"/>
              </p:ext>
            </p:extLst>
          </p:nvPr>
        </p:nvGraphicFramePr>
        <p:xfrm>
          <a:off x="755650" y="3644900"/>
          <a:ext cx="1512888" cy="72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7" name="Równanie" r:id="rId3" imgW="952087" imgH="431613" progId="Equation.3">
                  <p:embed/>
                </p:oleObj>
              </mc:Choice>
              <mc:Fallback>
                <p:oleObj name="Równanie" r:id="rId3" imgW="952087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3644900"/>
                        <a:ext cx="1512888" cy="725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8189502"/>
              </p:ext>
            </p:extLst>
          </p:nvPr>
        </p:nvGraphicFramePr>
        <p:xfrm>
          <a:off x="3232150" y="3644900"/>
          <a:ext cx="1754188" cy="72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8" name="Równanie" r:id="rId5" imgW="1104900" imgH="431800" progId="Equation.3">
                  <p:embed/>
                </p:oleObj>
              </mc:Choice>
              <mc:Fallback>
                <p:oleObj name="Równanie" r:id="rId5" imgW="11049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2150" y="3644900"/>
                        <a:ext cx="1754188" cy="725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8" name="Text Box 5"/>
          <p:cNvSpPr txBox="1">
            <a:spLocks noChangeArrowheads="1"/>
          </p:cNvSpPr>
          <p:nvPr/>
        </p:nvSpPr>
        <p:spPr bwMode="auto">
          <a:xfrm>
            <a:off x="323850" y="4652963"/>
            <a:ext cx="4752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Iloraz lidarowy (lidar ratio): 1/R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A</a:t>
            </a:r>
            <a:endParaRPr lang="pl-PL">
              <a:solidFill>
                <a:schemeClr val="folHlink"/>
              </a:solidFill>
              <a:latin typeface="Arial" charset="0"/>
            </a:endParaRPr>
          </a:p>
        </p:txBody>
      </p:sp>
      <p:graphicFrame>
        <p:nvGraphicFramePr>
          <p:cNvPr id="33799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9532317"/>
              </p:ext>
            </p:extLst>
          </p:nvPr>
        </p:nvGraphicFramePr>
        <p:xfrm>
          <a:off x="539750" y="5373688"/>
          <a:ext cx="2681288" cy="72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9" name="Równanie" r:id="rId7" imgW="1688367" imgH="431613" progId="Equation.3">
                  <p:embed/>
                </p:oleObj>
              </mc:Choice>
              <mc:Fallback>
                <p:oleObj name="Równanie" r:id="rId7" imgW="1688367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5373688"/>
                        <a:ext cx="2681288" cy="725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650264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A18FCC57-4437-43C4-8D3C-064C8009C5CE}" type="slidenum">
              <a:rPr lang="en-US" sz="1400" smtClean="0"/>
              <a:pPr/>
              <a:t>32</a:t>
            </a:fld>
            <a:endParaRPr lang="en-US" sz="1400" smtClean="0"/>
          </a:p>
        </p:txBody>
      </p:sp>
      <p:sp>
        <p:nvSpPr>
          <p:cNvPr id="34819" name="Rectangle 2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34820" name="Object 3"/>
          <p:cNvGraphicFramePr>
            <a:graphicFrameLocks noChangeAspect="1"/>
          </p:cNvGraphicFramePr>
          <p:nvPr/>
        </p:nvGraphicFramePr>
        <p:xfrm>
          <a:off x="395288" y="1844675"/>
          <a:ext cx="8064500" cy="957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5" name="Równanie" r:id="rId3" imgW="4254500" imgH="508000" progId="Equation.3">
                  <p:embed/>
                </p:oleObj>
              </mc:Choice>
              <mc:Fallback>
                <p:oleObj name="Równanie" r:id="rId3" imgW="42545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844675"/>
                        <a:ext cx="8064500" cy="95726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34822" name="Object 5"/>
          <p:cNvGraphicFramePr>
            <a:graphicFrameLocks noChangeAspect="1"/>
          </p:cNvGraphicFramePr>
          <p:nvPr/>
        </p:nvGraphicFramePr>
        <p:xfrm>
          <a:off x="395288" y="2997200"/>
          <a:ext cx="4329112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6" name="Równanie" r:id="rId5" imgW="1955800" imgH="241300" progId="Equation.3">
                  <p:embed/>
                </p:oleObj>
              </mc:Choice>
              <mc:Fallback>
                <p:oleObj name="Równanie" r:id="rId5" imgW="19558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997200"/>
                        <a:ext cx="4329112" cy="52705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34824" name="Object 7"/>
          <p:cNvGraphicFramePr>
            <a:graphicFrameLocks noChangeAspect="1"/>
          </p:cNvGraphicFramePr>
          <p:nvPr/>
        </p:nvGraphicFramePr>
        <p:xfrm>
          <a:off x="3348038" y="3716338"/>
          <a:ext cx="3479800" cy="735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7" name="Równanie" r:id="rId7" imgW="1854200" imgH="393700" progId="Equation.3">
                  <p:embed/>
                </p:oleObj>
              </mc:Choice>
              <mc:Fallback>
                <p:oleObj name="Równanie" r:id="rId7" imgW="18542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8038" y="3716338"/>
                        <a:ext cx="3479800" cy="735012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34826" name="Object 9"/>
          <p:cNvGraphicFramePr>
            <a:graphicFrameLocks noChangeAspect="1"/>
          </p:cNvGraphicFramePr>
          <p:nvPr/>
        </p:nvGraphicFramePr>
        <p:xfrm>
          <a:off x="3635375" y="4724400"/>
          <a:ext cx="4752975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8" name="Równanie" r:id="rId9" imgW="2679700" imgH="508000" progId="Equation.3">
                  <p:embed/>
                </p:oleObj>
              </mc:Choice>
              <mc:Fallback>
                <p:oleObj name="Równanie" r:id="rId9" imgW="26797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4724400"/>
                        <a:ext cx="4752975" cy="89376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7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34828" name="Object 11"/>
          <p:cNvGraphicFramePr>
            <a:graphicFrameLocks noChangeAspect="1"/>
          </p:cNvGraphicFramePr>
          <p:nvPr/>
        </p:nvGraphicFramePr>
        <p:xfrm>
          <a:off x="1187450" y="5876925"/>
          <a:ext cx="4378325" cy="80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9" name="Równanie" r:id="rId11" imgW="2552700" imgH="469900" progId="Equation.3">
                  <p:embed/>
                </p:oleObj>
              </mc:Choice>
              <mc:Fallback>
                <p:oleObj name="Równanie" r:id="rId11" imgW="25527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5876925"/>
                        <a:ext cx="4378325" cy="80168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9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34830" name="Text Box 13"/>
          <p:cNvSpPr txBox="1">
            <a:spLocks noChangeArrowheads="1"/>
          </p:cNvSpPr>
          <p:nvPr/>
        </p:nvSpPr>
        <p:spPr bwMode="auto">
          <a:xfrm>
            <a:off x="0" y="0"/>
            <a:ext cx="889317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Założenie stałego stosunku lidarowego z wysokością jest często trudne do zaakceptowania w rzeczywistej atmosferze. Jest ono równoznaczne z przyjęciem założenia braku zmian składu i wielkości cząstek z wysokością. Podstawiając ta zależność do równania lidarowgo dostajemy</a:t>
            </a:r>
          </a:p>
        </p:txBody>
      </p:sp>
      <p:sp>
        <p:nvSpPr>
          <p:cNvPr id="34831" name="Text Box 14"/>
          <p:cNvSpPr txBox="1">
            <a:spLocks noChangeArrowheads="1"/>
          </p:cNvSpPr>
          <p:nvPr/>
        </p:nvSpPr>
        <p:spPr bwMode="auto">
          <a:xfrm>
            <a:off x="323850" y="3860800"/>
            <a:ext cx="3384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Zauważmy, że</a:t>
            </a:r>
          </a:p>
        </p:txBody>
      </p:sp>
      <p:sp>
        <p:nvSpPr>
          <p:cNvPr id="34832" name="Text Box 15"/>
          <p:cNvSpPr txBox="1">
            <a:spLocks noChangeArrowheads="1"/>
          </p:cNvSpPr>
          <p:nvPr/>
        </p:nvSpPr>
        <p:spPr bwMode="auto">
          <a:xfrm>
            <a:off x="0" y="4581525"/>
            <a:ext cx="4356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Podstawiamy za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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A</a:t>
            </a:r>
            <a:endParaRPr lang="pl-PL">
              <a:solidFill>
                <a:schemeClr val="folHlink"/>
              </a:solidFill>
              <a:latin typeface="Arial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0004227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DCA7A8F-02A9-4D31-94F4-00B387CE8CEE}" type="slidenum">
              <a:rPr lang="en-US" sz="1400" smtClean="0"/>
              <a:pPr/>
              <a:t>33</a:t>
            </a:fld>
            <a:endParaRPr lang="en-US" sz="1400" smtClean="0"/>
          </a:p>
        </p:txBody>
      </p:sp>
      <p:graphicFrame>
        <p:nvGraphicFramePr>
          <p:cNvPr id="35843" name="Object 2"/>
          <p:cNvGraphicFramePr>
            <a:graphicFrameLocks noChangeAspect="1"/>
          </p:cNvGraphicFramePr>
          <p:nvPr>
            <p:ph idx="1"/>
          </p:nvPr>
        </p:nvGraphicFramePr>
        <p:xfrm>
          <a:off x="250825" y="188913"/>
          <a:ext cx="4321175" cy="795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89" name="Równanie" r:id="rId3" imgW="2552700" imgH="469900" progId="Equation.3">
                  <p:embed/>
                </p:oleObj>
              </mc:Choice>
              <mc:Fallback>
                <p:oleObj name="Równanie" r:id="rId3" imgW="25527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88913"/>
                        <a:ext cx="4321175" cy="795337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4" name="Rectangle 3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35845" name="Object 4"/>
          <p:cNvGraphicFramePr>
            <a:graphicFrameLocks noChangeAspect="1"/>
          </p:cNvGraphicFramePr>
          <p:nvPr/>
        </p:nvGraphicFramePr>
        <p:xfrm>
          <a:off x="323850" y="1844675"/>
          <a:ext cx="3240088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90" name="Równanie" r:id="rId5" imgW="1866900" imgH="469900" progId="Equation.3">
                  <p:embed/>
                </p:oleObj>
              </mc:Choice>
              <mc:Fallback>
                <p:oleObj name="Równanie" r:id="rId5" imgW="18669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844675"/>
                        <a:ext cx="3240088" cy="80803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6" name="Rectangle 5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35847" name="Object 6"/>
          <p:cNvGraphicFramePr>
            <a:graphicFrameLocks noChangeAspect="1"/>
          </p:cNvGraphicFramePr>
          <p:nvPr/>
        </p:nvGraphicFramePr>
        <p:xfrm>
          <a:off x="323850" y="2708275"/>
          <a:ext cx="3554413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91" name="Równanie" r:id="rId7" imgW="1905000" imgH="508000" progId="Equation.3">
                  <p:embed/>
                </p:oleObj>
              </mc:Choice>
              <mc:Fallback>
                <p:oleObj name="Równanie" r:id="rId7" imgW="19050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2708275"/>
                        <a:ext cx="3554413" cy="9398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8" name="Rectangle 7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35849" name="Object 8"/>
          <p:cNvGraphicFramePr>
            <a:graphicFrameLocks noChangeAspect="1"/>
          </p:cNvGraphicFramePr>
          <p:nvPr/>
        </p:nvGraphicFramePr>
        <p:xfrm>
          <a:off x="3276600" y="4149725"/>
          <a:ext cx="4676775" cy="931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92" name="Równanie" r:id="rId9" imgW="2527300" imgH="508000" progId="Equation.3">
                  <p:embed/>
                </p:oleObj>
              </mc:Choice>
              <mc:Fallback>
                <p:oleObj name="Równanie" r:id="rId9" imgW="25273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4149725"/>
                        <a:ext cx="4676775" cy="93186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50" name="Rectangle 9"/>
          <p:cNvSpPr>
            <a:spLocks noChangeArrowheads="1"/>
          </p:cNvSpPr>
          <p:nvPr/>
        </p:nvSpPr>
        <p:spPr bwMode="auto">
          <a:xfrm>
            <a:off x="0" y="31623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35851" name="Object 10"/>
          <p:cNvGraphicFramePr>
            <a:graphicFrameLocks noChangeAspect="1"/>
          </p:cNvGraphicFramePr>
          <p:nvPr/>
        </p:nvGraphicFramePr>
        <p:xfrm>
          <a:off x="484188" y="5373688"/>
          <a:ext cx="8234362" cy="938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93" name="Równanie" r:id="rId11" imgW="4686300" imgH="533400" progId="Equation.3">
                  <p:embed/>
                </p:oleObj>
              </mc:Choice>
              <mc:Fallback>
                <p:oleObj name="Równanie" r:id="rId11" imgW="4686300" imgH="533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188" y="5373688"/>
                        <a:ext cx="8234362" cy="938212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52" name="Rectangle 11"/>
          <p:cNvSpPr>
            <a:spLocks noChangeArrowheads="1"/>
          </p:cNvSpPr>
          <p:nvPr/>
        </p:nvSpPr>
        <p:spPr bwMode="auto">
          <a:xfrm>
            <a:off x="0" y="30813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35853" name="Text Box 12"/>
          <p:cNvSpPr txBox="1">
            <a:spLocks noChangeArrowheads="1"/>
          </p:cNvSpPr>
          <p:nvPr/>
        </p:nvSpPr>
        <p:spPr bwMode="auto">
          <a:xfrm>
            <a:off x="250825" y="1052513"/>
            <a:ext cx="86423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Jest równanie Bernoulliego, które rozwiązujemy najpierw w postaci równania jednorodnego.</a:t>
            </a:r>
          </a:p>
        </p:txBody>
      </p:sp>
      <p:sp>
        <p:nvSpPr>
          <p:cNvPr id="35854" name="Text Box 13"/>
          <p:cNvSpPr txBox="1">
            <a:spLocks noChangeArrowheads="1"/>
          </p:cNvSpPr>
          <p:nvPr/>
        </p:nvSpPr>
        <p:spPr bwMode="auto">
          <a:xfrm>
            <a:off x="250825" y="3573463"/>
            <a:ext cx="85693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Uzmienniamy stałą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A</a:t>
            </a:r>
            <a:r>
              <a:rPr lang="pl-PL">
                <a:latin typeface="Arial" charset="0"/>
              </a:rPr>
              <a:t> i podstawiamy do równania Bernoulliego</a:t>
            </a:r>
          </a:p>
        </p:txBody>
      </p:sp>
    </p:spTree>
    <p:extLst>
      <p:ext uri="{BB962C8B-B14F-4D97-AF65-F5344CB8AC3E}">
        <p14:creationId xmlns:p14="http://schemas.microsoft.com/office/powerpoint/2010/main" val="41466732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71129932-84B8-4389-A9A3-B2BE25B7A856}" type="slidenum">
              <a:rPr lang="en-US" sz="1400" smtClean="0"/>
              <a:pPr/>
              <a:t>34</a:t>
            </a:fld>
            <a:endParaRPr lang="en-US" sz="1400" smtClean="0"/>
          </a:p>
        </p:txBody>
      </p:sp>
      <p:sp>
        <p:nvSpPr>
          <p:cNvPr id="36867" name="Rectangle 2"/>
          <p:cNvSpPr>
            <a:spLocks noChangeArrowheads="1"/>
          </p:cNvSpPr>
          <p:nvPr/>
        </p:nvSpPr>
        <p:spPr bwMode="auto">
          <a:xfrm>
            <a:off x="0" y="30813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3686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2108187"/>
              </p:ext>
            </p:extLst>
          </p:nvPr>
        </p:nvGraphicFramePr>
        <p:xfrm>
          <a:off x="250825" y="549275"/>
          <a:ext cx="4965700" cy="1293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9" name="Równanie" r:id="rId3" imgW="2616200" imgH="685800" progId="Equation.3">
                  <p:embed/>
                </p:oleObj>
              </mc:Choice>
              <mc:Fallback>
                <p:oleObj name="Równanie" r:id="rId3" imgW="2616200" imgH="685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549275"/>
                        <a:ext cx="4965700" cy="1293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6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36870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234736"/>
              </p:ext>
            </p:extLst>
          </p:nvPr>
        </p:nvGraphicFramePr>
        <p:xfrm>
          <a:off x="6877050" y="692150"/>
          <a:ext cx="1087438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00" name="Równanie" r:id="rId5" imgW="495085" imgH="431613" progId="Equation.3">
                  <p:embed/>
                </p:oleObj>
              </mc:Choice>
              <mc:Fallback>
                <p:oleObj name="Równanie" r:id="rId5" imgW="495085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7050" y="692150"/>
                        <a:ext cx="1087438" cy="949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1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36872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3490053"/>
              </p:ext>
            </p:extLst>
          </p:nvPr>
        </p:nvGraphicFramePr>
        <p:xfrm>
          <a:off x="3087688" y="5661025"/>
          <a:ext cx="4338637" cy="98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01" name="Równanie" r:id="rId7" imgW="2184400" imgH="495300" progId="Equation.3">
                  <p:embed/>
                </p:oleObj>
              </mc:Choice>
              <mc:Fallback>
                <p:oleObj name="Równanie" r:id="rId7" imgW="2184400" imgH="495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7688" y="5661025"/>
                        <a:ext cx="4338637" cy="985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3" name="Rectangle 8"/>
          <p:cNvSpPr>
            <a:spLocks noChangeArrowheads="1"/>
          </p:cNvSpPr>
          <p:nvPr/>
        </p:nvSpPr>
        <p:spPr bwMode="auto">
          <a:xfrm>
            <a:off x="0" y="2933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36874" name="Text Box 9"/>
          <p:cNvSpPr txBox="1">
            <a:spLocks noChangeArrowheads="1"/>
          </p:cNvSpPr>
          <p:nvPr/>
        </p:nvSpPr>
        <p:spPr bwMode="auto">
          <a:xfrm>
            <a:off x="0" y="0"/>
            <a:ext cx="8893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Podstawiając do równania lidarowego za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A</a:t>
            </a:r>
            <a:r>
              <a:rPr lang="pl-PL" baseline="3000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(z)</a:t>
            </a:r>
            <a:r>
              <a:rPr lang="pl-PL">
                <a:latin typeface="Arial" charset="0"/>
              </a:rPr>
              <a:t> mamy</a:t>
            </a:r>
          </a:p>
        </p:txBody>
      </p:sp>
      <p:sp>
        <p:nvSpPr>
          <p:cNvPr id="36875" name="Text Box 10"/>
          <p:cNvSpPr txBox="1">
            <a:spLocks noChangeArrowheads="1"/>
          </p:cNvSpPr>
          <p:nvPr/>
        </p:nvSpPr>
        <p:spPr bwMode="auto">
          <a:xfrm>
            <a:off x="179388" y="1989138"/>
            <a:ext cx="8424862" cy="356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Zauważmy, że powyższe rozwiązanie równania lidarowego zawiera dwie niewiadome: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C</a:t>
            </a:r>
            <a:r>
              <a:rPr lang="pl-PL">
                <a:latin typeface="Arial" charset="0"/>
              </a:rPr>
              <a:t> oraz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A</a:t>
            </a:r>
            <a:r>
              <a:rPr lang="pl-PL">
                <a:latin typeface="Arial" charset="0"/>
              </a:rPr>
              <a:t> zaś funkcje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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M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(z)</a:t>
            </a:r>
            <a:r>
              <a:rPr lang="pl-PL">
                <a:latin typeface="Arial" charset="0"/>
                <a:sym typeface="Symbol" pitchFamily="18" charset="2"/>
              </a:rPr>
              <a:t> oraz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T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M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(z)</a:t>
            </a:r>
            <a:r>
              <a:rPr lang="pl-PL">
                <a:latin typeface="Arial" charset="0"/>
                <a:sym typeface="Symbol" pitchFamily="18" charset="2"/>
              </a:rPr>
              <a:t> mogą być wyznaczone na podstawie pionowego profilu temperatury i ciśnienia. 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  <a:sym typeface="Symbol" pitchFamily="18" charset="2"/>
              </a:rPr>
              <a:t>Stała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C</a:t>
            </a:r>
            <a:r>
              <a:rPr lang="pl-PL">
                <a:latin typeface="Arial" charset="0"/>
                <a:sym typeface="Symbol" pitchFamily="18" charset="2"/>
              </a:rPr>
              <a:t> możemy łatwo wyznaczyć znając grubość optyczna aerozolu określoną na podstawie pomiarów fotometrycznych. Jeśli scałkujemy równanie lidarowe w obszarze atmosfery Rayleighowskiej (pozbawionej aerozolu) mamy</a:t>
            </a:r>
          </a:p>
        </p:txBody>
      </p:sp>
    </p:spTree>
    <p:extLst>
      <p:ext uri="{BB962C8B-B14F-4D97-AF65-F5344CB8AC3E}">
        <p14:creationId xmlns:p14="http://schemas.microsoft.com/office/powerpoint/2010/main" val="4463386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A8CD7A2-1C3C-46B6-8DCE-2AA7EF7F6883}" type="slidenum">
              <a:rPr lang="en-US" sz="1400" smtClean="0"/>
              <a:pPr/>
              <a:t>35</a:t>
            </a:fld>
            <a:endParaRPr lang="en-US" sz="1400" smtClean="0"/>
          </a:p>
        </p:txBody>
      </p:sp>
      <p:sp>
        <p:nvSpPr>
          <p:cNvPr id="37891" name="Rectangle 2"/>
          <p:cNvSpPr>
            <a:spLocks noChangeArrowheads="1"/>
          </p:cNvSpPr>
          <p:nvPr/>
        </p:nvSpPr>
        <p:spPr bwMode="auto">
          <a:xfrm>
            <a:off x="0" y="2933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3789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0935580"/>
              </p:ext>
            </p:extLst>
          </p:nvPr>
        </p:nvGraphicFramePr>
        <p:xfrm>
          <a:off x="611188" y="4365625"/>
          <a:ext cx="2447925" cy="155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6" name="Równanie" r:id="rId3" imgW="1524000" imgH="965200" progId="Equation.3">
                  <p:embed/>
                </p:oleObj>
              </mc:Choice>
              <mc:Fallback>
                <p:oleObj name="Równanie" r:id="rId3" imgW="1524000" imgH="965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4365625"/>
                        <a:ext cx="2447925" cy="1552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3" name="Object 4"/>
          <p:cNvGraphicFramePr>
            <a:graphicFrameLocks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5531795"/>
              </p:ext>
            </p:extLst>
          </p:nvPr>
        </p:nvGraphicFramePr>
        <p:xfrm>
          <a:off x="611188" y="3357563"/>
          <a:ext cx="3671887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7" name="Równanie" r:id="rId5" imgW="1993900" imgH="495300" progId="Equation.3">
                  <p:embed/>
                </p:oleObj>
              </mc:Choice>
              <mc:Fallback>
                <p:oleObj name="Równanie" r:id="rId5" imgW="1993900" imgH="495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357563"/>
                        <a:ext cx="3671887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4" name="Text Box 5"/>
          <p:cNvSpPr txBox="1">
            <a:spLocks noChangeArrowheads="1"/>
          </p:cNvSpPr>
          <p:nvPr/>
        </p:nvSpPr>
        <p:spPr bwMode="auto">
          <a:xfrm>
            <a:off x="323850" y="188913"/>
            <a:ext cx="8424863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gdzie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z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b</a:t>
            </a:r>
            <a:r>
              <a:rPr lang="pl-PL">
                <a:latin typeface="Arial" charset="0"/>
              </a:rPr>
              <a:t> oraz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z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m</a:t>
            </a:r>
            <a:r>
              <a:rPr lang="pl-PL">
                <a:latin typeface="Arial" charset="0"/>
              </a:rPr>
              <a:t> s</a:t>
            </a:r>
            <a:r>
              <a:rPr lang="pl-PL">
                <a:latin typeface="Arial" charset="0"/>
                <a:sym typeface="Symbol" pitchFamily="18" charset="2"/>
              </a:rPr>
              <a:t>ą</a:t>
            </a:r>
            <a:r>
              <a:rPr lang="pl-PL">
                <a:latin typeface="Arial" charset="0"/>
              </a:rPr>
              <a:t> zasięgiem całkowania w obrębie pozbawionej aerozolu atmosferze. Praktycznie całkowanie to możemy wykonać pomiędzy 5-8 km. Całkowanie na wyższej wysokości często jest niemożliwe ze względu na ograniczony zasięg działania lidaru. 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Tak więc w obszarze pozbawionym aerozolu mamy: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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A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(z)=0</a:t>
            </a:r>
            <a:r>
              <a:rPr lang="pl-PL">
                <a:latin typeface="Arial" charset="0"/>
                <a:sym typeface="Symbol" pitchFamily="18" charset="2"/>
              </a:rPr>
              <a:t> zaś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T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A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=const</a:t>
            </a:r>
            <a:r>
              <a:rPr lang="pl-PL">
                <a:latin typeface="Arial" charset="0"/>
                <a:sym typeface="Symbol" pitchFamily="18" charset="2"/>
              </a:rPr>
              <a:t>. Stąd</a:t>
            </a:r>
          </a:p>
        </p:txBody>
      </p:sp>
    </p:spTree>
    <p:extLst>
      <p:ext uri="{BB962C8B-B14F-4D97-AF65-F5344CB8AC3E}">
        <p14:creationId xmlns:p14="http://schemas.microsoft.com/office/powerpoint/2010/main" val="36259051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F59434C-56E9-4C3A-9490-D10677FB6141}" type="slidenum">
              <a:rPr lang="en-US" sz="1400" smtClean="0"/>
              <a:pPr/>
              <a:t>36</a:t>
            </a:fld>
            <a:endParaRPr lang="en-US" sz="1400" smtClean="0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188913"/>
            <a:ext cx="8534400" cy="17573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 smtClean="0">
                <a:latin typeface="Arial" charset="0"/>
              </a:rPr>
              <a:t>Inna metoda wyeliminowania stałej 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C</a:t>
            </a:r>
            <a:r>
              <a:rPr lang="pl-PL" sz="2400" smtClean="0">
                <a:latin typeface="Arial" charset="0"/>
              </a:rPr>
              <a:t> wykorzystywana jest w wstecznym algorytmie Kletta. Zakładamy w nim, że istnieje wysokość na której brak aerozolu i rozwiązujemy równanie w kierunku powierzchni ziemi. Zapiszmy rozwi</a:t>
            </a:r>
            <a:r>
              <a:rPr lang="pl-PL" sz="2400" smtClean="0">
                <a:latin typeface="Arial" charset="0"/>
                <a:sym typeface="Symbol" pitchFamily="18" charset="2"/>
              </a:rPr>
              <a:t>ąza</a:t>
            </a:r>
            <a:r>
              <a:rPr lang="pl-PL" sz="2400" smtClean="0">
                <a:latin typeface="Arial" charset="0"/>
              </a:rPr>
              <a:t>nie na dwóch wysokościach: 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z</a:t>
            </a:r>
            <a:r>
              <a:rPr lang="pl-PL" sz="2400" smtClean="0">
                <a:latin typeface="Arial" charset="0"/>
              </a:rPr>
              <a:t> oraz 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z-1</a:t>
            </a:r>
          </a:p>
        </p:txBody>
      </p:sp>
      <p:sp>
        <p:nvSpPr>
          <p:cNvPr id="38916" name="Rectangle 3"/>
          <p:cNvSpPr>
            <a:spLocks noChangeArrowheads="1"/>
          </p:cNvSpPr>
          <p:nvPr/>
        </p:nvSpPr>
        <p:spPr bwMode="auto">
          <a:xfrm>
            <a:off x="0" y="24590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38917" name="Object 4"/>
          <p:cNvGraphicFramePr>
            <a:graphicFrameLocks noChangeAspect="1"/>
          </p:cNvGraphicFramePr>
          <p:nvPr/>
        </p:nvGraphicFramePr>
        <p:xfrm>
          <a:off x="468313" y="2060575"/>
          <a:ext cx="4681537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7" name="Równanie" r:id="rId3" imgW="2616200" imgH="685800" progId="Equation.3">
                  <p:embed/>
                </p:oleObj>
              </mc:Choice>
              <mc:Fallback>
                <p:oleObj name="Równanie" r:id="rId3" imgW="2616200" imgH="685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2060575"/>
                        <a:ext cx="4681537" cy="12192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8" name="Object 5"/>
          <p:cNvGraphicFramePr>
            <a:graphicFrameLocks noChangeAspect="1"/>
          </p:cNvGraphicFramePr>
          <p:nvPr/>
        </p:nvGraphicFramePr>
        <p:xfrm>
          <a:off x="468313" y="3500438"/>
          <a:ext cx="4897437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8" name="Równanie" r:id="rId5" imgW="2997200" imgH="685800" progId="Equation.3">
                  <p:embed/>
                </p:oleObj>
              </mc:Choice>
              <mc:Fallback>
                <p:oleObj name="Równanie" r:id="rId5" imgW="2997200" imgH="685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3500438"/>
                        <a:ext cx="4897437" cy="11176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9" name="Rectangle 6"/>
          <p:cNvSpPr>
            <a:spLocks noChangeArrowheads="1"/>
          </p:cNvSpPr>
          <p:nvPr/>
        </p:nvSpPr>
        <p:spPr bwMode="auto">
          <a:xfrm>
            <a:off x="0" y="30813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38920" name="Object 7"/>
          <p:cNvGraphicFramePr>
            <a:graphicFrameLocks noChangeAspect="1"/>
          </p:cNvGraphicFramePr>
          <p:nvPr/>
        </p:nvGraphicFramePr>
        <p:xfrm>
          <a:off x="468313" y="5229225"/>
          <a:ext cx="6408737" cy="115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9" name="Równanie" r:id="rId7" imgW="3797300" imgH="685800" progId="Equation.3">
                  <p:embed/>
                </p:oleObj>
              </mc:Choice>
              <mc:Fallback>
                <p:oleObj name="Równanie" r:id="rId7" imgW="3797300" imgH="685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5229225"/>
                        <a:ext cx="6408737" cy="115252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21" name="Text Box 8"/>
          <p:cNvSpPr txBox="1">
            <a:spLocks noChangeArrowheads="1"/>
          </p:cNvSpPr>
          <p:nvPr/>
        </p:nvSpPr>
        <p:spPr bwMode="auto">
          <a:xfrm>
            <a:off x="323850" y="4724400"/>
            <a:ext cx="6911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Po wyeliminowaniu stałej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C</a:t>
            </a:r>
            <a:r>
              <a:rPr lang="pl-PL">
                <a:latin typeface="Arial" charset="0"/>
              </a:rPr>
              <a:t> mamy</a:t>
            </a:r>
          </a:p>
        </p:txBody>
      </p:sp>
    </p:spTree>
    <p:extLst>
      <p:ext uri="{BB962C8B-B14F-4D97-AF65-F5344CB8AC3E}">
        <p14:creationId xmlns:p14="http://schemas.microsoft.com/office/powerpoint/2010/main" val="7391450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8CFDA670-6A94-4996-9A30-A79ABA0507E2}" type="slidenum">
              <a:rPr lang="en-US" sz="1400" smtClean="0"/>
              <a:pPr/>
              <a:t>37</a:t>
            </a:fld>
            <a:endParaRPr lang="en-US" sz="1400" smtClean="0"/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188913"/>
            <a:ext cx="8229600" cy="719137"/>
          </a:xfrm>
        </p:spPr>
        <p:txBody>
          <a:bodyPr/>
          <a:lstStyle/>
          <a:p>
            <a:r>
              <a:rPr lang="pl-PL" sz="2400" smtClean="0">
                <a:latin typeface="Arial" charset="0"/>
              </a:rPr>
              <a:t>Przybliżamy całki używając reguły trapezu</a:t>
            </a:r>
          </a:p>
        </p:txBody>
      </p:sp>
      <p:sp>
        <p:nvSpPr>
          <p:cNvPr id="39940" name="Rectangle 3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39941" name="Object 4"/>
          <p:cNvGraphicFramePr>
            <a:graphicFrameLocks noChangeAspect="1"/>
          </p:cNvGraphicFramePr>
          <p:nvPr/>
        </p:nvGraphicFramePr>
        <p:xfrm>
          <a:off x="611188" y="908050"/>
          <a:ext cx="7056437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71" name="Równanie" r:id="rId3" imgW="3733800" imgH="469900" progId="Equation.3">
                  <p:embed/>
                </p:oleObj>
              </mc:Choice>
              <mc:Fallback>
                <p:oleObj name="Równanie" r:id="rId3" imgW="37338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908050"/>
                        <a:ext cx="7056437" cy="88106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2" name="Rectangle 5"/>
          <p:cNvSpPr>
            <a:spLocks noChangeArrowheads="1"/>
          </p:cNvSpPr>
          <p:nvPr/>
        </p:nvSpPr>
        <p:spPr bwMode="auto">
          <a:xfrm>
            <a:off x="0" y="25019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39943" name="Object 6"/>
          <p:cNvGraphicFramePr>
            <a:graphicFrameLocks noChangeAspect="1"/>
          </p:cNvGraphicFramePr>
          <p:nvPr/>
        </p:nvGraphicFramePr>
        <p:xfrm>
          <a:off x="422275" y="2351088"/>
          <a:ext cx="6932613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72" name="Równanie" r:id="rId5" imgW="4127500" imgH="622300" progId="Equation.3">
                  <p:embed/>
                </p:oleObj>
              </mc:Choice>
              <mc:Fallback>
                <p:oleObj name="Równanie" r:id="rId5" imgW="4127500" imgH="622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" y="2351088"/>
                        <a:ext cx="6932613" cy="103822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4" name="Object 7"/>
          <p:cNvGraphicFramePr>
            <a:graphicFrameLocks noChangeAspect="1"/>
          </p:cNvGraphicFramePr>
          <p:nvPr/>
        </p:nvGraphicFramePr>
        <p:xfrm>
          <a:off x="2195513" y="3644900"/>
          <a:ext cx="5867400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73" name="Równanie" r:id="rId7" imgW="3136900" imgH="508000" progId="Equation.3">
                  <p:embed/>
                </p:oleObj>
              </mc:Choice>
              <mc:Fallback>
                <p:oleObj name="Równanie" r:id="rId7" imgW="31369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3644900"/>
                        <a:ext cx="5867400" cy="94456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5" name="Text Box 8"/>
          <p:cNvSpPr txBox="1">
            <a:spLocks noChangeArrowheads="1"/>
          </p:cNvSpPr>
          <p:nvPr/>
        </p:nvSpPr>
        <p:spPr bwMode="auto">
          <a:xfrm>
            <a:off x="468313" y="3789363"/>
            <a:ext cx="3240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gdzie</a:t>
            </a:r>
          </a:p>
        </p:txBody>
      </p:sp>
      <p:sp>
        <p:nvSpPr>
          <p:cNvPr id="39946" name="Text Box 9"/>
          <p:cNvSpPr txBox="1">
            <a:spLocks noChangeArrowheads="1"/>
          </p:cNvSpPr>
          <p:nvPr/>
        </p:nvSpPr>
        <p:spPr bwMode="auto">
          <a:xfrm>
            <a:off x="250825" y="4797425"/>
            <a:ext cx="8281988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Na wysokości startowej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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A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(z)=0</a:t>
            </a:r>
            <a:r>
              <a:rPr lang="pl-PL">
                <a:latin typeface="Arial" charset="0"/>
                <a:sym typeface="Symbol" pitchFamily="18" charset="2"/>
              </a:rPr>
              <a:t> wi</a:t>
            </a:r>
            <a:r>
              <a:rPr lang="en-US">
                <a:latin typeface="Arial" charset="0"/>
                <a:cs typeface="Arial" charset="0"/>
                <a:sym typeface="Symbol" pitchFamily="18" charset="2"/>
              </a:rPr>
              <a:t>ę</a:t>
            </a:r>
            <a:r>
              <a:rPr lang="pl-PL">
                <a:latin typeface="Arial" charset="0"/>
                <a:sym typeface="Symbol" pitchFamily="18" charset="2"/>
              </a:rPr>
              <a:t>c przy założeniu wartości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R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A</a:t>
            </a:r>
            <a:r>
              <a:rPr lang="pl-PL">
                <a:latin typeface="Arial" charset="0"/>
                <a:sym typeface="Symbol" pitchFamily="18" charset="2"/>
              </a:rPr>
              <a:t> jesteśmy wstanie wyznaczyć współ. rozpraszania wstecznego na wysokości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z-1</a:t>
            </a:r>
            <a:r>
              <a:rPr lang="pl-PL">
                <a:latin typeface="Arial" charset="0"/>
                <a:sym typeface="Symbol" pitchFamily="18" charset="2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  <a:sym typeface="Symbol" pitchFamily="18" charset="2"/>
              </a:rPr>
              <a:t>Jak wartość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R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A</a:t>
            </a:r>
            <a:r>
              <a:rPr lang="pl-PL" baseline="-25000">
                <a:latin typeface="Arial" charset="0"/>
                <a:sym typeface="Symbol" pitchFamily="18" charset="2"/>
              </a:rPr>
              <a:t> </a:t>
            </a:r>
            <a:r>
              <a:rPr lang="pl-PL">
                <a:latin typeface="Arial" charset="0"/>
                <a:sym typeface="Symbol" pitchFamily="18" charset="2"/>
              </a:rPr>
              <a:t>należy założyć aby moc to zrobić?</a:t>
            </a:r>
          </a:p>
        </p:txBody>
      </p:sp>
    </p:spTree>
    <p:extLst>
      <p:ext uri="{BB962C8B-B14F-4D97-AF65-F5344CB8AC3E}">
        <p14:creationId xmlns:p14="http://schemas.microsoft.com/office/powerpoint/2010/main" val="11516663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A5F91FC-41DB-4C35-B155-C3209D6B356E}" type="slidenum">
              <a:rPr lang="en-US" sz="1400" smtClean="0"/>
              <a:pPr/>
              <a:t>38</a:t>
            </a:fld>
            <a:endParaRPr lang="en-US" sz="1400" smtClean="0"/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88913"/>
            <a:ext cx="8642350" cy="4525962"/>
          </a:xfrm>
        </p:spPr>
        <p:txBody>
          <a:bodyPr/>
          <a:lstStyle/>
          <a:p>
            <a:r>
              <a:rPr lang="pl-PL" sz="2400" smtClean="0">
                <a:latin typeface="Arial" charset="0"/>
              </a:rPr>
              <a:t>Znając całkowitą grubość optyczna aerozolu 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</a:t>
            </a:r>
            <a:r>
              <a:rPr lang="pl-PL" sz="2400" baseline="-2500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A</a:t>
            </a:r>
            <a:r>
              <a:rPr lang="pl-PL" sz="2400" smtClean="0">
                <a:latin typeface="Arial" charset="0"/>
                <a:sym typeface="Symbol" pitchFamily="18" charset="2"/>
              </a:rPr>
              <a:t> </a:t>
            </a:r>
            <a:r>
              <a:rPr lang="pl-PL" sz="2400" smtClean="0">
                <a:latin typeface="Arial" charset="0"/>
              </a:rPr>
              <a:t>stosunek lidarowy może być wyznaczony z ograniczenia na profil ekstynkcji jaki daje nam grubość optyczna</a:t>
            </a:r>
          </a:p>
        </p:txBody>
      </p:sp>
      <p:sp>
        <p:nvSpPr>
          <p:cNvPr id="40964" name="Rectangle 3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4096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2246725"/>
              </p:ext>
            </p:extLst>
          </p:nvPr>
        </p:nvGraphicFramePr>
        <p:xfrm>
          <a:off x="684213" y="2420938"/>
          <a:ext cx="1962150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8" name="Równanie" r:id="rId3" imgW="990600" imgH="508000" progId="Equation.3">
                  <p:embed/>
                </p:oleObj>
              </mc:Choice>
              <mc:Fallback>
                <p:oleObj name="Równanie" r:id="rId3" imgW="9906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2420938"/>
                        <a:ext cx="1962150" cy="100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5309522"/>
              </p:ext>
            </p:extLst>
          </p:nvPr>
        </p:nvGraphicFramePr>
        <p:xfrm>
          <a:off x="684213" y="1412875"/>
          <a:ext cx="4248150" cy="957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9" name="Równanie" r:id="rId5" imgW="1905000" imgH="431800" progId="Equation.3">
                  <p:embed/>
                </p:oleObj>
              </mc:Choice>
              <mc:Fallback>
                <p:oleObj name="Równanie" r:id="rId5" imgW="19050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1412875"/>
                        <a:ext cx="4248150" cy="957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7" name="Text Box 6"/>
          <p:cNvSpPr txBox="1">
            <a:spLocks noChangeArrowheads="1"/>
          </p:cNvSpPr>
          <p:nvPr/>
        </p:nvSpPr>
        <p:spPr bwMode="auto">
          <a:xfrm>
            <a:off x="0" y="3357563"/>
            <a:ext cx="8893175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W pierwszej iteracji zgadujemy wartość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A</a:t>
            </a:r>
            <a:r>
              <a:rPr lang="pl-PL">
                <a:latin typeface="Arial" charset="0"/>
              </a:rPr>
              <a:t> obliczmy profil współ. rozpraszania do tyłu a następnie poprawiamy wartość ilorazu lidarowego zgodnie z powyższym wzorem. Obliczenia kontynuujemy do momentu uzyskania stabilnego rozwiązania</a:t>
            </a:r>
          </a:p>
        </p:txBody>
      </p:sp>
    </p:spTree>
    <p:extLst>
      <p:ext uri="{BB962C8B-B14F-4D97-AF65-F5344CB8AC3E}">
        <p14:creationId xmlns:p14="http://schemas.microsoft.com/office/powerpoint/2010/main" val="13961651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0B57AB4D-0D7D-45A3-9A05-1F1083D91422}" type="slidenum">
              <a:rPr lang="en-US" sz="1400" smtClean="0"/>
              <a:pPr/>
              <a:t>39</a:t>
            </a:fld>
            <a:endParaRPr lang="en-US" sz="1400" smtClean="0"/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41988" name="Picture 3" descr="06Sep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5292725" cy="3967163"/>
          </a:xfrm>
          <a:noFill/>
        </p:spPr>
      </p:pic>
      <p:pic>
        <p:nvPicPr>
          <p:cNvPr id="41989" name="Picture 4" descr="lidar06092004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24300" y="2944813"/>
            <a:ext cx="5219700" cy="3913187"/>
          </a:xfrm>
          <a:noFill/>
        </p:spPr>
      </p:pic>
    </p:spTree>
    <p:extLst>
      <p:ext uri="{BB962C8B-B14F-4D97-AF65-F5344CB8AC3E}">
        <p14:creationId xmlns:p14="http://schemas.microsoft.com/office/powerpoint/2010/main" val="228553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6147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6148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2EC72202-199A-48E6-AB50-12F863A580FB}" type="slidenum">
              <a:rPr lang="en-US" sz="1400" smtClean="0"/>
              <a:pPr/>
              <a:t>4</a:t>
            </a:fld>
            <a:endParaRPr lang="en-US" sz="1400" smtClean="0"/>
          </a:p>
        </p:txBody>
      </p:sp>
      <p:pic>
        <p:nvPicPr>
          <p:cNvPr id="614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20350" cy="735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60570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ytuł 1"/>
          <p:cNvSpPr>
            <a:spLocks noGrp="1"/>
          </p:cNvSpPr>
          <p:nvPr>
            <p:ph type="title"/>
          </p:nvPr>
        </p:nvSpPr>
        <p:spPr>
          <a:xfrm>
            <a:off x="642938" y="142875"/>
            <a:ext cx="7772400" cy="1143000"/>
          </a:xfrm>
        </p:spPr>
        <p:txBody>
          <a:bodyPr/>
          <a:lstStyle/>
          <a:p>
            <a:r>
              <a:rPr lang="pl-PL" sz="3200" smtClean="0">
                <a:latin typeface="Arial" charset="0"/>
                <a:cs typeface="Arial" charset="0"/>
              </a:rPr>
              <a:t>Zmienność stosunku lidarowego</a:t>
            </a:r>
          </a:p>
        </p:txBody>
      </p:sp>
      <p:sp>
        <p:nvSpPr>
          <p:cNvPr id="43011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43012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43013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49E164A-1EDD-4AE4-B406-073B6A247DA2}" type="slidenum">
              <a:rPr lang="en-US" sz="1400" smtClean="0"/>
              <a:pPr/>
              <a:t>40</a:t>
            </a:fld>
            <a:endParaRPr lang="en-US" sz="1400" smtClean="0"/>
          </a:p>
        </p:txBody>
      </p:sp>
      <p:pic>
        <p:nvPicPr>
          <p:cNvPr id="430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1290638"/>
            <a:ext cx="8020050" cy="427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35657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ytuł 1"/>
          <p:cNvSpPr>
            <a:spLocks noGrp="1"/>
          </p:cNvSpPr>
          <p:nvPr>
            <p:ph type="title"/>
          </p:nvPr>
        </p:nvSpPr>
        <p:spPr>
          <a:xfrm>
            <a:off x="714375" y="0"/>
            <a:ext cx="7772400" cy="1143000"/>
          </a:xfrm>
        </p:spPr>
        <p:txBody>
          <a:bodyPr/>
          <a:lstStyle/>
          <a:p>
            <a:r>
              <a:rPr lang="pl-PL" sz="3200" smtClean="0">
                <a:latin typeface="Arial" charset="0"/>
                <a:cs typeface="Arial" charset="0"/>
              </a:rPr>
              <a:t>Rozpraszanie Rayleigha</a:t>
            </a:r>
            <a:endParaRPr lang="en-US" sz="3200" smtClean="0">
              <a:latin typeface="Arial" charset="0"/>
              <a:cs typeface="Arial" charset="0"/>
            </a:endParaRPr>
          </a:p>
        </p:txBody>
      </p:sp>
      <p:sp>
        <p:nvSpPr>
          <p:cNvPr id="44035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44036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44037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4F532C24-BCC8-4834-9D30-4E3982F87FD1}" type="slidenum">
              <a:rPr lang="en-US" sz="1400" smtClean="0"/>
              <a:pPr/>
              <a:t>41</a:t>
            </a:fld>
            <a:endParaRPr lang="en-US" sz="1400" smtClean="0"/>
          </a:p>
        </p:txBody>
      </p:sp>
      <p:pic>
        <p:nvPicPr>
          <p:cNvPr id="440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357313"/>
            <a:ext cx="8715375" cy="229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440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4143375"/>
            <a:ext cx="6124575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37920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ytuł 1"/>
          <p:cNvSpPr>
            <a:spLocks noGrp="1"/>
          </p:cNvSpPr>
          <p:nvPr>
            <p:ph type="title"/>
          </p:nvPr>
        </p:nvSpPr>
        <p:spPr>
          <a:xfrm>
            <a:off x="714375" y="0"/>
            <a:ext cx="7772400" cy="1143000"/>
          </a:xfrm>
        </p:spPr>
        <p:txBody>
          <a:bodyPr/>
          <a:lstStyle/>
          <a:p>
            <a:r>
              <a:rPr lang="pl-PL" sz="3200" smtClean="0">
                <a:latin typeface="Arial" charset="0"/>
                <a:cs typeface="Arial" charset="0"/>
              </a:rPr>
              <a:t>Pomiary depolaryzacji </a:t>
            </a:r>
            <a:endParaRPr lang="en-US" sz="3200" smtClean="0">
              <a:latin typeface="Arial" charset="0"/>
              <a:cs typeface="Arial" charset="0"/>
            </a:endParaRPr>
          </a:p>
        </p:txBody>
      </p:sp>
      <p:sp>
        <p:nvSpPr>
          <p:cNvPr id="45059" name="Symbol zastępczy zawartości 2"/>
          <p:cNvSpPr>
            <a:spLocks noGrp="1"/>
          </p:cNvSpPr>
          <p:nvPr>
            <p:ph sz="half" idx="1"/>
          </p:nvPr>
        </p:nvSpPr>
        <p:spPr>
          <a:xfrm>
            <a:off x="500063" y="1071563"/>
            <a:ext cx="8101012" cy="4114800"/>
          </a:xfrm>
        </p:spPr>
        <p:txBody>
          <a:bodyPr/>
          <a:lstStyle/>
          <a:p>
            <a:r>
              <a:rPr lang="pl-PL" sz="2400" smtClean="0">
                <a:latin typeface="Arial" charset="0"/>
              </a:rPr>
              <a:t>W pomiarach lidarowych podobnie jak w radarowych wykorzystuje się pomiary polaryzacji promieniowania. W przypadku lidarów mówimy o depolaryzacji definiowanej najczęściej stosunkiem promieniowania rozproszonego w kierunku lidaru dla promieniowania spolaryzowanego prostopadle do emitowanej wiązki. Współczynnik depolaryzacji dla rozpraszania molekularnego wynosi około 0.03. Dla cząstek sferycznych wynosi zero i rośnie silnie we wzrostem koncentracji cząstek niesferycznych.</a:t>
            </a:r>
          </a:p>
          <a:p>
            <a:endParaRPr lang="en-US" smtClean="0"/>
          </a:p>
        </p:txBody>
      </p:sp>
      <p:sp>
        <p:nvSpPr>
          <p:cNvPr id="45060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834BD27-0744-49C4-AA6C-7D3EC12C4F29}" type="slidenum">
              <a:rPr lang="en-US" sz="1400" smtClean="0"/>
              <a:pPr/>
              <a:t>42</a:t>
            </a:fld>
            <a:endParaRPr lang="en-US" sz="1400" smtClean="0"/>
          </a:p>
        </p:txBody>
      </p:sp>
      <p:pic>
        <p:nvPicPr>
          <p:cNvPr id="4506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5000625"/>
            <a:ext cx="389572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4506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3" y="5643563"/>
            <a:ext cx="10096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98224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ytuł 1"/>
          <p:cNvSpPr>
            <a:spLocks noGrp="1"/>
          </p:cNvSpPr>
          <p:nvPr>
            <p:ph type="title"/>
          </p:nvPr>
        </p:nvSpPr>
        <p:spPr>
          <a:xfrm>
            <a:off x="714375" y="214313"/>
            <a:ext cx="7772400" cy="1143000"/>
          </a:xfrm>
        </p:spPr>
        <p:txBody>
          <a:bodyPr/>
          <a:lstStyle/>
          <a:p>
            <a:r>
              <a:rPr lang="pl-PL" sz="3200" smtClean="0">
                <a:latin typeface="Arial" charset="0"/>
                <a:cs typeface="Arial" charset="0"/>
              </a:rPr>
              <a:t>Wyznaczanie depolaryzacji dla cząstek aerozolu lub chmur</a:t>
            </a:r>
            <a:endParaRPr lang="en-US" sz="3200" smtClean="0">
              <a:latin typeface="Arial" charset="0"/>
              <a:cs typeface="Arial" charset="0"/>
            </a:endParaRPr>
          </a:p>
        </p:txBody>
      </p:sp>
      <p:sp>
        <p:nvSpPr>
          <p:cNvPr id="4608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28625" y="1428750"/>
            <a:ext cx="8286750" cy="3143250"/>
          </a:xfrm>
        </p:spPr>
        <p:txBody>
          <a:bodyPr>
            <a:normAutofit fontScale="85000" lnSpcReduction="10000"/>
          </a:bodyPr>
          <a:lstStyle/>
          <a:p>
            <a:r>
              <a:rPr lang="pl-PL" sz="2400" smtClean="0">
                <a:latin typeface="Arial" charset="0"/>
                <a:cs typeface="Arial" charset="0"/>
              </a:rPr>
              <a:t>Pomiary przy użyciu lidaru pozwalają określić całkowitą depolaryzację </a:t>
            </a:r>
            <a:r>
              <a:rPr lang="pl-PL" sz="2400" smtClean="0">
                <a:latin typeface="Arial" charset="0"/>
                <a:cs typeface="Arial" charset="0"/>
                <a:sym typeface="Symbol" pitchFamily="18" charset="2"/>
              </a:rPr>
              <a:t></a:t>
            </a:r>
            <a:r>
              <a:rPr lang="pl-PL" sz="2400" baseline="-25000" smtClean="0"/>
              <a:t>tot</a:t>
            </a:r>
            <a:endParaRPr lang="pl-PL" sz="2400" smtClean="0">
              <a:latin typeface="Arial" charset="0"/>
              <a:cs typeface="Arial" charset="0"/>
              <a:sym typeface="Symbol" pitchFamily="18" charset="2"/>
            </a:endParaRPr>
          </a:p>
          <a:p>
            <a:r>
              <a:rPr lang="pl-PL" sz="2400" smtClean="0">
                <a:latin typeface="Arial" charset="0"/>
                <a:cs typeface="Arial" charset="0"/>
                <a:sym typeface="Symbol" pitchFamily="18" charset="2"/>
              </a:rPr>
              <a:t>Wyznaczanie depolaryzacji cząstek wymaga uwzględnienia depolaryzacji niesferycznych molekuł powietrza zgodnie ze wzorem</a:t>
            </a:r>
            <a:r>
              <a:rPr lang="pl-PL" sz="2400" smtClean="0">
                <a:latin typeface="Arial" charset="0"/>
                <a:cs typeface="Arial" charset="0"/>
              </a:rPr>
              <a:t> </a:t>
            </a:r>
          </a:p>
          <a:p>
            <a:endParaRPr lang="pl-PL" sz="2400" smtClean="0">
              <a:latin typeface="Arial" charset="0"/>
              <a:cs typeface="Arial" charset="0"/>
            </a:endParaRPr>
          </a:p>
          <a:p>
            <a:endParaRPr lang="pl-PL" sz="2400" smtClean="0">
              <a:latin typeface="Arial" charset="0"/>
              <a:cs typeface="Arial" charset="0"/>
            </a:endParaRPr>
          </a:p>
          <a:p>
            <a:endParaRPr lang="pl-PL" sz="2400" smtClean="0">
              <a:latin typeface="Arial" charset="0"/>
              <a:cs typeface="Arial" charset="0"/>
            </a:endParaRPr>
          </a:p>
          <a:p>
            <a:pPr>
              <a:buFontTx/>
              <a:buNone/>
            </a:pPr>
            <a:r>
              <a:rPr lang="pl-PL" sz="2400" smtClean="0">
                <a:latin typeface="Arial" charset="0"/>
                <a:cs typeface="Arial" charset="0"/>
              </a:rPr>
              <a:t>	gdzie B jest stosunkiem całkowitego współczynnika rozpraszania wstecznego do współczynnika rozpraszania wstecznego dla molekuł powietrza, </a:t>
            </a:r>
            <a:r>
              <a:rPr lang="pl-PL" sz="2400" smtClean="0">
                <a:latin typeface="Arial" charset="0"/>
                <a:cs typeface="Arial" charset="0"/>
                <a:sym typeface="Symbol" pitchFamily="18" charset="2"/>
              </a:rPr>
              <a:t></a:t>
            </a:r>
            <a:r>
              <a:rPr lang="pl-PL" sz="2400" baseline="-25000" smtClean="0"/>
              <a:t>ray</a:t>
            </a:r>
            <a:r>
              <a:rPr lang="pl-PL" sz="2400" smtClean="0">
                <a:latin typeface="Arial" charset="0"/>
                <a:cs typeface="Arial" charset="0"/>
                <a:sym typeface="Symbol" pitchFamily="18" charset="2"/>
              </a:rPr>
              <a:t> określa depolaryzację molekuł powietrza.</a:t>
            </a:r>
            <a:r>
              <a:rPr lang="pl-PL" sz="2400" smtClean="0">
                <a:latin typeface="Arial" charset="0"/>
                <a:cs typeface="Arial" charset="0"/>
              </a:rPr>
              <a:t> </a:t>
            </a:r>
            <a:endParaRPr lang="en-US" sz="2400" smtClean="0">
              <a:latin typeface="Arial" charset="0"/>
              <a:cs typeface="Arial" charset="0"/>
            </a:endParaRPr>
          </a:p>
        </p:txBody>
      </p:sp>
      <p:sp>
        <p:nvSpPr>
          <p:cNvPr id="46084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36CD0FEF-0A46-4331-B862-A49DFC3801EB}" type="slidenum">
              <a:rPr lang="en-US" sz="1400" smtClean="0"/>
              <a:pPr/>
              <a:t>43</a:t>
            </a:fld>
            <a:endParaRPr lang="en-US" sz="1400" smtClean="0"/>
          </a:p>
        </p:txBody>
      </p:sp>
      <p:pic>
        <p:nvPicPr>
          <p:cNvPr id="4608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63" y="3500438"/>
            <a:ext cx="39814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84381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ytuł 1"/>
          <p:cNvSpPr>
            <a:spLocks noGrp="1"/>
          </p:cNvSpPr>
          <p:nvPr>
            <p:ph type="title"/>
          </p:nvPr>
        </p:nvSpPr>
        <p:spPr>
          <a:xfrm>
            <a:off x="642938" y="0"/>
            <a:ext cx="7772400" cy="1143000"/>
          </a:xfrm>
        </p:spPr>
        <p:txBody>
          <a:bodyPr/>
          <a:lstStyle/>
          <a:p>
            <a:r>
              <a:rPr lang="pl-PL" sz="3200" smtClean="0">
                <a:latin typeface="Arial" charset="0"/>
                <a:cs typeface="Arial" charset="0"/>
              </a:rPr>
              <a:t>Przykładowe pomiary depolaryzacji</a:t>
            </a:r>
            <a:endParaRPr lang="en-US" sz="3200" smtClean="0">
              <a:latin typeface="Arial" charset="0"/>
              <a:cs typeface="Arial" charset="0"/>
            </a:endParaRPr>
          </a:p>
        </p:txBody>
      </p:sp>
      <p:sp>
        <p:nvSpPr>
          <p:cNvPr id="47107" name="Symbol zastępczy zawartości 2"/>
          <p:cNvSpPr>
            <a:spLocks noGrp="1"/>
          </p:cNvSpPr>
          <p:nvPr>
            <p:ph sz="half" idx="1"/>
          </p:nvPr>
        </p:nvSpPr>
        <p:spPr>
          <a:xfrm>
            <a:off x="142875" y="5143500"/>
            <a:ext cx="8358188" cy="1309688"/>
          </a:xfrm>
        </p:spPr>
        <p:txBody>
          <a:bodyPr/>
          <a:lstStyle/>
          <a:p>
            <a:r>
              <a:rPr lang="pl-PL" sz="2400" smtClean="0">
                <a:latin typeface="Arial" charset="0"/>
                <a:cs typeface="Arial" charset="0"/>
              </a:rPr>
              <a:t>Pomiar depolaryzacji jest obecnie najlepszą techniką lidarową do detekcji nieferycznych aerozoli oraz kryształów lodu w chmurach. </a:t>
            </a:r>
            <a:endParaRPr lang="en-US" sz="2400" smtClean="0">
              <a:latin typeface="Arial" charset="0"/>
              <a:cs typeface="Arial" charset="0"/>
            </a:endParaRPr>
          </a:p>
        </p:txBody>
      </p:sp>
      <p:sp>
        <p:nvSpPr>
          <p:cNvPr id="47108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23DCB546-D782-4CDF-8B65-B9B8E9867A41}" type="slidenum">
              <a:rPr lang="en-US" sz="1400" smtClean="0"/>
              <a:pPr/>
              <a:t>44</a:t>
            </a:fld>
            <a:endParaRPr lang="en-US" sz="1400" smtClean="0"/>
          </a:p>
        </p:txBody>
      </p:sp>
      <p:pic>
        <p:nvPicPr>
          <p:cNvPr id="4710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071563"/>
            <a:ext cx="2506663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47110" name="Picture 4" descr="http://www-lidar.nies.go.jp/AD-Net/rsltko00/T000409p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1071563"/>
            <a:ext cx="4371975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46034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18497C1-C3B7-43A2-B509-143097CA0E34}" type="slidenum">
              <a:rPr lang="en-US" sz="1400" smtClean="0"/>
              <a:pPr/>
              <a:t>45</a:t>
            </a:fld>
            <a:endParaRPr lang="en-US" sz="1400" smtClean="0"/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633413"/>
          </a:xfrm>
        </p:spPr>
        <p:txBody>
          <a:bodyPr/>
          <a:lstStyle/>
          <a:p>
            <a:r>
              <a:rPr lang="pl-PL" sz="3200" smtClean="0">
                <a:latin typeface="Arial" charset="0"/>
              </a:rPr>
              <a:t>Pomiary lidarowe chmur</a:t>
            </a:r>
          </a:p>
        </p:txBody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981075"/>
            <a:ext cx="8229600" cy="56880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 smtClean="0">
                <a:latin typeface="Arial" charset="0"/>
              </a:rPr>
              <a:t>W przypadku ośrodków optycznie gęstych (np. chmury) równanie lidarowe w przedstawionej formie przestaje obowiązywać. Z powodu dużych grubości optycznych fotony emitowane przez laser są wielokrotnie rozpraszane podczas gdy równanie lidarowe opisuje przypadek pojedynczego rozpraszania. </a:t>
            </a:r>
          </a:p>
          <a:p>
            <a:pPr>
              <a:lnSpc>
                <a:spcPct val="90000"/>
              </a:lnSpc>
            </a:pPr>
            <a:r>
              <a:rPr lang="pl-PL" sz="2400" smtClean="0">
                <a:latin typeface="Arial" charset="0"/>
              </a:rPr>
              <a:t>Ponadto na podstawie różnicy czasu pomiędzy emitowana i rejestrowaną wiązką światła nie możemy wyznaczyć jednoznacznie wysokości na jakiej foton został rozproszony a jedynie całkowita drogą jaką pokonał w atmosferze. </a:t>
            </a:r>
          </a:p>
          <a:p>
            <a:pPr>
              <a:lnSpc>
                <a:spcPct val="90000"/>
              </a:lnSpc>
            </a:pPr>
            <a:endParaRPr lang="pl-PL" sz="240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3120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1900A73-CFDB-4B0D-8534-F96BCAB0A46D}" type="slidenum">
              <a:rPr lang="en-US" sz="1400" smtClean="0"/>
              <a:pPr/>
              <a:t>46</a:t>
            </a:fld>
            <a:endParaRPr lang="en-US" sz="1400" smtClean="0"/>
          </a:p>
        </p:txBody>
      </p:sp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1285875" y="642938"/>
            <a:ext cx="65532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l-PL" sz="3200" b="1">
                <a:solidFill>
                  <a:schemeClr val="folHlink"/>
                </a:solidFill>
                <a:latin typeface="Arial" charset="0"/>
              </a:rPr>
              <a:t>Dyffiusion Theory</a:t>
            </a:r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357188" y="1785938"/>
            <a:ext cx="84963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Opisuje ona rozkład promieniowania laserowego po czasie gdy foton „traci” informację o pierwotnym kierunku propagacji. 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Analogiczną sytuację mamy wewnątrz chmury, w której gdy się znajdziemy nie wiem w którym kierunku znajduje się główne źródło promieniowania (np. Słonce).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Czas po którym to następuje jest w przybliżeniu równy czasowi dwóch dróg swobodnych fotonu</a:t>
            </a:r>
          </a:p>
        </p:txBody>
      </p:sp>
      <p:graphicFrame>
        <p:nvGraphicFramePr>
          <p:cNvPr id="4915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6462685"/>
              </p:ext>
            </p:extLst>
          </p:nvPr>
        </p:nvGraphicFramePr>
        <p:xfrm>
          <a:off x="2714625" y="5143500"/>
          <a:ext cx="3095625" cy="890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5" name="Równanie" r:id="rId3" imgW="1320227" imgH="418918" progId="Equation.3">
                  <p:embed/>
                </p:oleObj>
              </mc:Choice>
              <mc:Fallback>
                <p:oleObj name="Równanie" r:id="rId3" imgW="1320227" imgH="41891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625" y="5143500"/>
                        <a:ext cx="3095625" cy="890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564733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4E97928-745E-4160-BF58-B936F61BC012}" type="slidenum">
              <a:rPr lang="en-US" sz="1400" smtClean="0"/>
              <a:pPr/>
              <a:t>47</a:t>
            </a:fld>
            <a:endParaRPr lang="en-US" sz="1400" smtClean="0"/>
          </a:p>
        </p:txBody>
      </p:sp>
      <p:graphicFrame>
        <p:nvGraphicFramePr>
          <p:cNvPr id="50179" name="Object 2"/>
          <p:cNvGraphicFramePr>
            <a:graphicFrameLocks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439186"/>
              </p:ext>
            </p:extLst>
          </p:nvPr>
        </p:nvGraphicFramePr>
        <p:xfrm>
          <a:off x="4843463" y="3119438"/>
          <a:ext cx="938212" cy="85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3" name="Równanie" r:id="rId3" imgW="469696" imgH="444307" progId="Equation.3">
                  <p:embed/>
                </p:oleObj>
              </mc:Choice>
              <mc:Fallback>
                <p:oleObj name="Równanie" r:id="rId3" imgW="469696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3463" y="3119438"/>
                        <a:ext cx="938212" cy="855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0" name="Text Box 3"/>
          <p:cNvSpPr txBox="1">
            <a:spLocks noChangeArrowheads="1"/>
          </p:cNvSpPr>
          <p:nvPr/>
        </p:nvSpPr>
        <p:spPr bwMode="auto">
          <a:xfrm>
            <a:off x="250825" y="188913"/>
            <a:ext cx="8353425" cy="301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W zasadzie już na odległości jednej drogi swobodnej kierunkowe promieniowanie laser</a:t>
            </a:r>
            <a:r>
              <a:rPr lang="pl-PL">
                <a:latin typeface="Arial" charset="0"/>
                <a:sym typeface="Symbol" pitchFamily="18" charset="2"/>
              </a:rPr>
              <a:t>ó</a:t>
            </a:r>
            <a:r>
              <a:rPr lang="pl-PL">
                <a:latin typeface="Arial" charset="0"/>
              </a:rPr>
              <a:t>w staje się w przybliżeniu izotropowe.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Dla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=60 1/km, g=0.86 i =1.0</a:t>
            </a:r>
            <a:r>
              <a:rPr lang="pl-PL">
                <a:latin typeface="Arial" charset="0"/>
                <a:sym typeface="Symbol" pitchFamily="18" charset="2"/>
              </a:rPr>
              <a:t> droga ta wynosi około 140 m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  <a:sym typeface="Symbol" pitchFamily="18" charset="2"/>
              </a:rPr>
              <a:t>Powracający sygnał lidarowy może być w tym przypadku przybliżony przez radiancję o rozkładzie Gaussa z odchyleniem standardowym </a:t>
            </a:r>
          </a:p>
        </p:txBody>
      </p:sp>
      <p:sp>
        <p:nvSpPr>
          <p:cNvPr id="50181" name="Text Box 4"/>
          <p:cNvSpPr txBox="1">
            <a:spLocks noChangeArrowheads="1"/>
          </p:cNvSpPr>
          <p:nvPr/>
        </p:nvSpPr>
        <p:spPr bwMode="auto">
          <a:xfrm>
            <a:off x="323850" y="3933825"/>
            <a:ext cx="6192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Oznaczmy przez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f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d</a:t>
            </a:r>
            <a:r>
              <a:rPr lang="pl-PL">
                <a:latin typeface="Arial" charset="0"/>
              </a:rPr>
              <a:t> cześć energii jako</a:t>
            </a:r>
          </a:p>
        </p:txBody>
      </p:sp>
      <p:graphicFrame>
        <p:nvGraphicFramePr>
          <p:cNvPr id="5018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9577659"/>
              </p:ext>
            </p:extLst>
          </p:nvPr>
        </p:nvGraphicFramePr>
        <p:xfrm>
          <a:off x="6659563" y="3716338"/>
          <a:ext cx="2068512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4" name="Równanie" r:id="rId5" imgW="977476" imgH="444307" progId="Equation.3">
                  <p:embed/>
                </p:oleObj>
              </mc:Choice>
              <mc:Fallback>
                <p:oleObj name="Równanie" r:id="rId5" imgW="977476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9563" y="3716338"/>
                        <a:ext cx="2068512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3" name="Text Box 6"/>
          <p:cNvSpPr txBox="1">
            <a:spLocks noChangeArrowheads="1"/>
          </p:cNvSpPr>
          <p:nvPr/>
        </p:nvSpPr>
        <p:spPr bwMode="auto">
          <a:xfrm>
            <a:off x="250825" y="4652963"/>
            <a:ext cx="85693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E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d</a:t>
            </a:r>
            <a:r>
              <a:rPr lang="pl-PL">
                <a:latin typeface="Arial" charset="0"/>
              </a:rPr>
              <a:t> - energia rejestrowana przez detektor,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E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p</a:t>
            </a:r>
            <a:r>
              <a:rPr lang="pl-PL">
                <a:latin typeface="Arial" charset="0"/>
              </a:rPr>
              <a:t>- energia emitowana,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A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s</a:t>
            </a:r>
            <a:r>
              <a:rPr lang="pl-PL">
                <a:latin typeface="Arial" charset="0"/>
              </a:rPr>
              <a:t> – powierzchnia detektora,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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d</a:t>
            </a:r>
            <a:r>
              <a:rPr lang="pl-PL">
                <a:latin typeface="Arial" charset="0"/>
                <a:sym typeface="Symbol" pitchFamily="18" charset="2"/>
              </a:rPr>
              <a:t> – kąt bryłowy detektora oraz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t</a:t>
            </a:r>
            <a:r>
              <a:rPr lang="pl-PL">
                <a:latin typeface="Arial" charset="0"/>
                <a:sym typeface="Symbol" pitchFamily="18" charset="2"/>
              </a:rPr>
              <a:t> jednostka czasu. Zgodnie z tą teorią:</a:t>
            </a:r>
          </a:p>
        </p:txBody>
      </p:sp>
      <p:graphicFrame>
        <p:nvGraphicFramePr>
          <p:cNvPr id="50184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4437166"/>
              </p:ext>
            </p:extLst>
          </p:nvPr>
        </p:nvGraphicFramePr>
        <p:xfrm>
          <a:off x="611188" y="5864225"/>
          <a:ext cx="4648200" cy="99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5" name="Równanie" r:id="rId7" imgW="2197100" imgH="469900" progId="Equation.3">
                  <p:embed/>
                </p:oleObj>
              </mc:Choice>
              <mc:Fallback>
                <p:oleObj name="Równanie" r:id="rId7" imgW="21971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5864225"/>
                        <a:ext cx="4648200" cy="993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152068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2A835E97-209F-47D2-A0E3-B1F0C168CFF6}" type="slidenum">
              <a:rPr lang="en-US" sz="1400" smtClean="0"/>
              <a:pPr/>
              <a:t>48</a:t>
            </a:fld>
            <a:endParaRPr lang="en-US" sz="1400" smtClean="0"/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549275"/>
            <a:ext cx="8229600" cy="3167063"/>
          </a:xfrm>
        </p:spPr>
        <p:txBody>
          <a:bodyPr/>
          <a:lstStyle/>
          <a:p>
            <a:r>
              <a:rPr lang="pl-PL" sz="2400" smtClean="0">
                <a:latin typeface="Arial" charset="0"/>
              </a:rPr>
              <a:t>Dla albeda pojedynczego rozpraszania 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=1</a:t>
            </a:r>
            <a:r>
              <a:rPr lang="pl-PL" sz="2400" smtClean="0">
                <a:latin typeface="Arial" charset="0"/>
                <a:sym typeface="Symbol" pitchFamily="18" charset="2"/>
              </a:rPr>
              <a:t> wzór upraszcza się jednak dalej zależy od czasu. </a:t>
            </a:r>
          </a:p>
          <a:p>
            <a:r>
              <a:rPr lang="pl-PL" sz="2400" smtClean="0">
                <a:latin typeface="Arial" charset="0"/>
                <a:sym typeface="Symbol" pitchFamily="18" charset="2"/>
              </a:rPr>
              <a:t>Dla chmur wodnych można założyć, iż g zmienia się w przedziale 0.84-0.87 i na tej podstawie szacować ekstynkcje.</a:t>
            </a:r>
          </a:p>
          <a:p>
            <a:r>
              <a:rPr lang="pl-PL" sz="2400" smtClean="0">
                <a:latin typeface="Arial" charset="0"/>
                <a:sym typeface="Symbol" pitchFamily="18" charset="2"/>
              </a:rPr>
              <a:t>Jest to jednak zadanie bardzo trudne i obarczone dużymi niepewnościami.  </a:t>
            </a:r>
          </a:p>
        </p:txBody>
      </p:sp>
    </p:spTree>
    <p:extLst>
      <p:ext uri="{BB962C8B-B14F-4D97-AF65-F5344CB8AC3E}">
        <p14:creationId xmlns:p14="http://schemas.microsoft.com/office/powerpoint/2010/main" val="26513588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74C0F523-4E31-4C4D-8109-E6E976D0A61B}" type="slidenum">
              <a:rPr lang="en-US" sz="1400" smtClean="0"/>
              <a:pPr/>
              <a:t>49</a:t>
            </a:fld>
            <a:endParaRPr lang="en-US" sz="1400" smtClean="0"/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561975"/>
          </a:xfrm>
        </p:spPr>
        <p:txBody>
          <a:bodyPr/>
          <a:lstStyle/>
          <a:p>
            <a:r>
              <a:rPr lang="pl-PL" sz="2800" b="1" dirty="0" err="1" smtClean="0">
                <a:latin typeface="Arial" charset="0"/>
              </a:rPr>
              <a:t>Lidar</a:t>
            </a:r>
            <a:r>
              <a:rPr lang="pl-PL" sz="2800" b="1" dirty="0" smtClean="0">
                <a:latin typeface="Arial" charset="0"/>
              </a:rPr>
              <a:t> </a:t>
            </a:r>
            <a:r>
              <a:rPr lang="pl-PL" sz="2800" b="1" dirty="0" err="1" smtClean="0">
                <a:latin typeface="Arial" charset="0"/>
              </a:rPr>
              <a:t>Ramanowski</a:t>
            </a:r>
            <a:endParaRPr lang="pl-PL" sz="2800" b="1" dirty="0" smtClean="0">
              <a:latin typeface="Arial" charset="0"/>
            </a:endParaRPr>
          </a:p>
        </p:txBody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908050"/>
            <a:ext cx="8229600" cy="3197225"/>
          </a:xfrm>
        </p:spPr>
        <p:txBody>
          <a:bodyPr/>
          <a:lstStyle/>
          <a:p>
            <a:r>
              <a:rPr lang="pl-PL" sz="2400" dirty="0" smtClean="0">
                <a:latin typeface="Arial" charset="0"/>
              </a:rPr>
              <a:t>W </a:t>
            </a:r>
            <a:r>
              <a:rPr lang="pl-PL" sz="2400" dirty="0" err="1" smtClean="0">
                <a:latin typeface="Arial" charset="0"/>
              </a:rPr>
              <a:t>lidarach</a:t>
            </a:r>
            <a:r>
              <a:rPr lang="pl-PL" sz="2400" dirty="0" smtClean="0">
                <a:latin typeface="Arial" charset="0"/>
              </a:rPr>
              <a:t> </a:t>
            </a:r>
            <a:r>
              <a:rPr lang="pl-PL" sz="2400" dirty="0" err="1" smtClean="0">
                <a:latin typeface="Arial" charset="0"/>
              </a:rPr>
              <a:t>ramanowskich</a:t>
            </a:r>
            <a:r>
              <a:rPr lang="pl-PL" sz="2400" dirty="0" smtClean="0">
                <a:latin typeface="Arial" charset="0"/>
              </a:rPr>
              <a:t> wykorzystywane jest zjawisko rozpraszania nieelastycznego na molekułach powietrza. Natężenie promieniowania rozpraszanego </a:t>
            </a:r>
            <a:r>
              <a:rPr lang="pl-PL" sz="2400" dirty="0" err="1" smtClean="0">
                <a:latin typeface="Arial" charset="0"/>
              </a:rPr>
              <a:t>ramanowsko</a:t>
            </a:r>
            <a:r>
              <a:rPr lang="pl-PL" sz="2400" dirty="0" smtClean="0">
                <a:latin typeface="Arial" charset="0"/>
              </a:rPr>
              <a:t> jest bardzo słabe co mocno ogranicza zasięg </a:t>
            </a:r>
            <a:r>
              <a:rPr lang="pl-PL" sz="2400" dirty="0" err="1" smtClean="0">
                <a:latin typeface="Arial" charset="0"/>
              </a:rPr>
              <a:t>lidaru</a:t>
            </a:r>
            <a:r>
              <a:rPr lang="pl-PL" sz="2400" dirty="0" smtClean="0">
                <a:latin typeface="Arial" charset="0"/>
              </a:rPr>
              <a:t> oraz komplikuje układ detekcyjny. Pomimo tego pomiary </a:t>
            </a:r>
            <a:r>
              <a:rPr lang="pl-PL" sz="2400" dirty="0" err="1" smtClean="0">
                <a:latin typeface="Arial" charset="0"/>
              </a:rPr>
              <a:t>ramanowskiej</a:t>
            </a:r>
            <a:r>
              <a:rPr lang="pl-PL" sz="2400" dirty="0" smtClean="0">
                <a:latin typeface="Arial" charset="0"/>
              </a:rPr>
              <a:t> pozwalają jednoznacznie wyznaczyć profil ekstynkcji</a:t>
            </a:r>
          </a:p>
          <a:p>
            <a:r>
              <a:rPr lang="pl-PL" sz="2400" dirty="0" smtClean="0">
                <a:latin typeface="Arial" charset="0"/>
              </a:rPr>
              <a:t>Równanie </a:t>
            </a:r>
            <a:r>
              <a:rPr lang="pl-PL" sz="2400" dirty="0" err="1" smtClean="0">
                <a:latin typeface="Arial" charset="0"/>
              </a:rPr>
              <a:t>lidaru</a:t>
            </a:r>
            <a:r>
              <a:rPr lang="pl-PL" sz="2400" dirty="0" smtClean="0">
                <a:latin typeface="Arial" charset="0"/>
              </a:rPr>
              <a:t> </a:t>
            </a:r>
            <a:r>
              <a:rPr lang="pl-PL" sz="2400" dirty="0" err="1" smtClean="0">
                <a:latin typeface="Arial" charset="0"/>
              </a:rPr>
              <a:t>ramanowskiego</a:t>
            </a:r>
            <a:r>
              <a:rPr lang="pl-PL" sz="2400" dirty="0" smtClean="0">
                <a:latin typeface="Arial" charset="0"/>
              </a:rPr>
              <a:t> ma postać:</a:t>
            </a:r>
          </a:p>
        </p:txBody>
      </p:sp>
      <p:graphicFrame>
        <p:nvGraphicFramePr>
          <p:cNvPr id="5222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5687773"/>
              </p:ext>
            </p:extLst>
          </p:nvPr>
        </p:nvGraphicFramePr>
        <p:xfrm>
          <a:off x="539750" y="4149725"/>
          <a:ext cx="7993063" cy="91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53" name="Równanie" r:id="rId3" imgW="4102100" imgH="508000" progId="Equation.3">
                  <p:embed/>
                </p:oleObj>
              </mc:Choice>
              <mc:Fallback>
                <p:oleObj name="Równanie" r:id="rId3" imgW="41021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4149725"/>
                        <a:ext cx="7993063" cy="915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30" name="Text Box 5"/>
          <p:cNvSpPr txBox="1">
            <a:spLocks noChangeArrowheads="1"/>
          </p:cNvSpPr>
          <p:nvPr/>
        </p:nvSpPr>
        <p:spPr bwMode="auto">
          <a:xfrm>
            <a:off x="323850" y="5084763"/>
            <a:ext cx="8640763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 sz="2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</a:t>
            </a:r>
            <a:r>
              <a:rPr lang="pl-PL" sz="2000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R</a:t>
            </a:r>
            <a:r>
              <a:rPr lang="pl-PL" sz="2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(</a:t>
            </a:r>
            <a:r>
              <a:rPr lang="pl-PL" sz="2000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o</a:t>
            </a:r>
            <a:r>
              <a:rPr lang="pl-PL" sz="2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,z)</a:t>
            </a:r>
            <a:r>
              <a:rPr lang="pl-PL" sz="2000">
                <a:latin typeface="Arial" charset="0"/>
                <a:sym typeface="Symbol" pitchFamily="18" charset="2"/>
              </a:rPr>
              <a:t> – współ. rozpraszania Ramana na molekułach powietrza</a:t>
            </a:r>
          </a:p>
          <a:p>
            <a:pPr eaLnBrk="1" hangingPunct="1">
              <a:spcBef>
                <a:spcPct val="50000"/>
              </a:spcBef>
            </a:pPr>
            <a:r>
              <a:rPr lang="pl-PL" sz="2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(</a:t>
            </a:r>
            <a:r>
              <a:rPr lang="pl-PL" sz="2000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o</a:t>
            </a:r>
            <a:r>
              <a:rPr lang="pl-PL" sz="2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,z)</a:t>
            </a:r>
            <a:r>
              <a:rPr lang="pl-PL" sz="2000">
                <a:latin typeface="Arial" charset="0"/>
                <a:sym typeface="Symbol" pitchFamily="18" charset="2"/>
              </a:rPr>
              <a:t> – sumaryczna ekstynkcja aerozolu i Rayleigha dla długości fali </a:t>
            </a:r>
            <a:r>
              <a:rPr lang="pl-PL" sz="18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r>
              <a:rPr lang="pl-PL" sz="1800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o</a:t>
            </a:r>
            <a:endParaRPr lang="pl-PL" sz="2000">
              <a:solidFill>
                <a:schemeClr val="folHlink"/>
              </a:solidFill>
              <a:latin typeface="Arial" charset="0"/>
              <a:sym typeface="Symbol" pitchFamily="18" charset="2"/>
            </a:endParaRPr>
          </a:p>
          <a:p>
            <a:pPr eaLnBrk="1" hangingPunct="1">
              <a:spcBef>
                <a:spcPct val="50000"/>
              </a:spcBef>
            </a:pPr>
            <a:r>
              <a:rPr lang="pl-PL" sz="2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(</a:t>
            </a:r>
            <a:r>
              <a:rPr lang="pl-PL" sz="2000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R</a:t>
            </a:r>
            <a:r>
              <a:rPr lang="pl-PL" sz="2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,z)</a:t>
            </a:r>
            <a:r>
              <a:rPr lang="pl-PL" sz="2000">
                <a:latin typeface="Arial" charset="0"/>
                <a:sym typeface="Symbol" pitchFamily="18" charset="2"/>
              </a:rPr>
              <a:t> - sumaryczna ekstynkcja aerozolu i Rayleigha dla długości fali </a:t>
            </a:r>
            <a:r>
              <a:rPr lang="pl-PL" sz="18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r>
              <a:rPr lang="pl-PL" sz="1800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R</a:t>
            </a:r>
            <a:endParaRPr lang="pl-PL" sz="2000">
              <a:solidFill>
                <a:schemeClr val="folHlink"/>
              </a:solidFill>
              <a:latin typeface="Arial" charset="0"/>
              <a:sym typeface="Symbol" pitchFamily="18" charset="2"/>
            </a:endParaRPr>
          </a:p>
          <a:p>
            <a:pPr eaLnBrk="1" hangingPunct="1">
              <a:spcBef>
                <a:spcPct val="50000"/>
              </a:spcBef>
            </a:pPr>
            <a:endParaRPr lang="pl-PL" sz="2000">
              <a:latin typeface="Arial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08765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14375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3200" b="1" dirty="0" smtClean="0">
                <a:latin typeface="+mn-lt"/>
                <a:ea typeface="+mn-ea"/>
                <a:cs typeface="+mn-cs"/>
              </a:rPr>
              <a:t>Coaxial vs. Biaxial </a:t>
            </a:r>
            <a:endParaRPr lang="en-US" sz="3200" dirty="0" smtClean="0"/>
          </a:p>
        </p:txBody>
      </p:sp>
      <p:sp>
        <p:nvSpPr>
          <p:cNvPr id="7171" name="Symbol zastępczy zawartości 2"/>
          <p:cNvSpPr>
            <a:spLocks noGrp="1"/>
          </p:cNvSpPr>
          <p:nvPr>
            <p:ph idx="1"/>
          </p:nvPr>
        </p:nvSpPr>
        <p:spPr>
          <a:xfrm>
            <a:off x="685800" y="1071563"/>
            <a:ext cx="7772400" cy="5024437"/>
          </a:xfrm>
        </p:spPr>
        <p:txBody>
          <a:bodyPr>
            <a:normAutofit lnSpcReduction="10000"/>
          </a:bodyPr>
          <a:lstStyle/>
          <a:p>
            <a:r>
              <a:rPr lang="pl-PL" sz="2400" dirty="0" smtClean="0">
                <a:latin typeface="Arial" charset="0"/>
                <a:cs typeface="Arial" charset="0"/>
              </a:rPr>
              <a:t>Układ w systemie </a:t>
            </a:r>
            <a:r>
              <a:rPr lang="en-US" sz="2400" dirty="0" smtClean="0">
                <a:latin typeface="Arial" charset="0"/>
                <a:cs typeface="Arial" charset="0"/>
              </a:rPr>
              <a:t>coaxial </a:t>
            </a:r>
            <a:r>
              <a:rPr lang="pl-PL" sz="2400" dirty="0" smtClean="0">
                <a:latin typeface="Arial" charset="0"/>
                <a:cs typeface="Arial" charset="0"/>
              </a:rPr>
              <a:t>posiada jedną oś optyczną na której znajduje się wiązka laserowa oraz układ detekcyjny. </a:t>
            </a:r>
          </a:p>
          <a:p>
            <a:r>
              <a:rPr lang="pl-PL" sz="2400" dirty="0" smtClean="0">
                <a:latin typeface="Arial" charset="0"/>
                <a:cs typeface="Arial" charset="0"/>
              </a:rPr>
              <a:t>W układzie </a:t>
            </a:r>
            <a:r>
              <a:rPr lang="en-US" sz="2400" dirty="0" smtClean="0">
                <a:latin typeface="Arial" charset="0"/>
                <a:cs typeface="Arial" charset="0"/>
              </a:rPr>
              <a:t>biaxial </a:t>
            </a:r>
            <a:r>
              <a:rPr lang="pl-PL" sz="2400" dirty="0" smtClean="0">
                <a:latin typeface="Arial" charset="0"/>
                <a:cs typeface="Arial" charset="0"/>
              </a:rPr>
              <a:t>wiązka laserowa umieszczona przesunięta jest od osi optycznej systemu detekcyjnego. Wiązka laserowa wchodzi w zasięg widzenia teleskopu na pewnej wysokości. 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pl-PL" sz="2400" dirty="0" smtClean="0">
                <a:latin typeface="Arial" charset="0"/>
                <a:cs typeface="Arial" charset="0"/>
              </a:rPr>
              <a:t>Rozwiązanie to pozwala uniknąć silnego rozpraszania wstecznego pochodzącego od niskich wysokości, które nasyca układy detekcyjne. </a:t>
            </a:r>
          </a:p>
          <a:p>
            <a:pPr>
              <a:buFontTx/>
              <a:buNone/>
            </a:pPr>
            <a:endParaRPr lang="pl-PL" sz="2400" dirty="0" smtClean="0">
              <a:latin typeface="Arial" charset="0"/>
              <a:cs typeface="Arial" charset="0"/>
            </a:endParaRPr>
          </a:p>
          <a:p>
            <a:pPr>
              <a:buFontTx/>
              <a:buNone/>
            </a:pPr>
            <a:r>
              <a:rPr lang="pl-PL" sz="2400" dirty="0" smtClean="0">
                <a:latin typeface="Arial" charset="0"/>
                <a:cs typeface="Arial" charset="0"/>
              </a:rPr>
              <a:t>	Problem ten w układach </a:t>
            </a:r>
            <a:r>
              <a:rPr lang="pl-PL" sz="2400" dirty="0" err="1" smtClean="0">
                <a:latin typeface="Arial" charset="0"/>
                <a:cs typeface="Arial" charset="0"/>
              </a:rPr>
              <a:t>coaxal</a:t>
            </a:r>
            <a:r>
              <a:rPr lang="pl-PL" sz="2400" dirty="0" smtClean="0">
                <a:latin typeface="Arial" charset="0"/>
                <a:cs typeface="Arial" charset="0"/>
              </a:rPr>
              <a:t>  likwiduje się przez stosowanie szybkich migawek, które otwierają lub zamykają  dostęp promieniowania do detektorów.</a:t>
            </a:r>
            <a:endParaRPr lang="en-US" sz="2400" dirty="0" smtClean="0">
              <a:latin typeface="Arial" charset="0"/>
              <a:cs typeface="Arial" charset="0"/>
            </a:endParaRPr>
          </a:p>
        </p:txBody>
      </p:sp>
      <p:sp>
        <p:nvSpPr>
          <p:cNvPr id="7172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2103586-396A-4C98-A3B6-CBBD0E8DF422}" type="slidenum">
              <a:rPr lang="en-US" sz="1400" smtClean="0"/>
              <a:pPr/>
              <a:t>5</a:t>
            </a:fld>
            <a:endParaRPr lang="en-US" sz="1400" smtClean="0"/>
          </a:p>
        </p:txBody>
      </p:sp>
    </p:spTree>
    <p:extLst>
      <p:ext uri="{BB962C8B-B14F-4D97-AF65-F5344CB8AC3E}">
        <p14:creationId xmlns:p14="http://schemas.microsoft.com/office/powerpoint/2010/main" val="220901340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27CA42D-53E0-4C0D-8AF4-F99AA3D349BA}" type="slidenum">
              <a:rPr lang="en-US" sz="1400" smtClean="0"/>
              <a:pPr/>
              <a:t>50</a:t>
            </a:fld>
            <a:endParaRPr lang="en-US" sz="1400" smtClean="0"/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88913"/>
            <a:ext cx="8362950" cy="2044700"/>
          </a:xfrm>
        </p:spPr>
        <p:txBody>
          <a:bodyPr/>
          <a:lstStyle/>
          <a:p>
            <a:r>
              <a:rPr lang="pl-PL" sz="2400" smtClean="0">
                <a:latin typeface="Arial" charset="0"/>
              </a:rPr>
              <a:t>Równanie lidarowe w tym przypadku ma tylko jedna niewiadoma (funkcje ekstynkcji), gdyż współczynnik rozpraszania do tylu dotyczy tylko rozpraszania Ramana na molekułach i zależy od ciśnienia atmosferycznego. </a:t>
            </a:r>
          </a:p>
          <a:p>
            <a:r>
              <a:rPr lang="pl-PL" sz="2400" smtClean="0">
                <a:latin typeface="Arial" charset="0"/>
              </a:rPr>
              <a:t>Równanie w formie różniczkowej ma postać: </a:t>
            </a:r>
          </a:p>
        </p:txBody>
      </p:sp>
      <p:graphicFrame>
        <p:nvGraphicFramePr>
          <p:cNvPr id="53252" name="Object 3"/>
          <p:cNvGraphicFramePr>
            <a:graphicFrameLocks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72782630"/>
              </p:ext>
            </p:extLst>
          </p:nvPr>
        </p:nvGraphicFramePr>
        <p:xfrm>
          <a:off x="696913" y="2595563"/>
          <a:ext cx="7073900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4" name="Równanie" r:id="rId3" imgW="3505200" imgH="393700" progId="Equation.3">
                  <p:embed/>
                </p:oleObj>
              </mc:Choice>
              <mc:Fallback>
                <p:oleObj name="Równanie" r:id="rId3" imgW="35052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913" y="2595563"/>
                        <a:ext cx="7073900" cy="76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3" name="Text Box 4"/>
          <p:cNvSpPr txBox="1">
            <a:spLocks noChangeArrowheads="1"/>
          </p:cNvSpPr>
          <p:nvPr/>
        </p:nvSpPr>
        <p:spPr bwMode="auto">
          <a:xfrm>
            <a:off x="395288" y="3429000"/>
            <a:ext cx="81375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Zakładamy, że rozpraszanie na aerozolu można przybliżyć prawem Angstroma:</a:t>
            </a:r>
          </a:p>
        </p:txBody>
      </p:sp>
      <p:graphicFrame>
        <p:nvGraphicFramePr>
          <p:cNvPr id="5325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4404260"/>
              </p:ext>
            </p:extLst>
          </p:nvPr>
        </p:nvGraphicFramePr>
        <p:xfrm>
          <a:off x="3995738" y="3933825"/>
          <a:ext cx="1193800" cy="51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5" name="Równanie" r:id="rId5" imgW="558558" imgH="241195" progId="Equation.3">
                  <p:embed/>
                </p:oleObj>
              </mc:Choice>
              <mc:Fallback>
                <p:oleObj name="Równanie" r:id="rId5" imgW="558558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738" y="3933825"/>
                        <a:ext cx="1193800" cy="515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5" name="Text Box 6"/>
          <p:cNvSpPr txBox="1">
            <a:spLocks noChangeArrowheads="1"/>
          </p:cNvSpPr>
          <p:nvPr/>
        </p:nvSpPr>
        <p:spPr bwMode="auto">
          <a:xfrm>
            <a:off x="468313" y="4581525"/>
            <a:ext cx="84248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Założenie to jest często bardzo dobrze spełnione gdyż różnica długości fal: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o</a:t>
            </a:r>
            <a:r>
              <a:rPr lang="pl-PL">
                <a:latin typeface="Arial" charset="0"/>
                <a:sym typeface="Symbol" pitchFamily="18" charset="2"/>
              </a:rPr>
              <a:t> oraz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R</a:t>
            </a:r>
            <a:r>
              <a:rPr lang="pl-PL">
                <a:latin typeface="Arial" charset="0"/>
                <a:sym typeface="Symbol" pitchFamily="18" charset="2"/>
              </a:rPr>
              <a:t> jest stosunkowo niewielka.  </a:t>
            </a:r>
          </a:p>
        </p:txBody>
      </p:sp>
    </p:spTree>
    <p:extLst>
      <p:ext uri="{BB962C8B-B14F-4D97-AF65-F5344CB8AC3E}">
        <p14:creationId xmlns:p14="http://schemas.microsoft.com/office/powerpoint/2010/main" val="261495354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AA6A91A3-33D3-4170-B033-F749CC0B0433}" type="slidenum">
              <a:rPr lang="en-US" sz="1400" smtClean="0"/>
              <a:pPr/>
              <a:t>51</a:t>
            </a:fld>
            <a:endParaRPr lang="en-US" sz="1400" smtClean="0"/>
          </a:p>
        </p:txBody>
      </p:sp>
      <p:graphicFrame>
        <p:nvGraphicFramePr>
          <p:cNvPr id="54275" name="Object 2"/>
          <p:cNvGraphicFramePr>
            <a:graphicFrameLocks noChangeAspect="1"/>
          </p:cNvGraphicFramePr>
          <p:nvPr>
            <p:ph sz="half" idx="1"/>
          </p:nvPr>
        </p:nvGraphicFramePr>
        <p:xfrm>
          <a:off x="323850" y="188913"/>
          <a:ext cx="4464050" cy="474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29" name="Równanie" r:id="rId3" imgW="2146300" imgH="228600" progId="Equation.3">
                  <p:embed/>
                </p:oleObj>
              </mc:Choice>
              <mc:Fallback>
                <p:oleObj name="Równanie" r:id="rId3" imgW="2146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88913"/>
                        <a:ext cx="4464050" cy="474662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76" name="Object 3"/>
          <p:cNvGraphicFramePr>
            <a:graphicFrameLocks noChangeAspect="1"/>
          </p:cNvGraphicFramePr>
          <p:nvPr/>
        </p:nvGraphicFramePr>
        <p:xfrm>
          <a:off x="323850" y="765175"/>
          <a:ext cx="5218113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30" name="Równanie" r:id="rId5" imgW="2247900" imgH="215900" progId="Equation.3">
                  <p:embed/>
                </p:oleObj>
              </mc:Choice>
              <mc:Fallback>
                <p:oleObj name="Równanie" r:id="rId5" imgW="2247900" imgH="215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765175"/>
                        <a:ext cx="5218113" cy="50006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77" name="Object 4"/>
          <p:cNvGraphicFramePr>
            <a:graphicFrameLocks noChangeAspect="1"/>
          </p:cNvGraphicFramePr>
          <p:nvPr/>
        </p:nvGraphicFramePr>
        <p:xfrm>
          <a:off x="323850" y="1412875"/>
          <a:ext cx="4568825" cy="117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31" name="Równanie" r:id="rId7" imgW="1968500" imgH="508000" progId="Equation.3">
                  <p:embed/>
                </p:oleObj>
              </mc:Choice>
              <mc:Fallback>
                <p:oleObj name="Równanie" r:id="rId7" imgW="19685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412875"/>
                        <a:ext cx="4568825" cy="117475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78" name="Text Box 5"/>
          <p:cNvSpPr txBox="1">
            <a:spLocks noChangeArrowheads="1"/>
          </p:cNvSpPr>
          <p:nvPr/>
        </p:nvSpPr>
        <p:spPr bwMode="auto">
          <a:xfrm>
            <a:off x="323850" y="2636838"/>
            <a:ext cx="7777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Podstawiając do równania lidarowego mamy:</a:t>
            </a:r>
          </a:p>
        </p:txBody>
      </p:sp>
      <p:graphicFrame>
        <p:nvGraphicFramePr>
          <p:cNvPr id="54279" name="Object 6"/>
          <p:cNvGraphicFramePr>
            <a:graphicFrameLocks noChangeAspect="1"/>
          </p:cNvGraphicFramePr>
          <p:nvPr>
            <p:ph sz="half" idx="2"/>
          </p:nvPr>
        </p:nvGraphicFramePr>
        <p:xfrm>
          <a:off x="323850" y="3213100"/>
          <a:ext cx="8642350" cy="1068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32" name="Równanie" r:id="rId9" imgW="4521200" imgH="558800" progId="Equation.3">
                  <p:embed/>
                </p:oleObj>
              </mc:Choice>
              <mc:Fallback>
                <p:oleObj name="Równanie" r:id="rId9" imgW="4521200" imgH="558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3213100"/>
                        <a:ext cx="8642350" cy="106838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80" name="Object 7"/>
          <p:cNvGraphicFramePr>
            <a:graphicFrameLocks noChangeAspect="1"/>
          </p:cNvGraphicFramePr>
          <p:nvPr/>
        </p:nvGraphicFramePr>
        <p:xfrm>
          <a:off x="323850" y="4508500"/>
          <a:ext cx="8470900" cy="1382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33" name="Równanie" r:id="rId11" imgW="4432300" imgH="723900" progId="Equation.3">
                  <p:embed/>
                </p:oleObj>
              </mc:Choice>
              <mc:Fallback>
                <p:oleObj name="Równanie" r:id="rId11" imgW="4432300" imgH="723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4508500"/>
                        <a:ext cx="8470900" cy="138271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2158257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31C1653-443C-4502-91E4-4E977E1D5383}" type="slidenum">
              <a:rPr lang="en-US" sz="1400" smtClean="0"/>
              <a:pPr/>
              <a:t>52</a:t>
            </a:fld>
            <a:endParaRPr lang="en-US" sz="1400" smtClean="0"/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88913"/>
            <a:ext cx="8229600" cy="64801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l-PL" sz="2400" smtClean="0">
                <a:latin typeface="Arial" charset="0"/>
              </a:rPr>
              <a:t>Powyższe równanie pozwala wyznaczyć współczynnik ekstynkcji aerozolu przy założeniu tylko wykładnika Angstroma. Zauważmy jednak ze 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=|</a:t>
            </a:r>
            <a:r>
              <a:rPr lang="pl-PL" sz="2400" baseline="-2500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o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- </a:t>
            </a:r>
            <a:r>
              <a:rPr lang="pl-PL" sz="2400" baseline="-2500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R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|</a:t>
            </a:r>
            <a:r>
              <a:rPr lang="pl-PL" sz="2400" smtClean="0">
                <a:latin typeface="Arial" charset="0"/>
                <a:sym typeface="Symbol" pitchFamily="18" charset="2"/>
              </a:rPr>
              <a:t> wynosi zwykle kilkadziesiąt nm. Stąd, błąd założenia wykładnika Angstroma ma na ogół drugorzędne znaczenia na dokładność metody. </a:t>
            </a:r>
          </a:p>
          <a:p>
            <a:pPr>
              <a:lnSpc>
                <a:spcPct val="80000"/>
              </a:lnSpc>
            </a:pPr>
            <a:r>
              <a:rPr lang="pl-PL" sz="2400" smtClean="0">
                <a:latin typeface="Arial" charset="0"/>
                <a:sym typeface="Symbol" pitchFamily="18" charset="2"/>
              </a:rPr>
              <a:t>Rozpraszanie Ramana związane jest ze zmianą stanu oscylacyjno-rotacyjnego.</a:t>
            </a:r>
          </a:p>
          <a:p>
            <a:pPr>
              <a:lnSpc>
                <a:spcPct val="80000"/>
              </a:lnSpc>
            </a:pPr>
            <a:r>
              <a:rPr lang="pl-PL" sz="2400" smtClean="0">
                <a:latin typeface="Arial" charset="0"/>
                <a:sym typeface="Symbol" pitchFamily="18" charset="2"/>
              </a:rPr>
              <a:t>Mamy dwa typy rozpraszania: </a:t>
            </a:r>
          </a:p>
          <a:p>
            <a:pPr>
              <a:lnSpc>
                <a:spcPct val="80000"/>
              </a:lnSpc>
            </a:pPr>
            <a:r>
              <a:rPr lang="pl-PL" sz="2400" smtClean="0">
                <a:latin typeface="Arial" charset="0"/>
                <a:sym typeface="Symbol" pitchFamily="18" charset="2"/>
              </a:rPr>
              <a:t>rozpraszanie stokesowskie w którym cząstki wzbudzane s</a:t>
            </a:r>
            <a:r>
              <a:rPr lang="en-US" sz="2400" smtClean="0">
                <a:latin typeface="Arial" charset="0"/>
                <a:cs typeface="Arial" charset="0"/>
                <a:sym typeface="Symbol" pitchFamily="18" charset="2"/>
              </a:rPr>
              <a:t>ą</a:t>
            </a:r>
            <a:r>
              <a:rPr lang="pl-PL" sz="2400" smtClean="0">
                <a:latin typeface="Arial" charset="0"/>
                <a:sym typeface="Symbol" pitchFamily="18" charset="2"/>
              </a:rPr>
              <a:t> do poziomu wirtualnego i emitując foton przechodzą do stanu poziomu o większej energii niż energia stanu podstawowego. Stąd emitowane fotony mają mniejszą energię niż fotony padające na molekułę.</a:t>
            </a:r>
          </a:p>
          <a:p>
            <a:pPr>
              <a:lnSpc>
                <a:spcPct val="80000"/>
              </a:lnSpc>
            </a:pPr>
            <a:r>
              <a:rPr lang="pl-PL" sz="2400" smtClean="0">
                <a:latin typeface="Arial" charset="0"/>
                <a:sym typeface="Symbol" pitchFamily="18" charset="2"/>
              </a:rPr>
              <a:t>Rozpraszanie antystokesowskie gdy stan końcowy jest niższy od stanu początkowego. Jednak początkowy stan jest stanem wzbudzonym</a:t>
            </a:r>
          </a:p>
          <a:p>
            <a:pPr>
              <a:lnSpc>
                <a:spcPct val="80000"/>
              </a:lnSpc>
            </a:pPr>
            <a:endParaRPr lang="pl-PL" sz="2400" smtClean="0">
              <a:latin typeface="Arial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8776165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A3CF3527-CE6C-44F2-9869-EE2D33EC63DB}" type="slidenum">
              <a:rPr lang="en-US" sz="1400" smtClean="0"/>
              <a:pPr/>
              <a:t>53</a:t>
            </a:fld>
            <a:endParaRPr lang="en-US" sz="1400" smtClean="0"/>
          </a:p>
        </p:txBody>
      </p:sp>
      <p:grpSp>
        <p:nvGrpSpPr>
          <p:cNvPr id="56323" name="Group 2"/>
          <p:cNvGrpSpPr>
            <a:grpSpLocks/>
          </p:cNvGrpSpPr>
          <p:nvPr/>
        </p:nvGrpSpPr>
        <p:grpSpPr bwMode="auto">
          <a:xfrm>
            <a:off x="539750" y="260350"/>
            <a:ext cx="3763963" cy="4278313"/>
            <a:chOff x="2006" y="663"/>
            <a:chExt cx="2371" cy="2695"/>
          </a:xfrm>
        </p:grpSpPr>
        <p:sp>
          <p:nvSpPr>
            <p:cNvPr id="56339" name="Line 3"/>
            <p:cNvSpPr>
              <a:spLocks noChangeShapeType="1"/>
            </p:cNvSpPr>
            <p:nvPr/>
          </p:nvSpPr>
          <p:spPr bwMode="auto">
            <a:xfrm>
              <a:off x="2154" y="2387"/>
              <a:ext cx="13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6340" name="Line 4"/>
            <p:cNvSpPr>
              <a:spLocks noChangeShapeType="1"/>
            </p:cNvSpPr>
            <p:nvPr/>
          </p:nvSpPr>
          <p:spPr bwMode="auto">
            <a:xfrm>
              <a:off x="2109" y="1026"/>
              <a:ext cx="1089" cy="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6341" name="Line 5"/>
            <p:cNvSpPr>
              <a:spLocks noChangeShapeType="1"/>
            </p:cNvSpPr>
            <p:nvPr/>
          </p:nvSpPr>
          <p:spPr bwMode="auto">
            <a:xfrm flipV="1">
              <a:off x="2426" y="1026"/>
              <a:ext cx="0" cy="136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6342" name="Line 6"/>
            <p:cNvSpPr>
              <a:spLocks noChangeShapeType="1"/>
            </p:cNvSpPr>
            <p:nvPr/>
          </p:nvSpPr>
          <p:spPr bwMode="auto">
            <a:xfrm>
              <a:off x="3198" y="2160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6343" name="Line 7"/>
            <p:cNvSpPr>
              <a:spLocks noChangeShapeType="1"/>
            </p:cNvSpPr>
            <p:nvPr/>
          </p:nvSpPr>
          <p:spPr bwMode="auto">
            <a:xfrm>
              <a:off x="3198" y="1389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6344" name="Line 8"/>
            <p:cNvSpPr>
              <a:spLocks noChangeShapeType="1"/>
            </p:cNvSpPr>
            <p:nvPr/>
          </p:nvSpPr>
          <p:spPr bwMode="auto">
            <a:xfrm>
              <a:off x="3198" y="1117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6345" name="Text Box 9"/>
            <p:cNvSpPr txBox="1">
              <a:spLocks noChangeArrowheads="1"/>
            </p:cNvSpPr>
            <p:nvPr/>
          </p:nvSpPr>
          <p:spPr bwMode="auto">
            <a:xfrm>
              <a:off x="2006" y="1535"/>
              <a:ext cx="27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pl-PL" sz="1800">
                  <a:latin typeface="Arial" charset="0"/>
                </a:rPr>
                <a:t>h</a:t>
              </a:r>
              <a:r>
                <a:rPr lang="pl-PL" sz="1800">
                  <a:latin typeface="Arial" charset="0"/>
                  <a:sym typeface="Symbol" pitchFamily="18" charset="2"/>
                </a:rPr>
                <a:t></a:t>
              </a:r>
            </a:p>
          </p:txBody>
        </p:sp>
        <p:sp>
          <p:nvSpPr>
            <p:cNvPr id="56346" name="Line 10"/>
            <p:cNvSpPr>
              <a:spLocks noChangeShapeType="1"/>
            </p:cNvSpPr>
            <p:nvPr/>
          </p:nvSpPr>
          <p:spPr bwMode="auto">
            <a:xfrm>
              <a:off x="2789" y="1026"/>
              <a:ext cx="635" cy="11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6347" name="Text Box 11"/>
            <p:cNvSpPr txBox="1">
              <a:spLocks noChangeArrowheads="1"/>
            </p:cNvSpPr>
            <p:nvPr/>
          </p:nvSpPr>
          <p:spPr bwMode="auto">
            <a:xfrm>
              <a:off x="3243" y="1570"/>
              <a:ext cx="30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pl-PL" sz="1800">
                  <a:latin typeface="Arial" charset="0"/>
                </a:rPr>
                <a:t>h</a:t>
              </a:r>
              <a:r>
                <a:rPr lang="pl-PL" sz="1800">
                  <a:latin typeface="Arial" charset="0"/>
                  <a:sym typeface="Symbol" pitchFamily="18" charset="2"/>
                </a:rPr>
                <a:t>’</a:t>
              </a:r>
            </a:p>
          </p:txBody>
        </p:sp>
        <p:sp>
          <p:nvSpPr>
            <p:cNvPr id="56348" name="Text Box 12"/>
            <p:cNvSpPr txBox="1">
              <a:spLocks noChangeArrowheads="1"/>
            </p:cNvSpPr>
            <p:nvPr/>
          </p:nvSpPr>
          <p:spPr bwMode="auto">
            <a:xfrm>
              <a:off x="3593" y="1855"/>
              <a:ext cx="69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pl-PL" sz="1800">
                  <a:latin typeface="Arial" charset="0"/>
                </a:rPr>
                <a:t>E</a:t>
              </a:r>
              <a:r>
                <a:rPr lang="pl-PL" sz="1800" baseline="-25000">
                  <a:latin typeface="Arial" charset="0"/>
                </a:rPr>
                <a:t>wzbudzony</a:t>
              </a:r>
              <a:endParaRPr lang="pl-PL" sz="1800">
                <a:latin typeface="Arial" charset="0"/>
              </a:endParaRPr>
            </a:p>
          </p:txBody>
        </p:sp>
        <p:sp>
          <p:nvSpPr>
            <p:cNvPr id="56349" name="Text Box 13"/>
            <p:cNvSpPr txBox="1">
              <a:spLocks noChangeArrowheads="1"/>
            </p:cNvSpPr>
            <p:nvPr/>
          </p:nvSpPr>
          <p:spPr bwMode="auto">
            <a:xfrm>
              <a:off x="2290" y="2478"/>
              <a:ext cx="73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pl-PL" sz="1800">
                  <a:latin typeface="Arial" charset="0"/>
                </a:rPr>
                <a:t>E</a:t>
              </a:r>
              <a:r>
                <a:rPr lang="pl-PL" sz="1800" baseline="-25000">
                  <a:latin typeface="Arial" charset="0"/>
                </a:rPr>
                <a:t>podstawowy</a:t>
              </a:r>
              <a:endParaRPr lang="pl-PL" sz="1800">
                <a:latin typeface="Arial" charset="0"/>
              </a:endParaRPr>
            </a:p>
          </p:txBody>
        </p:sp>
        <p:sp>
          <p:nvSpPr>
            <p:cNvPr id="56350" name="Text Box 14"/>
            <p:cNvSpPr txBox="1">
              <a:spLocks noChangeArrowheads="1"/>
            </p:cNvSpPr>
            <p:nvPr/>
          </p:nvSpPr>
          <p:spPr bwMode="auto">
            <a:xfrm>
              <a:off x="2200" y="663"/>
              <a:ext cx="59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pl-PL" sz="1800">
                  <a:latin typeface="Arial" charset="0"/>
                </a:rPr>
                <a:t>E</a:t>
              </a:r>
              <a:r>
                <a:rPr lang="pl-PL" sz="1800" baseline="-25000">
                  <a:latin typeface="Arial" charset="0"/>
                </a:rPr>
                <a:t>wirtualny</a:t>
              </a:r>
              <a:endParaRPr lang="pl-PL" sz="1800">
                <a:latin typeface="Arial" charset="0"/>
              </a:endParaRPr>
            </a:p>
          </p:txBody>
        </p:sp>
        <p:sp>
          <p:nvSpPr>
            <p:cNvPr id="56351" name="Text Box 15"/>
            <p:cNvSpPr txBox="1">
              <a:spLocks noChangeArrowheads="1"/>
            </p:cNvSpPr>
            <p:nvPr/>
          </p:nvSpPr>
          <p:spPr bwMode="auto">
            <a:xfrm>
              <a:off x="2154" y="2840"/>
              <a:ext cx="2223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pl-PL">
                  <a:solidFill>
                    <a:schemeClr val="folHlink"/>
                  </a:solidFill>
                  <a:latin typeface="Arial" charset="0"/>
                </a:rPr>
                <a:t>rozpraszanie stokesowskie</a:t>
              </a:r>
            </a:p>
          </p:txBody>
        </p:sp>
      </p:grpSp>
      <p:grpSp>
        <p:nvGrpSpPr>
          <p:cNvPr id="56324" name="Group 16"/>
          <p:cNvGrpSpPr>
            <a:grpSpLocks/>
          </p:cNvGrpSpPr>
          <p:nvPr/>
        </p:nvGrpSpPr>
        <p:grpSpPr bwMode="auto">
          <a:xfrm>
            <a:off x="4716463" y="260350"/>
            <a:ext cx="3763962" cy="4278313"/>
            <a:chOff x="3004" y="708"/>
            <a:chExt cx="2371" cy="2695"/>
          </a:xfrm>
        </p:grpSpPr>
        <p:sp>
          <p:nvSpPr>
            <p:cNvPr id="56326" name="Line 17"/>
            <p:cNvSpPr>
              <a:spLocks noChangeShapeType="1"/>
            </p:cNvSpPr>
            <p:nvPr/>
          </p:nvSpPr>
          <p:spPr bwMode="auto">
            <a:xfrm>
              <a:off x="3107" y="1979"/>
              <a:ext cx="104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6327" name="Line 18"/>
            <p:cNvSpPr>
              <a:spLocks noChangeShapeType="1"/>
            </p:cNvSpPr>
            <p:nvPr/>
          </p:nvSpPr>
          <p:spPr bwMode="auto">
            <a:xfrm>
              <a:off x="3107" y="1071"/>
              <a:ext cx="1089" cy="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6328" name="Line 19"/>
            <p:cNvSpPr>
              <a:spLocks noChangeShapeType="1"/>
            </p:cNvSpPr>
            <p:nvPr/>
          </p:nvSpPr>
          <p:spPr bwMode="auto">
            <a:xfrm flipV="1">
              <a:off x="3412" y="1071"/>
              <a:ext cx="12" cy="90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6329" name="Line 20"/>
            <p:cNvSpPr>
              <a:spLocks noChangeShapeType="1"/>
            </p:cNvSpPr>
            <p:nvPr/>
          </p:nvSpPr>
          <p:spPr bwMode="auto">
            <a:xfrm>
              <a:off x="4196" y="2205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6330" name="Line 21"/>
            <p:cNvSpPr>
              <a:spLocks noChangeShapeType="1"/>
            </p:cNvSpPr>
            <p:nvPr/>
          </p:nvSpPr>
          <p:spPr bwMode="auto">
            <a:xfrm>
              <a:off x="4196" y="1434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6331" name="Line 22"/>
            <p:cNvSpPr>
              <a:spLocks noChangeShapeType="1"/>
            </p:cNvSpPr>
            <p:nvPr/>
          </p:nvSpPr>
          <p:spPr bwMode="auto">
            <a:xfrm>
              <a:off x="4196" y="1162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6332" name="Text Box 23"/>
            <p:cNvSpPr txBox="1">
              <a:spLocks noChangeArrowheads="1"/>
            </p:cNvSpPr>
            <p:nvPr/>
          </p:nvSpPr>
          <p:spPr bwMode="auto">
            <a:xfrm>
              <a:off x="3004" y="1580"/>
              <a:ext cx="27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pl-PL" sz="1800">
                  <a:latin typeface="Arial" charset="0"/>
                </a:rPr>
                <a:t>h</a:t>
              </a:r>
              <a:r>
                <a:rPr lang="pl-PL" sz="1800">
                  <a:latin typeface="Arial" charset="0"/>
                  <a:sym typeface="Symbol" pitchFamily="18" charset="2"/>
                </a:rPr>
                <a:t></a:t>
              </a:r>
            </a:p>
          </p:txBody>
        </p:sp>
        <p:sp>
          <p:nvSpPr>
            <p:cNvPr id="56333" name="Line 24"/>
            <p:cNvSpPr>
              <a:spLocks noChangeShapeType="1"/>
            </p:cNvSpPr>
            <p:nvPr/>
          </p:nvSpPr>
          <p:spPr bwMode="auto">
            <a:xfrm>
              <a:off x="3787" y="1071"/>
              <a:ext cx="635" cy="11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6334" name="Text Box 25"/>
            <p:cNvSpPr txBox="1">
              <a:spLocks noChangeArrowheads="1"/>
            </p:cNvSpPr>
            <p:nvPr/>
          </p:nvSpPr>
          <p:spPr bwMode="auto">
            <a:xfrm>
              <a:off x="4241" y="1615"/>
              <a:ext cx="30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pl-PL" sz="1800">
                  <a:latin typeface="Arial" charset="0"/>
                </a:rPr>
                <a:t>h</a:t>
              </a:r>
              <a:r>
                <a:rPr lang="pl-PL" sz="1800">
                  <a:latin typeface="Arial" charset="0"/>
                  <a:sym typeface="Symbol" pitchFamily="18" charset="2"/>
                </a:rPr>
                <a:t>’</a:t>
              </a:r>
            </a:p>
          </p:txBody>
        </p:sp>
        <p:sp>
          <p:nvSpPr>
            <p:cNvPr id="56335" name="Text Box 26"/>
            <p:cNvSpPr txBox="1">
              <a:spLocks noChangeArrowheads="1"/>
            </p:cNvSpPr>
            <p:nvPr/>
          </p:nvSpPr>
          <p:spPr bwMode="auto">
            <a:xfrm>
              <a:off x="4591" y="1900"/>
              <a:ext cx="73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pl-PL" sz="1800">
                  <a:latin typeface="Arial" charset="0"/>
                </a:rPr>
                <a:t>E</a:t>
              </a:r>
              <a:r>
                <a:rPr lang="pl-PL" sz="1800" baseline="-25000">
                  <a:latin typeface="Arial" charset="0"/>
                </a:rPr>
                <a:t>podstawowy</a:t>
              </a:r>
              <a:endParaRPr lang="pl-PL" sz="1800">
                <a:latin typeface="Arial" charset="0"/>
              </a:endParaRPr>
            </a:p>
          </p:txBody>
        </p:sp>
        <p:sp>
          <p:nvSpPr>
            <p:cNvPr id="56336" name="Text Box 27"/>
            <p:cNvSpPr txBox="1">
              <a:spLocks noChangeArrowheads="1"/>
            </p:cNvSpPr>
            <p:nvPr/>
          </p:nvSpPr>
          <p:spPr bwMode="auto">
            <a:xfrm>
              <a:off x="3198" y="2069"/>
              <a:ext cx="69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pl-PL" sz="1800">
                  <a:latin typeface="Arial" charset="0"/>
                </a:rPr>
                <a:t>E</a:t>
              </a:r>
              <a:r>
                <a:rPr lang="pl-PL" sz="1800" baseline="-25000">
                  <a:latin typeface="Arial" charset="0"/>
                </a:rPr>
                <a:t>wzbudzony</a:t>
              </a:r>
              <a:endParaRPr lang="pl-PL" sz="1800">
                <a:latin typeface="Arial" charset="0"/>
              </a:endParaRPr>
            </a:p>
          </p:txBody>
        </p:sp>
        <p:sp>
          <p:nvSpPr>
            <p:cNvPr id="56337" name="Text Box 28"/>
            <p:cNvSpPr txBox="1">
              <a:spLocks noChangeArrowheads="1"/>
            </p:cNvSpPr>
            <p:nvPr/>
          </p:nvSpPr>
          <p:spPr bwMode="auto">
            <a:xfrm>
              <a:off x="3198" y="708"/>
              <a:ext cx="59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pl-PL" sz="1800">
                  <a:latin typeface="Arial" charset="0"/>
                </a:rPr>
                <a:t>E</a:t>
              </a:r>
              <a:r>
                <a:rPr lang="pl-PL" sz="1800" baseline="-25000">
                  <a:latin typeface="Arial" charset="0"/>
                </a:rPr>
                <a:t>wirtualny</a:t>
              </a:r>
              <a:endParaRPr lang="pl-PL" sz="1800">
                <a:latin typeface="Arial" charset="0"/>
              </a:endParaRPr>
            </a:p>
          </p:txBody>
        </p:sp>
        <p:sp>
          <p:nvSpPr>
            <p:cNvPr id="56338" name="Text Box 29"/>
            <p:cNvSpPr txBox="1">
              <a:spLocks noChangeArrowheads="1"/>
            </p:cNvSpPr>
            <p:nvPr/>
          </p:nvSpPr>
          <p:spPr bwMode="auto">
            <a:xfrm>
              <a:off x="3152" y="2885"/>
              <a:ext cx="2223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pl-PL">
                  <a:solidFill>
                    <a:schemeClr val="folHlink"/>
                  </a:solidFill>
                  <a:latin typeface="Arial" charset="0"/>
                </a:rPr>
                <a:t>rozpraszanie antystokesowskie</a:t>
              </a:r>
            </a:p>
          </p:txBody>
        </p:sp>
      </p:grpSp>
      <p:sp>
        <p:nvSpPr>
          <p:cNvPr id="56325" name="Text Box 30"/>
          <p:cNvSpPr txBox="1">
            <a:spLocks noChangeArrowheads="1"/>
          </p:cNvSpPr>
          <p:nvPr/>
        </p:nvSpPr>
        <p:spPr bwMode="auto">
          <a:xfrm>
            <a:off x="395288" y="4941888"/>
            <a:ext cx="8208962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Np. dla czastek azotu: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o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=266 nm 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stok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=284 nm 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anyst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=251 nm</a:t>
            </a:r>
            <a:r>
              <a:rPr lang="pl-PL">
                <a:latin typeface="Arial" charset="0"/>
                <a:sym typeface="Symbol" pitchFamily="18" charset="2"/>
              </a:rPr>
              <a:t> 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o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=532 nm 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stok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=608 nm 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antyst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=474 nm</a:t>
            </a:r>
            <a:r>
              <a:rPr lang="pl-PL">
                <a:latin typeface="Arial" charset="0"/>
                <a:sym typeface="Symbol" pitchFamily="18" charset="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83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7878066D-0CC4-4301-BA14-071C975A8096}" type="slidenum">
              <a:rPr lang="en-US" sz="1400" smtClean="0"/>
              <a:pPr/>
              <a:t>54</a:t>
            </a:fld>
            <a:endParaRPr lang="en-US" sz="1400" smtClean="0"/>
          </a:p>
        </p:txBody>
      </p:sp>
      <p:sp>
        <p:nvSpPr>
          <p:cNvPr id="573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692150"/>
            <a:ext cx="7772400" cy="4114800"/>
          </a:xfrm>
        </p:spPr>
        <p:txBody>
          <a:bodyPr/>
          <a:lstStyle/>
          <a:p>
            <a:r>
              <a:rPr lang="pl-PL" sz="2400" smtClean="0">
                <a:latin typeface="Arial" charset="0"/>
              </a:rPr>
              <a:t>Głównym problemem lidarow ramanowskich jest niskie natężenie promieniowania rozproszonego.</a:t>
            </a:r>
          </a:p>
          <a:p>
            <a:r>
              <a:rPr lang="pl-PL" sz="2400" smtClean="0">
                <a:latin typeface="Arial" charset="0"/>
              </a:rPr>
              <a:t>Dodatkowo, wzór na profil ekstynkcji zawiera pochodne sygnału po wysokości co zasadniczo zwiększa poziom szumów i wymaga stosowania znacznego uśredniania w czasie.</a:t>
            </a:r>
          </a:p>
          <a:p>
            <a:r>
              <a:rPr lang="pl-PL" sz="2400" smtClean="0">
                <a:latin typeface="Arial" charset="0"/>
              </a:rPr>
              <a:t>Mimo tego lidary tego typu stosuje się często w badaniach atmosferycznych. </a:t>
            </a:r>
          </a:p>
        </p:txBody>
      </p:sp>
    </p:spTree>
    <p:extLst>
      <p:ext uri="{BB962C8B-B14F-4D97-AF65-F5344CB8AC3E}">
        <p14:creationId xmlns:p14="http://schemas.microsoft.com/office/powerpoint/2010/main" val="428743811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ytuł 1"/>
          <p:cNvSpPr>
            <a:spLocks noGrp="1"/>
          </p:cNvSpPr>
          <p:nvPr>
            <p:ph type="title"/>
          </p:nvPr>
        </p:nvSpPr>
        <p:spPr>
          <a:xfrm>
            <a:off x="714375" y="0"/>
            <a:ext cx="7772400" cy="1143000"/>
          </a:xfrm>
        </p:spPr>
        <p:txBody>
          <a:bodyPr/>
          <a:lstStyle/>
          <a:p>
            <a:r>
              <a:rPr lang="pl-PL" sz="3200" smtClean="0">
                <a:latin typeface="Arial" charset="0"/>
                <a:cs typeface="Arial" charset="0"/>
              </a:rPr>
              <a:t>Metoda dwu-strumieniowa</a:t>
            </a:r>
            <a:endParaRPr lang="en-US" sz="3200" smtClean="0">
              <a:latin typeface="Arial" charset="0"/>
              <a:cs typeface="Arial" charset="0"/>
            </a:endParaRPr>
          </a:p>
        </p:txBody>
      </p:sp>
      <p:sp>
        <p:nvSpPr>
          <p:cNvPr id="58371" name="Symbol zastępczy zawartości 2"/>
          <p:cNvSpPr>
            <a:spLocks noGrp="1"/>
          </p:cNvSpPr>
          <p:nvPr>
            <p:ph idx="1"/>
          </p:nvPr>
        </p:nvSpPr>
        <p:spPr>
          <a:xfrm>
            <a:off x="571500" y="1143000"/>
            <a:ext cx="7772400" cy="2571750"/>
          </a:xfrm>
        </p:spPr>
        <p:txBody>
          <a:bodyPr/>
          <a:lstStyle/>
          <a:p>
            <a:r>
              <a:rPr lang="pl-PL" sz="2400" smtClean="0">
                <a:latin typeface="Arial" charset="0"/>
                <a:cs typeface="Arial" charset="0"/>
              </a:rPr>
              <a:t>Wykorzystuje sygnały obserwacji lidarowych prowadzonych z powierzchni Ziemi i samolotu lub satelity. Lidary w obu przypadkach mierzą promieniowanie rozproszone z tej samej warstwy  powietrza z rożnych kierunków. Sygnały lidarowe w obu przypadkach mają postać: </a:t>
            </a:r>
          </a:p>
        </p:txBody>
      </p:sp>
      <p:sp>
        <p:nvSpPr>
          <p:cNvPr id="58372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48C0B1C4-2A48-4A93-95FD-2D1D46613CBD}" type="slidenum">
              <a:rPr lang="en-US" sz="1400" smtClean="0"/>
              <a:pPr/>
              <a:t>55</a:t>
            </a:fld>
            <a:endParaRPr lang="en-US" sz="1400" smtClean="0"/>
          </a:p>
        </p:txBody>
      </p:sp>
      <p:pic>
        <p:nvPicPr>
          <p:cNvPr id="5837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63" y="3500438"/>
            <a:ext cx="5500687" cy="99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5837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475" y="5929313"/>
            <a:ext cx="4057650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58375" name="pole tekstowe 6"/>
          <p:cNvSpPr txBox="1">
            <a:spLocks noChangeArrowheads="1"/>
          </p:cNvSpPr>
          <p:nvPr/>
        </p:nvSpPr>
        <p:spPr bwMode="auto">
          <a:xfrm>
            <a:off x="428625" y="4500563"/>
            <a:ext cx="87153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pl-PL">
                <a:latin typeface="Arial" charset="0"/>
                <a:cs typeface="Arial" charset="0"/>
              </a:rPr>
              <a:t>h</a:t>
            </a:r>
            <a:r>
              <a:rPr lang="pl-PL" baseline="-25000">
                <a:latin typeface="Arial" charset="0"/>
                <a:cs typeface="Arial" charset="0"/>
              </a:rPr>
              <a:t>f</a:t>
            </a:r>
            <a:r>
              <a:rPr lang="pl-PL">
                <a:latin typeface="Arial" charset="0"/>
                <a:cs typeface="Arial" charset="0"/>
              </a:rPr>
              <a:t> wysokość drugiego, C</a:t>
            </a:r>
            <a:r>
              <a:rPr lang="pl-PL" baseline="-25000">
                <a:latin typeface="Arial" charset="0"/>
                <a:cs typeface="Arial" charset="0"/>
              </a:rPr>
              <a:t>k</a:t>
            </a:r>
            <a:r>
              <a:rPr lang="pl-PL">
                <a:latin typeface="Arial" charset="0"/>
                <a:cs typeface="Arial" charset="0"/>
              </a:rPr>
              <a:t> i C</a:t>
            </a:r>
            <a:r>
              <a:rPr lang="pl-PL" baseline="-25000">
                <a:latin typeface="Arial" charset="0"/>
                <a:cs typeface="Arial" charset="0"/>
              </a:rPr>
              <a:t>a</a:t>
            </a:r>
            <a:r>
              <a:rPr lang="pl-PL">
                <a:latin typeface="Arial" charset="0"/>
                <a:cs typeface="Arial" charset="0"/>
              </a:rPr>
              <a:t> stale lidarowe. Dzieląc równania stronami następnie logarytmując i różniczkując po wysokość h. Otrzymujemy równanie na współczynnik ekstynkcji</a:t>
            </a:r>
            <a:endParaRPr 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1946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ytuł 1"/>
          <p:cNvSpPr>
            <a:spLocks noGrp="1"/>
          </p:cNvSpPr>
          <p:nvPr>
            <p:ph type="title"/>
          </p:nvPr>
        </p:nvSpPr>
        <p:spPr>
          <a:xfrm>
            <a:off x="642938" y="0"/>
            <a:ext cx="7772400" cy="1143000"/>
          </a:xfrm>
        </p:spPr>
        <p:txBody>
          <a:bodyPr/>
          <a:lstStyle/>
          <a:p>
            <a:r>
              <a:rPr lang="pl-PL" sz="3200" smtClean="0">
                <a:latin typeface="Arial" charset="0"/>
                <a:cs typeface="Arial" charset="0"/>
              </a:rPr>
              <a:t>Zalety i wady metody 2-strumieniowej</a:t>
            </a:r>
            <a:endParaRPr lang="en-US" sz="3200" smtClean="0">
              <a:latin typeface="Arial" charset="0"/>
              <a:cs typeface="Arial" charset="0"/>
            </a:endParaRPr>
          </a:p>
        </p:txBody>
      </p:sp>
      <p:sp>
        <p:nvSpPr>
          <p:cNvPr id="59395" name="Symbol zastępczy zawartości 2"/>
          <p:cNvSpPr>
            <a:spLocks noGrp="1"/>
          </p:cNvSpPr>
          <p:nvPr>
            <p:ph idx="1"/>
          </p:nvPr>
        </p:nvSpPr>
        <p:spPr>
          <a:xfrm>
            <a:off x="571500" y="1357313"/>
            <a:ext cx="7772400" cy="4114800"/>
          </a:xfrm>
        </p:spPr>
        <p:txBody>
          <a:bodyPr/>
          <a:lstStyle/>
          <a:p>
            <a:r>
              <a:rPr lang="pl-PL" sz="2400" smtClean="0">
                <a:latin typeface="Arial" charset="0"/>
                <a:cs typeface="Arial" charset="0"/>
              </a:rPr>
              <a:t>Metoda pozawala wyznaczyć współczynnik ekstynkcji bez dodatkowych założeń o własnościach optycznych atmosfery. </a:t>
            </a:r>
          </a:p>
          <a:p>
            <a:r>
              <a:rPr lang="pl-PL" sz="2400" smtClean="0">
                <a:latin typeface="Arial" charset="0"/>
                <a:cs typeface="Arial" charset="0"/>
              </a:rPr>
              <a:t>Potrzeba synchronizacji położenia lidaru w samolocie lub na orbicie w celu obserwowania tej samej kolumny powietrza. </a:t>
            </a:r>
          </a:p>
          <a:p>
            <a:r>
              <a:rPr lang="pl-PL" sz="2400" smtClean="0">
                <a:latin typeface="Arial" charset="0"/>
                <a:cs typeface="Arial" charset="0"/>
              </a:rPr>
              <a:t>Metoda ta może być wykorzystywana tylko w sporadycznych przypadkach ze względu trudności w pomiarach samolotowych. </a:t>
            </a:r>
            <a:endParaRPr lang="en-US" sz="2400" smtClean="0">
              <a:latin typeface="Arial" charset="0"/>
              <a:cs typeface="Arial" charset="0"/>
            </a:endParaRPr>
          </a:p>
        </p:txBody>
      </p:sp>
      <p:sp>
        <p:nvSpPr>
          <p:cNvPr id="59396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2FDD047A-99E0-46C7-ADE1-46969488EB0D}" type="slidenum">
              <a:rPr lang="en-US" sz="1400" smtClean="0"/>
              <a:pPr/>
              <a:t>56</a:t>
            </a:fld>
            <a:endParaRPr lang="en-US" sz="1400" smtClean="0"/>
          </a:p>
        </p:txBody>
      </p:sp>
    </p:spTree>
    <p:extLst>
      <p:ext uri="{BB962C8B-B14F-4D97-AF65-F5344CB8AC3E}">
        <p14:creationId xmlns:p14="http://schemas.microsoft.com/office/powerpoint/2010/main" val="365199619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60419" name="Symbol zastępczy zawartości 2"/>
          <p:cNvSpPr>
            <a:spLocks noGrp="1"/>
          </p:cNvSpPr>
          <p:nvPr>
            <p:ph idx="1"/>
          </p:nvPr>
        </p:nvSpPr>
        <p:spPr>
          <a:xfrm>
            <a:off x="428625" y="5624513"/>
            <a:ext cx="7772400" cy="1233487"/>
          </a:xfrm>
        </p:spPr>
        <p:txBody>
          <a:bodyPr/>
          <a:lstStyle/>
          <a:p>
            <a:pPr>
              <a:buFontTx/>
              <a:buNone/>
            </a:pPr>
            <a:r>
              <a:rPr lang="pl-PL" sz="2400" smtClean="0"/>
              <a:t>Stachlewska et al., 2009</a:t>
            </a:r>
            <a:endParaRPr lang="en-US" sz="2400" smtClean="0"/>
          </a:p>
        </p:txBody>
      </p:sp>
      <p:sp>
        <p:nvSpPr>
          <p:cNvPr id="60420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2C62B43-F881-454D-9D99-E0DF75DBF2DB}" type="slidenum">
              <a:rPr lang="en-US" sz="1400" smtClean="0"/>
              <a:pPr/>
              <a:t>57</a:t>
            </a:fld>
            <a:endParaRPr lang="en-US" sz="1400" smtClean="0"/>
          </a:p>
        </p:txBody>
      </p:sp>
      <p:pic>
        <p:nvPicPr>
          <p:cNvPr id="6042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14338"/>
            <a:ext cx="6786563" cy="501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904922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ytuł 1"/>
          <p:cNvSpPr>
            <a:spLocks noGrp="1"/>
          </p:cNvSpPr>
          <p:nvPr>
            <p:ph type="title"/>
          </p:nvPr>
        </p:nvSpPr>
        <p:spPr>
          <a:xfrm>
            <a:off x="571500" y="0"/>
            <a:ext cx="7772400" cy="857250"/>
          </a:xfrm>
        </p:spPr>
        <p:txBody>
          <a:bodyPr/>
          <a:lstStyle/>
          <a:p>
            <a:r>
              <a:rPr lang="pl-PL" sz="3200" smtClean="0">
                <a:latin typeface="Arial" charset="0"/>
                <a:cs typeface="Arial" charset="0"/>
              </a:rPr>
              <a:t>Metoda Portera (Porter et al., 2000)</a:t>
            </a:r>
            <a:endParaRPr lang="en-US" sz="3200" smtClean="0">
              <a:latin typeface="Arial" charset="0"/>
              <a:cs typeface="Arial" charset="0"/>
            </a:endParaRPr>
          </a:p>
        </p:txBody>
      </p:sp>
      <p:sp>
        <p:nvSpPr>
          <p:cNvPr id="61443" name="Symbol zastępczy zawartości 2"/>
          <p:cNvSpPr>
            <a:spLocks noGrp="1"/>
          </p:cNvSpPr>
          <p:nvPr>
            <p:ph idx="1"/>
          </p:nvPr>
        </p:nvSpPr>
        <p:spPr>
          <a:xfrm>
            <a:off x="214313" y="1214438"/>
            <a:ext cx="7772400" cy="2214562"/>
          </a:xfrm>
        </p:spPr>
        <p:txBody>
          <a:bodyPr/>
          <a:lstStyle/>
          <a:p>
            <a:r>
              <a:rPr lang="pl-PL" sz="2400" smtClean="0">
                <a:latin typeface="Arial" charset="0"/>
                <a:cs typeface="Arial" charset="0"/>
              </a:rPr>
              <a:t>Pozwala wyznaczać profil współczynnika ekstynkcji i rozpraszania wstecznego gdy mamy jednorodną warstwę powietrza.</a:t>
            </a:r>
          </a:p>
          <a:p>
            <a:r>
              <a:rPr lang="pl-PL" sz="2400" smtClean="0">
                <a:latin typeface="Arial" charset="0"/>
                <a:cs typeface="Arial" charset="0"/>
              </a:rPr>
              <a:t>W metodzie rozwiązywane jest równanie lidarowe do przodu przy użyciu przyrostów skończonych. </a:t>
            </a:r>
          </a:p>
          <a:p>
            <a:pPr>
              <a:buFontTx/>
              <a:buNone/>
            </a:pPr>
            <a:endParaRPr lang="pl-PL" sz="2400" smtClean="0">
              <a:latin typeface="Arial" charset="0"/>
              <a:cs typeface="Arial" charset="0"/>
            </a:endParaRPr>
          </a:p>
        </p:txBody>
      </p:sp>
      <p:sp>
        <p:nvSpPr>
          <p:cNvPr id="61444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5D051E2E-1AA2-4C7A-BF33-47D597E83019}" type="slidenum">
              <a:rPr lang="en-US" sz="1400" smtClean="0"/>
              <a:pPr/>
              <a:t>58</a:t>
            </a:fld>
            <a:endParaRPr lang="en-US" sz="1400" smtClean="0"/>
          </a:p>
        </p:txBody>
      </p:sp>
      <p:pic>
        <p:nvPicPr>
          <p:cNvPr id="6144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3500438"/>
            <a:ext cx="5786438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6144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63" y="5919788"/>
            <a:ext cx="4484687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61447" name="pole tekstowe 6"/>
          <p:cNvSpPr txBox="1">
            <a:spLocks noChangeArrowheads="1"/>
          </p:cNvSpPr>
          <p:nvPr/>
        </p:nvSpPr>
        <p:spPr bwMode="auto">
          <a:xfrm>
            <a:off x="357188" y="4714875"/>
            <a:ext cx="84296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pl-PL">
                <a:latin typeface="Arial" charset="0"/>
                <a:cs typeface="Arial" charset="0"/>
              </a:rPr>
              <a:t>n(r) jest sygnałem lidarowym, T</a:t>
            </a:r>
            <a:r>
              <a:rPr lang="pl-PL" baseline="-25000">
                <a:latin typeface="Arial" charset="0"/>
                <a:cs typeface="Arial" charset="0"/>
              </a:rPr>
              <a:t>m</a:t>
            </a:r>
            <a:r>
              <a:rPr lang="pl-PL">
                <a:latin typeface="Arial" charset="0"/>
                <a:cs typeface="Arial" charset="0"/>
              </a:rPr>
              <a:t>, T</a:t>
            </a:r>
            <a:r>
              <a:rPr lang="pl-PL" baseline="-25000">
                <a:latin typeface="Arial" charset="0"/>
                <a:cs typeface="Arial" charset="0"/>
              </a:rPr>
              <a:t>a</a:t>
            </a:r>
            <a:r>
              <a:rPr lang="pl-PL">
                <a:latin typeface="Arial" charset="0"/>
                <a:cs typeface="Arial" charset="0"/>
              </a:rPr>
              <a:t> to transmisje molekularna i aerozolowa, P</a:t>
            </a:r>
            <a:r>
              <a:rPr lang="pl-PL" baseline="-25000">
                <a:latin typeface="Arial" charset="0"/>
                <a:cs typeface="Arial" charset="0"/>
              </a:rPr>
              <a:t>m</a:t>
            </a:r>
            <a:r>
              <a:rPr lang="pl-PL">
                <a:latin typeface="Arial" charset="0"/>
                <a:cs typeface="Arial" charset="0"/>
              </a:rPr>
              <a:t> i P</a:t>
            </a:r>
            <a:r>
              <a:rPr lang="pl-PL" baseline="-25000">
                <a:latin typeface="Arial" charset="0"/>
                <a:cs typeface="Arial" charset="0"/>
              </a:rPr>
              <a:t>a</a:t>
            </a:r>
            <a:r>
              <a:rPr lang="pl-PL">
                <a:latin typeface="Arial" charset="0"/>
                <a:cs typeface="Arial" charset="0"/>
              </a:rPr>
              <a:t> są funkcjami fazowymi związanymi z rozpraszaniem na molekułach i aerozolach</a:t>
            </a:r>
            <a:r>
              <a:rPr lang="pl-PL"/>
              <a:t>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73750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ymbol zastępczy zawartości 2"/>
          <p:cNvSpPr>
            <a:spLocks noGrp="1"/>
          </p:cNvSpPr>
          <p:nvPr>
            <p:ph idx="1"/>
          </p:nvPr>
        </p:nvSpPr>
        <p:spPr>
          <a:xfrm>
            <a:off x="500063" y="428625"/>
            <a:ext cx="7772400" cy="4114800"/>
          </a:xfrm>
        </p:spPr>
        <p:txBody>
          <a:bodyPr/>
          <a:lstStyle/>
          <a:p>
            <a:r>
              <a:rPr lang="pl-PL" sz="2400" smtClean="0">
                <a:latin typeface="Arial" charset="0"/>
                <a:cs typeface="Arial" charset="0"/>
              </a:rPr>
              <a:t>Metoda wymaga określenia stałej lidarowej C. </a:t>
            </a:r>
          </a:p>
          <a:p>
            <a:r>
              <a:rPr lang="pl-PL" sz="2400" smtClean="0">
                <a:latin typeface="Arial" charset="0"/>
                <a:cs typeface="Arial" charset="0"/>
              </a:rPr>
              <a:t>Może być ona wyznaczona na podstawie pomiarów horyzontalnych w ten sposób aby wyznaczony metodą Portera współczynnik ekstynkcji nie zmieniał się z odległością. </a:t>
            </a:r>
          </a:p>
          <a:p>
            <a:r>
              <a:rPr lang="pl-PL" sz="2400" smtClean="0">
                <a:latin typeface="Arial" charset="0"/>
                <a:cs typeface="Arial" charset="0"/>
              </a:rPr>
              <a:t>Wymaga ona również określenia funkcji fazowej oraz współczynnika rozpraszani wstecznego na wysokości lidaru. </a:t>
            </a:r>
            <a:endParaRPr lang="en-US" sz="2400" smtClean="0">
              <a:latin typeface="Arial" charset="0"/>
              <a:cs typeface="Arial" charset="0"/>
            </a:endParaRPr>
          </a:p>
        </p:txBody>
      </p:sp>
      <p:sp>
        <p:nvSpPr>
          <p:cNvPr id="62467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2A3BC3A-8320-4C0D-A41E-3F456228E061}" type="slidenum">
              <a:rPr lang="en-US" sz="1400" smtClean="0"/>
              <a:pPr/>
              <a:t>59</a:t>
            </a:fld>
            <a:endParaRPr lang="en-US" sz="1400" smtClean="0"/>
          </a:p>
        </p:txBody>
      </p:sp>
    </p:spTree>
    <p:extLst>
      <p:ext uri="{BB962C8B-B14F-4D97-AF65-F5344CB8AC3E}">
        <p14:creationId xmlns:p14="http://schemas.microsoft.com/office/powerpoint/2010/main" val="2190225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8195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8196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2C8F43-0610-4A1F-8CAC-2EAA41940C97}" type="slidenum">
              <a:rPr lang="en-US" sz="1400" smtClean="0"/>
              <a:pPr/>
              <a:t>6</a:t>
            </a:fld>
            <a:endParaRPr lang="en-US" sz="1400" smtClean="0"/>
          </a:p>
        </p:txBody>
      </p:sp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0"/>
            <a:ext cx="8286750" cy="678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001607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ymbol zastępczy zawartości 2"/>
          <p:cNvSpPr>
            <a:spLocks noGrp="1"/>
          </p:cNvSpPr>
          <p:nvPr>
            <p:ph idx="1"/>
          </p:nvPr>
        </p:nvSpPr>
        <p:spPr>
          <a:xfrm>
            <a:off x="285750" y="0"/>
            <a:ext cx="7772400" cy="857250"/>
          </a:xfrm>
        </p:spPr>
        <p:txBody>
          <a:bodyPr/>
          <a:lstStyle/>
          <a:p>
            <a:r>
              <a:rPr lang="pl-PL" sz="2400" smtClean="0">
                <a:latin typeface="Arial" charset="0"/>
                <a:cs typeface="Arial" charset="0"/>
              </a:rPr>
              <a:t>Wyznaczanie stałej lidarowej dla pomiarów horyzontalnych. </a:t>
            </a:r>
            <a:endParaRPr lang="en-US" sz="2400" smtClean="0">
              <a:latin typeface="Arial" charset="0"/>
              <a:cs typeface="Arial" charset="0"/>
            </a:endParaRPr>
          </a:p>
        </p:txBody>
      </p:sp>
      <p:sp>
        <p:nvSpPr>
          <p:cNvPr id="63491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04C4161-D8EE-406D-B1C5-90BFD914C234}" type="slidenum">
              <a:rPr lang="en-US" sz="1400" smtClean="0"/>
              <a:pPr/>
              <a:t>60</a:t>
            </a:fld>
            <a:endParaRPr lang="en-US" sz="1400" smtClean="0"/>
          </a:p>
        </p:txBody>
      </p:sp>
      <p:pic>
        <p:nvPicPr>
          <p:cNvPr id="6349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9650"/>
            <a:ext cx="6000750" cy="58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743260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64515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64516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8CEDB50-5BA3-444E-8606-9FCAE0D7EF65}" type="slidenum">
              <a:rPr lang="en-US" sz="1400" smtClean="0"/>
              <a:pPr/>
              <a:t>61</a:t>
            </a:fld>
            <a:endParaRPr lang="en-US" sz="1400" smtClean="0"/>
          </a:p>
        </p:txBody>
      </p:sp>
      <p:pic>
        <p:nvPicPr>
          <p:cNvPr id="645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357938" cy="678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060675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ytuł 1"/>
          <p:cNvSpPr>
            <a:spLocks noGrp="1"/>
          </p:cNvSpPr>
          <p:nvPr>
            <p:ph type="title"/>
          </p:nvPr>
        </p:nvSpPr>
        <p:spPr>
          <a:xfrm>
            <a:off x="0" y="214313"/>
            <a:ext cx="8929688" cy="1143000"/>
          </a:xfrm>
        </p:spPr>
        <p:txBody>
          <a:bodyPr>
            <a:normAutofit fontScale="90000"/>
          </a:bodyPr>
          <a:lstStyle/>
          <a:p>
            <a:r>
              <a:rPr lang="pl-PL" sz="3200" smtClean="0">
                <a:latin typeface="Arial" charset="0"/>
                <a:cs typeface="Arial" charset="0"/>
              </a:rPr>
              <a:t>Synergia pomiarów lidarowych z innymi pomiarami optycznymi aerozoli atmosferycznych.</a:t>
            </a:r>
            <a:endParaRPr lang="en-US" sz="3200" smtClean="0">
              <a:latin typeface="Arial" charset="0"/>
              <a:cs typeface="Arial" charset="0"/>
            </a:endParaRPr>
          </a:p>
        </p:txBody>
      </p:sp>
      <p:sp>
        <p:nvSpPr>
          <p:cNvPr id="65539" name="Symbol zastępczy zawartości 2"/>
          <p:cNvSpPr>
            <a:spLocks noGrp="1"/>
          </p:cNvSpPr>
          <p:nvPr>
            <p:ph idx="1"/>
          </p:nvPr>
        </p:nvSpPr>
        <p:spPr>
          <a:xfrm>
            <a:off x="214313" y="1714500"/>
            <a:ext cx="8501062" cy="4114800"/>
          </a:xfrm>
        </p:spPr>
        <p:txBody>
          <a:bodyPr/>
          <a:lstStyle/>
          <a:p>
            <a:pPr marL="457200" indent="-457200">
              <a:buFontTx/>
              <a:buAutoNum type="arabicPeriod"/>
            </a:pPr>
            <a:r>
              <a:rPr lang="pl-PL" sz="2400" smtClean="0">
                <a:latin typeface="Arial" charset="0"/>
                <a:cs typeface="Arial" charset="0"/>
              </a:rPr>
              <a:t>Pomiary fotometryczne grubości optycznej</a:t>
            </a:r>
          </a:p>
          <a:p>
            <a:pPr marL="457200" indent="-457200">
              <a:buFontTx/>
              <a:buAutoNum type="arabicPeriod"/>
            </a:pPr>
            <a:r>
              <a:rPr lang="pl-PL" sz="2400" smtClean="0">
                <a:latin typeface="Arial" charset="0"/>
                <a:cs typeface="Arial" charset="0"/>
              </a:rPr>
              <a:t>Pomiary współczynników rozpraszania (nephelometr) oraz absorpcji (aethalometer). </a:t>
            </a:r>
          </a:p>
          <a:p>
            <a:pPr marL="457200" indent="-457200">
              <a:buFontTx/>
              <a:buNone/>
            </a:pPr>
            <a:r>
              <a:rPr lang="pl-PL" sz="2400" smtClean="0">
                <a:latin typeface="Arial" charset="0"/>
                <a:cs typeface="Arial" charset="0"/>
              </a:rPr>
              <a:t>Pozwalają one na określenie np. stosunku lidarowego czy wartości współczynników rozpraszania warstw atmosfery blisko lidaru.  </a:t>
            </a:r>
          </a:p>
          <a:p>
            <a:pPr marL="457200" indent="-457200">
              <a:buFontTx/>
              <a:buNone/>
            </a:pPr>
            <a:r>
              <a:rPr lang="pl-PL" sz="2400" smtClean="0">
                <a:latin typeface="Arial" charset="0"/>
                <a:cs typeface="Arial" charset="0"/>
              </a:rPr>
              <a:t>Metoda 2 jest użyteczna w przypadku pomiarów ceilometrem którego zasięg pomiarów aerozolu jest najczęściej ograniczony do warstwy granicznej. </a:t>
            </a:r>
            <a:endParaRPr lang="en-US" smtClean="0"/>
          </a:p>
        </p:txBody>
      </p:sp>
      <p:sp>
        <p:nvSpPr>
          <p:cNvPr id="65540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8B79C42-783A-4DCB-AEDF-93ED1B7D9802}" type="slidenum">
              <a:rPr lang="en-US" sz="1400" smtClean="0"/>
              <a:pPr/>
              <a:t>62</a:t>
            </a:fld>
            <a:endParaRPr lang="en-US" sz="1400" smtClean="0"/>
          </a:p>
        </p:txBody>
      </p:sp>
    </p:spTree>
    <p:extLst>
      <p:ext uri="{BB962C8B-B14F-4D97-AF65-F5344CB8AC3E}">
        <p14:creationId xmlns:p14="http://schemas.microsoft.com/office/powerpoint/2010/main" val="61804485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ytuł 1"/>
          <p:cNvSpPr>
            <a:spLocks noGrp="1"/>
          </p:cNvSpPr>
          <p:nvPr>
            <p:ph type="title"/>
          </p:nvPr>
        </p:nvSpPr>
        <p:spPr>
          <a:xfrm>
            <a:off x="214313" y="285750"/>
            <a:ext cx="8643937" cy="1143000"/>
          </a:xfrm>
        </p:spPr>
        <p:txBody>
          <a:bodyPr/>
          <a:lstStyle/>
          <a:p>
            <a:r>
              <a:rPr lang="pl-PL" sz="3200" smtClean="0">
                <a:latin typeface="Arial" charset="0"/>
                <a:cs typeface="Arial" charset="0"/>
              </a:rPr>
              <a:t>Wykorzystanie danych z nephelometru oraz aethelometru (Markowicz et al., 2008)</a:t>
            </a:r>
            <a:endParaRPr lang="en-US" sz="3200" smtClean="0">
              <a:latin typeface="Arial" charset="0"/>
              <a:cs typeface="Arial" charset="0"/>
            </a:endParaRPr>
          </a:p>
        </p:txBody>
      </p:sp>
      <p:sp>
        <p:nvSpPr>
          <p:cNvPr id="6656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400" smtClean="0">
                <a:latin typeface="Arial" charset="0"/>
                <a:cs typeface="Arial" charset="0"/>
              </a:rPr>
              <a:t>Celem metody jest określenie własności optycznych aerozolu blisko lidaru i wykorzystanie ich do rozwiązania równania lidarowego. </a:t>
            </a:r>
          </a:p>
          <a:p>
            <a:r>
              <a:rPr lang="pl-PL" sz="2400" smtClean="0">
                <a:latin typeface="Arial" charset="0"/>
                <a:cs typeface="Arial" charset="0"/>
              </a:rPr>
              <a:t>W tym celu minimalizowana jest funkcja kosztu </a:t>
            </a:r>
          </a:p>
          <a:p>
            <a:endParaRPr lang="pl-PL" sz="2400" smtClean="0">
              <a:latin typeface="Arial" charset="0"/>
              <a:cs typeface="Arial" charset="0"/>
            </a:endParaRPr>
          </a:p>
          <a:p>
            <a:endParaRPr lang="pl-PL" sz="2400" smtClean="0">
              <a:latin typeface="Arial" charset="0"/>
              <a:cs typeface="Arial" charset="0"/>
            </a:endParaRPr>
          </a:p>
          <a:p>
            <a:r>
              <a:rPr lang="pl-PL" sz="2400" smtClean="0">
                <a:latin typeface="Arial" charset="0"/>
                <a:cs typeface="Arial" charset="0"/>
              </a:rPr>
              <a:t>gdzie y – jest wektorom obserwacji (współczynniki rozpraszania, absorpcji i rozpraszania wstecznego), x jest wektorem stanu (parametry rozkładu wielkości aerozolu), F model do przodu, x</a:t>
            </a:r>
            <a:r>
              <a:rPr lang="pl-PL" sz="2400" baseline="-25000" smtClean="0">
                <a:latin typeface="Arial" charset="0"/>
                <a:cs typeface="Arial" charset="0"/>
              </a:rPr>
              <a:t>a</a:t>
            </a:r>
            <a:r>
              <a:rPr lang="pl-PL" sz="2400" smtClean="0">
                <a:latin typeface="Arial" charset="0"/>
                <a:cs typeface="Arial" charset="0"/>
              </a:rPr>
              <a:t> wektor informacji a priori.  </a:t>
            </a:r>
            <a:endParaRPr lang="en-US" sz="2400" smtClean="0">
              <a:latin typeface="Arial" charset="0"/>
              <a:cs typeface="Arial" charset="0"/>
            </a:endParaRPr>
          </a:p>
        </p:txBody>
      </p:sp>
      <p:sp>
        <p:nvSpPr>
          <p:cNvPr id="66564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4E12E2A-426E-438A-9FC6-CD36AF4916BF}" type="slidenum">
              <a:rPr lang="en-US" sz="1400" smtClean="0"/>
              <a:pPr/>
              <a:t>63</a:t>
            </a:fld>
            <a:endParaRPr lang="en-US" sz="1400" smtClean="0"/>
          </a:p>
        </p:txBody>
      </p:sp>
      <p:pic>
        <p:nvPicPr>
          <p:cNvPr id="6656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3595688"/>
            <a:ext cx="6726237" cy="69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113586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0"/>
            <a:ext cx="8281988" cy="1773238"/>
          </a:xfrm>
        </p:spPr>
        <p:txBody>
          <a:bodyPr/>
          <a:lstStyle/>
          <a:p>
            <a:r>
              <a:rPr lang="pl-PL" sz="2400" smtClean="0">
                <a:latin typeface="Arial" charset="0"/>
              </a:rPr>
              <a:t>Pozwala to wyznaczyć rozkład wielkości a następnie stosunek lidarowy</a:t>
            </a:r>
          </a:p>
        </p:txBody>
      </p:sp>
      <p:pic>
        <p:nvPicPr>
          <p:cNvPr id="6758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575"/>
            <a:ext cx="4419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6758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2708275"/>
            <a:ext cx="1287462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6758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3716338"/>
            <a:ext cx="225901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67590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0" y="1814513"/>
            <a:ext cx="4635500" cy="504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67591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508500"/>
            <a:ext cx="37353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578403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686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530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51218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696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63" y="50800"/>
            <a:ext cx="7659687" cy="676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372982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ytuł 1"/>
          <p:cNvSpPr>
            <a:spLocks noGrp="1"/>
          </p:cNvSpPr>
          <p:nvPr>
            <p:ph type="title"/>
          </p:nvPr>
        </p:nvSpPr>
        <p:spPr>
          <a:xfrm>
            <a:off x="827088" y="0"/>
            <a:ext cx="7772400" cy="1143000"/>
          </a:xfrm>
        </p:spPr>
        <p:txBody>
          <a:bodyPr/>
          <a:lstStyle/>
          <a:p>
            <a:r>
              <a:rPr lang="pl-PL" sz="3200" smtClean="0">
                <a:latin typeface="Arial" charset="0"/>
                <a:cs typeface="Arial" charset="0"/>
              </a:rPr>
              <a:t>Wyznaczanie rozkładu wielkości aerozolu na podstawie pomiarów lidarowych. </a:t>
            </a:r>
            <a:endParaRPr lang="en-US" sz="3200" smtClean="0">
              <a:latin typeface="Arial" charset="0"/>
              <a:cs typeface="Arial" charset="0"/>
            </a:endParaRPr>
          </a:p>
        </p:txBody>
      </p:sp>
      <p:sp>
        <p:nvSpPr>
          <p:cNvPr id="70659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6AE2EB1-D3CE-48E1-B16F-445B88112DC7}" type="slidenum">
              <a:rPr lang="en-US" sz="1400" smtClean="0"/>
              <a:pPr/>
              <a:t>67</a:t>
            </a:fld>
            <a:endParaRPr lang="en-US" sz="1400" smtClean="0"/>
          </a:p>
        </p:txBody>
      </p:sp>
      <p:pic>
        <p:nvPicPr>
          <p:cNvPr id="7066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2060575"/>
            <a:ext cx="5041900" cy="170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70661" name="Text Box 7"/>
          <p:cNvSpPr txBox="1">
            <a:spLocks noChangeArrowheads="1"/>
          </p:cNvSpPr>
          <p:nvPr/>
        </p:nvSpPr>
        <p:spPr bwMode="auto">
          <a:xfrm>
            <a:off x="468313" y="1412875"/>
            <a:ext cx="8280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l-PL">
                <a:latin typeface="Arial" charset="0"/>
              </a:rPr>
              <a:t>Jedna z metod polega na minimalizacji funkcjonału: </a:t>
            </a:r>
          </a:p>
        </p:txBody>
      </p:sp>
      <p:pic>
        <p:nvPicPr>
          <p:cNvPr id="7066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4030663"/>
            <a:ext cx="4249738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047912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smtClean="0">
                <a:latin typeface="Arial" charset="0"/>
              </a:rPr>
              <a:t>Rozkład wielkości aerozolu uzyskany przy użyciu lidaru na 3 długościach fali (Jagodnicka et al.. 2009)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716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2492375"/>
            <a:ext cx="5832475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78053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9D890DA-D7A9-4101-BAFA-C11234B298DE}" type="slidenum">
              <a:rPr lang="en-US" sz="1400" smtClean="0"/>
              <a:pPr/>
              <a:t>69</a:t>
            </a:fld>
            <a:endParaRPr lang="en-US" sz="1400" smtClean="0"/>
          </a:p>
        </p:txBody>
      </p:sp>
      <p:sp>
        <p:nvSpPr>
          <p:cNvPr id="72707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706438"/>
          </a:xfrm>
        </p:spPr>
        <p:txBody>
          <a:bodyPr/>
          <a:lstStyle/>
          <a:p>
            <a:r>
              <a:rPr lang="pl-PL" sz="3200" b="1" dirty="0" err="1" smtClean="0"/>
              <a:t>Lidar</a:t>
            </a:r>
            <a:r>
              <a:rPr lang="pl-PL" sz="3200" b="1" dirty="0" smtClean="0"/>
              <a:t> absorpcji różnicowej- DIAL</a:t>
            </a:r>
          </a:p>
        </p:txBody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908050"/>
            <a:ext cx="8229600" cy="381635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pl-PL" sz="2400" smtClean="0">
                <a:latin typeface="Arial" charset="0"/>
              </a:rPr>
              <a:t>Używany jest do detekcji gazów śladowych znajdujących się w atmosferze.</a:t>
            </a:r>
          </a:p>
          <a:p>
            <a:pPr>
              <a:lnSpc>
                <a:spcPct val="80000"/>
              </a:lnSpc>
            </a:pPr>
            <a:r>
              <a:rPr lang="pl-PL" sz="2400" smtClean="0">
                <a:latin typeface="Arial" charset="0"/>
              </a:rPr>
              <a:t>W lidarach DIAL’owskich do atmosfery wysyłane s</a:t>
            </a:r>
            <a:r>
              <a:rPr lang="en-US" sz="2400" smtClean="0">
                <a:latin typeface="Arial" charset="0"/>
                <a:cs typeface="Arial" charset="0"/>
              </a:rPr>
              <a:t>ą</a:t>
            </a:r>
            <a:r>
              <a:rPr lang="pl-PL" sz="2400" smtClean="0">
                <a:latin typeface="Arial" charset="0"/>
              </a:rPr>
              <a:t> dwie wiązki promieniowania w ten sposób, </a:t>
            </a:r>
            <a:r>
              <a:rPr lang="pl-PL" sz="2400" smtClean="0">
                <a:latin typeface="Arial" charset="0"/>
                <a:sym typeface="Symbol" pitchFamily="18" charset="2"/>
              </a:rPr>
              <a:t>ż</a:t>
            </a:r>
            <a:r>
              <a:rPr lang="pl-PL" sz="2400" smtClean="0">
                <a:latin typeface="Arial" charset="0"/>
              </a:rPr>
              <a:t>e jedna z nich 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r>
              <a:rPr lang="pl-PL" sz="2400" baseline="-2500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on</a:t>
            </a:r>
            <a:r>
              <a:rPr lang="pl-PL" sz="2400" smtClean="0">
                <a:latin typeface="Arial" charset="0"/>
                <a:sym typeface="Symbol" pitchFamily="18" charset="2"/>
              </a:rPr>
              <a:t> </a:t>
            </a:r>
            <a:r>
              <a:rPr lang="pl-PL" sz="2400" smtClean="0">
                <a:latin typeface="Arial" charset="0"/>
              </a:rPr>
              <a:t>dostrojona jest do linii absorpcyjnej badanego gazu zaś druga 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r>
              <a:rPr lang="pl-PL" sz="2400" baseline="-2500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off</a:t>
            </a:r>
            <a:r>
              <a:rPr lang="pl-PL" sz="2400" smtClean="0">
                <a:latin typeface="Arial" charset="0"/>
                <a:sym typeface="Symbol" pitchFamily="18" charset="2"/>
              </a:rPr>
              <a:t> </a:t>
            </a:r>
            <a:r>
              <a:rPr lang="pl-PL" sz="2400" smtClean="0">
                <a:latin typeface="Arial" charset="0"/>
              </a:rPr>
              <a:t>jest niewiele oddalona od pierwszej jednak już w obszarze bardzo słabej absorpcji. </a:t>
            </a:r>
          </a:p>
          <a:p>
            <a:pPr>
              <a:lnSpc>
                <a:spcPct val="80000"/>
              </a:lnSpc>
            </a:pPr>
            <a:r>
              <a:rPr lang="pl-PL" sz="2400" smtClean="0">
                <a:latin typeface="Arial" charset="0"/>
              </a:rPr>
              <a:t>Jeśli wiec 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</a:t>
            </a:r>
            <a:r>
              <a:rPr lang="pl-PL" sz="2400" smtClean="0">
                <a:latin typeface="Arial" charset="0"/>
                <a:sym typeface="Symbol" pitchFamily="18" charset="2"/>
              </a:rPr>
              <a:t> wynosi kilka (kilkanaście nanometr</a:t>
            </a:r>
            <a:r>
              <a:rPr lang="pl-PL" sz="2400" smtClean="0">
                <a:latin typeface="Arial" charset="0"/>
              </a:rPr>
              <a:t>ó</a:t>
            </a:r>
            <a:r>
              <a:rPr lang="pl-PL" sz="2400" smtClean="0">
                <a:latin typeface="Arial" charset="0"/>
                <a:sym typeface="Symbol" pitchFamily="18" charset="2"/>
              </a:rPr>
              <a:t>w) to różnica w rozpraszaniu molekularnych czy na aerozolu atmosferycznym może być zaniedbana (poza obszarem UV)</a:t>
            </a:r>
          </a:p>
          <a:p>
            <a:pPr>
              <a:lnSpc>
                <a:spcPct val="80000"/>
              </a:lnSpc>
            </a:pPr>
            <a:r>
              <a:rPr lang="pl-PL" sz="2400" smtClean="0">
                <a:latin typeface="Arial" charset="0"/>
              </a:rPr>
              <a:t> Równanie lidarowe dla obu długości fal ma postać:</a:t>
            </a:r>
          </a:p>
        </p:txBody>
      </p:sp>
      <p:graphicFrame>
        <p:nvGraphicFramePr>
          <p:cNvPr id="72709" name="Object 4"/>
          <p:cNvGraphicFramePr>
            <a:graphicFrameLocks noChangeAspect="1"/>
          </p:cNvGraphicFramePr>
          <p:nvPr/>
        </p:nvGraphicFramePr>
        <p:xfrm>
          <a:off x="611188" y="4724400"/>
          <a:ext cx="7820025" cy="931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32" name="Równanie" r:id="rId3" imgW="3467100" imgH="393700" progId="Equation.3">
                  <p:embed/>
                </p:oleObj>
              </mc:Choice>
              <mc:Fallback>
                <p:oleObj name="Równanie" r:id="rId3" imgW="34671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4724400"/>
                        <a:ext cx="7820025" cy="93186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0" name="Object 5"/>
          <p:cNvGraphicFramePr>
            <a:graphicFrameLocks noChangeAspect="1"/>
          </p:cNvGraphicFramePr>
          <p:nvPr/>
        </p:nvGraphicFramePr>
        <p:xfrm>
          <a:off x="611188" y="5734050"/>
          <a:ext cx="7907337" cy="931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33" name="Równanie" r:id="rId5" imgW="3505200" imgH="393700" progId="Equation.3">
                  <p:embed/>
                </p:oleObj>
              </mc:Choice>
              <mc:Fallback>
                <p:oleObj name="Równanie" r:id="rId5" imgW="35052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5734050"/>
                        <a:ext cx="7907337" cy="93186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2258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9219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9220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7030B8BD-0FC7-4327-A308-E4E73E0CF9A5}" type="slidenum">
              <a:rPr lang="en-US" sz="1400" smtClean="0"/>
              <a:pPr/>
              <a:t>7</a:t>
            </a:fld>
            <a:endParaRPr lang="en-US" sz="1400" smtClean="0"/>
          </a:p>
        </p:txBody>
      </p:sp>
      <p:pic>
        <p:nvPicPr>
          <p:cNvPr id="922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152378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C1C9F82-1405-4EB3-A178-F3C2D6A41135}" type="slidenum">
              <a:rPr lang="en-US" sz="1400" smtClean="0"/>
              <a:pPr/>
              <a:t>70</a:t>
            </a:fld>
            <a:endParaRPr lang="en-US" sz="1400" smtClean="0"/>
          </a:p>
        </p:txBody>
      </p:sp>
      <p:sp>
        <p:nvSpPr>
          <p:cNvPr id="73731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88913"/>
            <a:ext cx="8362950" cy="676275"/>
          </a:xfrm>
        </p:spPr>
        <p:txBody>
          <a:bodyPr>
            <a:normAutofit fontScale="92500" lnSpcReduction="20000"/>
          </a:bodyPr>
          <a:lstStyle/>
          <a:p>
            <a:r>
              <a:rPr lang="pl-PL" sz="2400" smtClean="0">
                <a:latin typeface="Arial" charset="0"/>
              </a:rPr>
              <a:t>Dzieląc równania stronami a następnie logarytmując otrzymujemy:</a:t>
            </a:r>
          </a:p>
        </p:txBody>
      </p:sp>
      <p:graphicFrame>
        <p:nvGraphicFramePr>
          <p:cNvPr id="73732" name="Object 3"/>
          <p:cNvGraphicFramePr>
            <a:graphicFrameLocks noChangeAspect="1"/>
          </p:cNvGraphicFramePr>
          <p:nvPr>
            <p:ph sz="half" idx="2"/>
          </p:nvPr>
        </p:nvGraphicFramePr>
        <p:xfrm>
          <a:off x="611188" y="1138238"/>
          <a:ext cx="7921625" cy="817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0" name="Równanie" r:id="rId3" imgW="4432300" imgH="457200" progId="Equation.3">
                  <p:embed/>
                </p:oleObj>
              </mc:Choice>
              <mc:Fallback>
                <p:oleObj name="Równanie" r:id="rId3" imgW="44323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1138238"/>
                        <a:ext cx="7921625" cy="817562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3" name="Text Box 4"/>
          <p:cNvSpPr txBox="1">
            <a:spLocks noChangeArrowheads="1"/>
          </p:cNvSpPr>
          <p:nvPr/>
        </p:nvSpPr>
        <p:spPr bwMode="auto">
          <a:xfrm>
            <a:off x="395288" y="2205038"/>
            <a:ext cx="64817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Różniczkując otrzymujemy:</a:t>
            </a:r>
          </a:p>
        </p:txBody>
      </p:sp>
      <p:graphicFrame>
        <p:nvGraphicFramePr>
          <p:cNvPr id="73734" name="Object 5"/>
          <p:cNvGraphicFramePr>
            <a:graphicFrameLocks noChangeAspect="1"/>
          </p:cNvGraphicFramePr>
          <p:nvPr/>
        </p:nvGraphicFramePr>
        <p:xfrm>
          <a:off x="44450" y="2781300"/>
          <a:ext cx="8624888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1" name="Równanie" r:id="rId5" imgW="4673600" imgH="457200" progId="Equation.3">
                  <p:embed/>
                </p:oleObj>
              </mc:Choice>
              <mc:Fallback>
                <p:oleObj name="Równanie" r:id="rId5" imgW="46736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" y="2781300"/>
                        <a:ext cx="8624888" cy="84296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5" name="Object 6"/>
          <p:cNvGraphicFramePr>
            <a:graphicFrameLocks noChangeAspect="1"/>
          </p:cNvGraphicFramePr>
          <p:nvPr/>
        </p:nvGraphicFramePr>
        <p:xfrm>
          <a:off x="179388" y="4076700"/>
          <a:ext cx="89027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2" name="Równanie" r:id="rId7" imgW="5168900" imgH="457200" progId="Equation.3">
                  <p:embed/>
                </p:oleObj>
              </mc:Choice>
              <mc:Fallback>
                <p:oleObj name="Równanie" r:id="rId7" imgW="51689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4076700"/>
                        <a:ext cx="8902700" cy="7874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6" name="Text Box 7"/>
          <p:cNvSpPr txBox="1">
            <a:spLocks noChangeArrowheads="1"/>
          </p:cNvSpPr>
          <p:nvPr/>
        </p:nvSpPr>
        <p:spPr bwMode="auto">
          <a:xfrm>
            <a:off x="250825" y="5013325"/>
            <a:ext cx="6408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Zakładając, że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on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 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off</a:t>
            </a:r>
          </a:p>
        </p:txBody>
      </p:sp>
      <p:graphicFrame>
        <p:nvGraphicFramePr>
          <p:cNvPr id="73737" name="Object 8"/>
          <p:cNvGraphicFramePr>
            <a:graphicFrameLocks noChangeAspect="1"/>
          </p:cNvGraphicFramePr>
          <p:nvPr/>
        </p:nvGraphicFramePr>
        <p:xfrm>
          <a:off x="684213" y="5734050"/>
          <a:ext cx="2406650" cy="744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3" name="Równanie" r:id="rId9" imgW="1397000" imgH="431800" progId="Equation.3">
                  <p:embed/>
                </p:oleObj>
              </mc:Choice>
              <mc:Fallback>
                <p:oleObj name="Równanie" r:id="rId9" imgW="13970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5734050"/>
                        <a:ext cx="2406650" cy="74453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772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E913A562-352A-4801-A6D8-8DCDC07C85A0}" type="slidenum">
              <a:rPr lang="en-US" sz="1400" smtClean="0"/>
              <a:pPr/>
              <a:t>71</a:t>
            </a:fld>
            <a:endParaRPr lang="en-US" sz="1400" smtClean="0"/>
          </a:p>
        </p:txBody>
      </p:sp>
      <p:graphicFrame>
        <p:nvGraphicFramePr>
          <p:cNvPr id="74755" name="Object 2"/>
          <p:cNvGraphicFramePr>
            <a:graphicFrameLocks noChangeAspect="1"/>
          </p:cNvGraphicFramePr>
          <p:nvPr>
            <p:ph sz="half" idx="1"/>
          </p:nvPr>
        </p:nvGraphicFramePr>
        <p:xfrm>
          <a:off x="2484438" y="1196975"/>
          <a:ext cx="1800225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80" name="Równanie" r:id="rId3" imgW="774364" imgH="215806" progId="Equation.3">
                  <p:embed/>
                </p:oleObj>
              </mc:Choice>
              <mc:Fallback>
                <p:oleObj name="Równanie" r:id="rId3" imgW="774364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1196975"/>
                        <a:ext cx="1800225" cy="50165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56" name="Text Box 3"/>
          <p:cNvSpPr txBox="1">
            <a:spLocks noChangeArrowheads="1"/>
          </p:cNvSpPr>
          <p:nvPr/>
        </p:nvSpPr>
        <p:spPr bwMode="auto">
          <a:xfrm>
            <a:off x="179388" y="188913"/>
            <a:ext cx="84963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Różnica w absorpcji (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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G</a:t>
            </a:r>
            <a:r>
              <a:rPr lang="pl-PL">
                <a:latin typeface="Arial" charset="0"/>
                <a:sym typeface="Symbol" pitchFamily="18" charset="2"/>
              </a:rPr>
              <a:t> </a:t>
            </a:r>
            <a:r>
              <a:rPr lang="pl-PL">
                <a:latin typeface="Arial" charset="0"/>
              </a:rPr>
              <a:t>) jest proporcjonalna do koncentracji gazu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N</a:t>
            </a:r>
            <a:r>
              <a:rPr lang="pl-PL">
                <a:latin typeface="Arial" charset="0"/>
              </a:rPr>
              <a:t> oraz różnicy w przekroju czynnym na absorpcje </a:t>
            </a:r>
            <a:r>
              <a:rPr lang="pl-PL" sz="18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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C</a:t>
            </a:r>
          </a:p>
        </p:txBody>
      </p:sp>
      <p:graphicFrame>
        <p:nvGraphicFramePr>
          <p:cNvPr id="74757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527050" y="1974850"/>
          <a:ext cx="2760663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81" name="Równanie" r:id="rId5" imgW="1459866" imgH="431613" progId="Equation.3">
                  <p:embed/>
                </p:oleObj>
              </mc:Choice>
              <mc:Fallback>
                <p:oleObj name="Równanie" r:id="rId5" imgW="1459866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050" y="1974850"/>
                        <a:ext cx="2760663" cy="81597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58" name="Text Box 5"/>
          <p:cNvSpPr txBox="1">
            <a:spLocks noChangeArrowheads="1"/>
          </p:cNvSpPr>
          <p:nvPr/>
        </p:nvSpPr>
        <p:spPr bwMode="auto">
          <a:xfrm>
            <a:off x="250825" y="3068638"/>
            <a:ext cx="8569325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Błędy metody: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pl-PL">
                <a:latin typeface="Arial" charset="0"/>
              </a:rPr>
              <a:t>Błędy systematyczne wynikające z przekrywania się widm absorpcyjnych różnych substancji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pl-PL">
                <a:latin typeface="Arial" charset="0"/>
              </a:rPr>
              <a:t>Błędy systematyczne wynikające z pominięcia członów w uproszczonym równaniu lidarowym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pl-PL">
                <a:latin typeface="Arial" charset="0"/>
              </a:rPr>
              <a:t>Błędy aparaturowe oraz szumy i zakłócenia detekcyjne. 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Lidary typu DIAL są najczęściej używane do wyznaczania koncentracji H</a:t>
            </a:r>
            <a:r>
              <a:rPr lang="pl-PL" baseline="-25000">
                <a:latin typeface="Arial" charset="0"/>
              </a:rPr>
              <a:t>2</a:t>
            </a:r>
            <a:r>
              <a:rPr lang="pl-PL">
                <a:latin typeface="Arial" charset="0"/>
              </a:rPr>
              <a:t>O, NO</a:t>
            </a:r>
            <a:r>
              <a:rPr lang="pl-PL" baseline="-25000">
                <a:latin typeface="Arial" charset="0"/>
              </a:rPr>
              <a:t>2</a:t>
            </a:r>
            <a:r>
              <a:rPr lang="pl-PL">
                <a:latin typeface="Arial" charset="0"/>
              </a:rPr>
              <a:t>, SO</a:t>
            </a:r>
            <a:r>
              <a:rPr lang="pl-PL" baseline="-25000">
                <a:latin typeface="Arial" charset="0"/>
              </a:rPr>
              <a:t>2</a:t>
            </a:r>
            <a:r>
              <a:rPr lang="pl-PL">
                <a:latin typeface="Arial" charset="0"/>
              </a:rPr>
              <a:t>, O</a:t>
            </a:r>
            <a:r>
              <a:rPr lang="pl-PL" baseline="-25000">
                <a:latin typeface="Arial" charset="0"/>
              </a:rPr>
              <a:t>3</a:t>
            </a:r>
            <a:r>
              <a:rPr lang="pl-PL">
                <a:latin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116279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5D98B872-C5F5-4050-A30C-0E57CB09C813}" type="slidenum">
              <a:rPr lang="en-US" sz="1400" smtClean="0"/>
              <a:pPr/>
              <a:t>72</a:t>
            </a:fld>
            <a:endParaRPr lang="en-US" sz="1400" smtClean="0"/>
          </a:p>
        </p:txBody>
      </p:sp>
      <p:sp>
        <p:nvSpPr>
          <p:cNvPr id="75779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7772400" cy="490537"/>
          </a:xfrm>
        </p:spPr>
        <p:txBody>
          <a:bodyPr>
            <a:normAutofit fontScale="90000"/>
          </a:bodyPr>
          <a:lstStyle/>
          <a:p>
            <a:r>
              <a:rPr lang="pl-PL" sz="4000" b="1" dirty="0" smtClean="0"/>
              <a:t>Projekt </a:t>
            </a:r>
            <a:r>
              <a:rPr lang="pl-PL" sz="4000" b="1" dirty="0" err="1" smtClean="0"/>
              <a:t>Calipso</a:t>
            </a:r>
            <a:endParaRPr lang="pl-PL" sz="4000" b="1" dirty="0" smtClean="0"/>
          </a:p>
        </p:txBody>
      </p:sp>
      <p:pic>
        <p:nvPicPr>
          <p:cNvPr id="75780" name="Picture 3" descr="Afternoon satellite constellation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40200" y="836613"/>
            <a:ext cx="5003800" cy="3316287"/>
          </a:xfrm>
          <a:noFill/>
        </p:spPr>
      </p:pic>
      <p:pic>
        <p:nvPicPr>
          <p:cNvPr id="75781" name="Picture 4" descr="img1"/>
          <p:cNvPicPr>
            <a:picLocks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079750"/>
            <a:ext cx="5508625" cy="3778250"/>
          </a:xfrm>
          <a:noFill/>
        </p:spPr>
      </p:pic>
    </p:spTree>
    <p:extLst>
      <p:ext uri="{BB962C8B-B14F-4D97-AF65-F5344CB8AC3E}">
        <p14:creationId xmlns:p14="http://schemas.microsoft.com/office/powerpoint/2010/main" val="43700976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15AC9DD-C4B2-4FD3-9365-BD583BC7831B}" type="slidenum">
              <a:rPr lang="en-US" sz="1400" smtClean="0"/>
              <a:pPr/>
              <a:t>73</a:t>
            </a:fld>
            <a:endParaRPr lang="en-US" sz="1400" smtClean="0"/>
          </a:p>
        </p:txBody>
      </p:sp>
      <p:graphicFrame>
        <p:nvGraphicFramePr>
          <p:cNvPr id="438405" name="Group 13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4"/>
        </p:xfrm>
        <a:graphic>
          <a:graphicData uri="http://schemas.openxmlformats.org/drawingml/2006/table">
            <a:tbl>
              <a:tblPr/>
              <a:tblGrid>
                <a:gridCol w="2082800"/>
                <a:gridCol w="3630613"/>
                <a:gridCol w="1062037"/>
                <a:gridCol w="2368550"/>
              </a:tblGrid>
              <a:tr h="555625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Science Objective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538">
                <a:tc rowSpan="5"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Direct aerosol forcing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Aerosol vertical distribution and extinction profiles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CALIOP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35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Aerosol optical depth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CALIOP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Aqua-MODIS, PARASOL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19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Aerosol type information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CALIOP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Aqua-MODIS, PARASOL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35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Aerosol absorption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Aura-OMI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35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Broadband radiances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Aqua-CERES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3538">
                <a:tc rowSpan="3"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Indirect aerosol forcing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Aerosol and cloud vertical distributions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CALIOP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</a:tr>
              <a:tr h="3619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Cloud reflectance and droplet size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Aqua-MODIS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</a:tr>
              <a:tr h="3651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Broadband radiances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Aqua-CERES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</a:tr>
              <a:tr h="684213">
                <a:tc rowSpan="5"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Longwave surface and atmospheric fluxes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Cloud height and thickness, multilayering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CALIOP (thin cloud)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CloudSat-CPR (thick cloud)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6858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Cloud ice/water phase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CALIOP (profiles)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PARASOL, Aqua-MODIS (cloud-top only)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6842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Cirrus emissivity and particle size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CALIOP + IIR + WFC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Aqua-MODIS, AIRS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889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Other cloud properties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CloudSat, PARASOL, Aqua-MODIS, AIRS, AMSR/E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35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Broadband radiances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Aqua-CERES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Cloud radiative feedbacks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All elements of longwave surface and atmospheric fluxes plus: Cloud optical depth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CALIOP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Aqua-MODIS, PARASOL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</a:tr>
            </a:tbl>
          </a:graphicData>
        </a:graphic>
      </p:graphicFrame>
      <p:sp>
        <p:nvSpPr>
          <p:cNvPr id="76854" name="Text Box 129"/>
          <p:cNvSpPr txBox="1">
            <a:spLocks noChangeArrowheads="1"/>
          </p:cNvSpPr>
          <p:nvPr/>
        </p:nvSpPr>
        <p:spPr bwMode="auto">
          <a:xfrm>
            <a:off x="971550" y="0"/>
            <a:ext cx="7272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l-PL"/>
              <a:t>MEASUREMENT OBJECTIVES </a:t>
            </a:r>
          </a:p>
        </p:txBody>
      </p:sp>
    </p:spTree>
    <p:extLst>
      <p:ext uri="{BB962C8B-B14F-4D97-AF65-F5344CB8AC3E}">
        <p14:creationId xmlns:p14="http://schemas.microsoft.com/office/powerpoint/2010/main" val="58590477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7247C789-3B3C-4E26-BA46-4AD65931463B}" type="slidenum">
              <a:rPr lang="en-US" sz="1400" smtClean="0"/>
              <a:pPr/>
              <a:t>74</a:t>
            </a:fld>
            <a:endParaRPr lang="en-US" sz="1400" smtClean="0"/>
          </a:p>
        </p:txBody>
      </p:sp>
      <p:sp>
        <p:nvSpPr>
          <p:cNvPr id="77827" name="Rectangle 6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5292725" cy="1143000"/>
          </a:xfrm>
        </p:spPr>
        <p:txBody>
          <a:bodyPr/>
          <a:lstStyle/>
          <a:p>
            <a:r>
              <a:rPr lang="pl-PL" sz="2400" smtClean="0">
                <a:latin typeface="Arial" charset="0"/>
              </a:rPr>
              <a:t>Cloud-Aerosol Lidar with Orthogonal Polarization (CALIOP)</a:t>
            </a:r>
            <a:r>
              <a:rPr lang="pl-PL" smtClean="0"/>
              <a:t> </a:t>
            </a:r>
          </a:p>
        </p:txBody>
      </p:sp>
      <p:graphicFrame>
        <p:nvGraphicFramePr>
          <p:cNvPr id="440385" name="Group 65"/>
          <p:cNvGraphicFramePr>
            <a:graphicFrameLocks noGrp="1"/>
          </p:cNvGraphicFramePr>
          <p:nvPr>
            <p:ph idx="1"/>
          </p:nvPr>
        </p:nvGraphicFramePr>
        <p:xfrm>
          <a:off x="0" y="1354138"/>
          <a:ext cx="7772400" cy="5510381"/>
        </p:xfrm>
        <a:graphic>
          <a:graphicData uri="http://schemas.openxmlformats.org/drawingml/2006/table">
            <a:tbl>
              <a:tblPr/>
              <a:tblGrid>
                <a:gridCol w="2393950"/>
                <a:gridCol w="5378450"/>
              </a:tblGrid>
              <a:tr h="298421"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Characteristics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5" marB="45715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5739"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CALIOP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5" marB="45715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40047"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laser: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Nd: YAG, diode-pumped, Q-switched, frequency doubled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5739"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wavelengths: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532 nm, 1064 nm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5739"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pulse energy: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110 mJoule/channel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5739"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repetition rate: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20.25 Hz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F"/>
                    </a:solidFill>
                  </a:tcPr>
                </a:tc>
              </a:tr>
              <a:tr h="365739"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receiver telescope: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1.0 m diameter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5739"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polarization: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532 nm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F"/>
                    </a:solidFill>
                  </a:tcPr>
                </a:tc>
              </a:tr>
              <a:tr h="365739"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footprint/FOV: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 m/ 130 µrad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5739"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vertical resolution: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30-60 m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640047"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horizontal resolution: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333 m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640047"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linear dynamic range: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22 bits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5739"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data rate: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316 kbps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77853" name="Picture 5" descr="CALIPSO Pay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000500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465463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454AB081-66B4-415E-AF81-8B8A0E2E628C}" type="slidenum">
              <a:rPr lang="en-US" sz="1400" smtClean="0"/>
              <a:pPr/>
              <a:t>75</a:t>
            </a:fld>
            <a:endParaRPr lang="en-US" sz="1400" smtClean="0"/>
          </a:p>
        </p:txBody>
      </p:sp>
      <p:sp>
        <p:nvSpPr>
          <p:cNvPr id="78851" name="Rectangle 4"/>
          <p:cNvSpPr>
            <a:spLocks noChangeArrowheads="1"/>
          </p:cNvSpPr>
          <p:nvPr/>
        </p:nvSpPr>
        <p:spPr bwMode="auto">
          <a:xfrm>
            <a:off x="395288" y="0"/>
            <a:ext cx="35829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/>
              <a:t>Wide Field Camera (WFC) </a:t>
            </a:r>
          </a:p>
        </p:txBody>
      </p:sp>
      <p:graphicFrame>
        <p:nvGraphicFramePr>
          <p:cNvPr id="442406" name="Group 38"/>
          <p:cNvGraphicFramePr>
            <a:graphicFrameLocks noGrp="1"/>
          </p:cNvGraphicFramePr>
          <p:nvPr>
            <p:ph sz="half" idx="1"/>
          </p:nvPr>
        </p:nvGraphicFramePr>
        <p:xfrm>
          <a:off x="250825" y="549275"/>
          <a:ext cx="3810000" cy="4114801"/>
        </p:xfrm>
        <a:graphic>
          <a:graphicData uri="http://schemas.openxmlformats.org/drawingml/2006/table">
            <a:tbl>
              <a:tblPr/>
              <a:tblGrid>
                <a:gridCol w="1831975"/>
                <a:gridCol w="1978025"/>
              </a:tblGrid>
              <a:tr h="609600"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Characteristics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50875"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WFC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50875"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wavelength: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645 nm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901700"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spectral bandwidth: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50 nm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IFOV/swath: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125 m/61 </a:t>
                      </a: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k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m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652463"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data rate: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26 kbps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8863" name="Rectangle 39"/>
          <p:cNvSpPr>
            <a:spLocks noChangeArrowheads="1"/>
          </p:cNvSpPr>
          <p:nvPr/>
        </p:nvSpPr>
        <p:spPr bwMode="auto">
          <a:xfrm>
            <a:off x="4427538" y="1844675"/>
            <a:ext cx="48275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>
                <a:latin typeface="Arial" charset="0"/>
              </a:rPr>
              <a:t>Imaging Infrared Radiometer (IIR) </a:t>
            </a:r>
          </a:p>
        </p:txBody>
      </p:sp>
      <p:graphicFrame>
        <p:nvGraphicFramePr>
          <p:cNvPr id="442448" name="Group 80"/>
          <p:cNvGraphicFramePr>
            <a:graphicFrameLocks noGrp="1"/>
          </p:cNvGraphicFramePr>
          <p:nvPr>
            <p:ph sz="half" idx="2"/>
          </p:nvPr>
        </p:nvGraphicFramePr>
        <p:xfrm>
          <a:off x="4105275" y="2500313"/>
          <a:ext cx="5038725" cy="4357724"/>
        </p:xfrm>
        <a:graphic>
          <a:graphicData uri="http://schemas.openxmlformats.org/drawingml/2006/table">
            <a:tbl>
              <a:tblPr/>
              <a:tblGrid>
                <a:gridCol w="2239963"/>
                <a:gridCol w="2798762"/>
              </a:tblGrid>
              <a:tr h="485686"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Characteristics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19018"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IIR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3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40043"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wavelengths: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8.65 µm, 10.6 µm, 12.0 µm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640043"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spectral resolution: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0.6 µm - 1.0 µm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517430"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IFOV/swath: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1 km/64 km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519018"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NETD at 210K: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0.3K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517430"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calibration: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+/- 1K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519018"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data rate: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charset="0"/>
                          <a:cs typeface="Arial" charset="0"/>
                        </a:rPr>
                        <a:t>44 kbps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1" marB="45711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133972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79875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79876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79877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4433ABA4-037D-48E5-8729-FBCD070DC8E6}" type="slidenum">
              <a:rPr lang="en-US" sz="1400" smtClean="0"/>
              <a:pPr/>
              <a:t>76</a:t>
            </a:fld>
            <a:endParaRPr lang="en-US" sz="1400" smtClean="0"/>
          </a:p>
        </p:txBody>
      </p:sp>
      <p:pic>
        <p:nvPicPr>
          <p:cNvPr id="798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7175" cy="592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028282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80899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80900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80901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84281C18-C012-4FBB-9245-6F1FA5B64B0F}" type="slidenum">
              <a:rPr lang="en-US" sz="1400" smtClean="0"/>
              <a:pPr/>
              <a:t>77</a:t>
            </a:fld>
            <a:endParaRPr lang="en-US" sz="1400" smtClean="0"/>
          </a:p>
        </p:txBody>
      </p:sp>
      <p:pic>
        <p:nvPicPr>
          <p:cNvPr id="809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888" cy="642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657180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81923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8192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81925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0D8952D-C210-4B7F-9C3E-A7880EBA03E5}" type="slidenum">
              <a:rPr lang="en-US" sz="1400" smtClean="0"/>
              <a:pPr/>
              <a:t>78</a:t>
            </a:fld>
            <a:endParaRPr lang="en-US" sz="1400" smtClean="0"/>
          </a:p>
        </p:txBody>
      </p:sp>
      <p:pic>
        <p:nvPicPr>
          <p:cNvPr id="819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01125" cy="683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268407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ytuł 1"/>
          <p:cNvSpPr>
            <a:spLocks noGrp="1"/>
          </p:cNvSpPr>
          <p:nvPr>
            <p:ph type="title"/>
          </p:nvPr>
        </p:nvSpPr>
        <p:spPr>
          <a:xfrm>
            <a:off x="714375" y="142875"/>
            <a:ext cx="7772400" cy="1143000"/>
          </a:xfrm>
        </p:spPr>
        <p:txBody>
          <a:bodyPr/>
          <a:lstStyle/>
          <a:p>
            <a:r>
              <a:rPr lang="pl-PL" sz="3200" smtClean="0">
                <a:latin typeface="Arial" charset="0"/>
                <a:cs typeface="Arial" charset="0"/>
              </a:rPr>
              <a:t>Lidary doplerowskie</a:t>
            </a:r>
            <a:endParaRPr lang="en-US" sz="3200" smtClean="0">
              <a:latin typeface="Arial" charset="0"/>
              <a:cs typeface="Arial" charset="0"/>
            </a:endParaRPr>
          </a:p>
        </p:txBody>
      </p:sp>
      <p:sp>
        <p:nvSpPr>
          <p:cNvPr id="82947" name="Symbol zastępczy zawartości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7529513" cy="4114800"/>
          </a:xfrm>
        </p:spPr>
        <p:txBody>
          <a:bodyPr/>
          <a:lstStyle/>
          <a:p>
            <a:r>
              <a:rPr lang="pl-PL" sz="2400" smtClean="0">
                <a:latin typeface="Arial" charset="0"/>
                <a:cs typeface="Arial" charset="0"/>
              </a:rPr>
              <a:t>Pomiary wiatru</a:t>
            </a:r>
          </a:p>
          <a:p>
            <a:r>
              <a:rPr lang="pl-PL" sz="2400" smtClean="0">
                <a:latin typeface="Arial" charset="0"/>
                <a:cs typeface="Arial" charset="0"/>
              </a:rPr>
              <a:t>Pomiary profili gęstości pary wodnej</a:t>
            </a:r>
          </a:p>
          <a:p>
            <a:r>
              <a:rPr lang="pl-PL" sz="2400" smtClean="0">
                <a:latin typeface="Arial" charset="0"/>
                <a:cs typeface="Arial" charset="0"/>
              </a:rPr>
              <a:t>Pomiary profili temperatury powietrza</a:t>
            </a:r>
            <a:endParaRPr lang="en-US" sz="2400" smtClean="0">
              <a:latin typeface="Arial" charset="0"/>
              <a:cs typeface="Arial" charset="0"/>
            </a:endParaRPr>
          </a:p>
        </p:txBody>
      </p:sp>
      <p:sp>
        <p:nvSpPr>
          <p:cNvPr id="82948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E6B46839-53CB-4393-8B3B-3407DE405573}" type="slidenum">
              <a:rPr lang="en-US" sz="1400" smtClean="0"/>
              <a:pPr/>
              <a:t>79</a:t>
            </a:fld>
            <a:endParaRPr lang="en-US" sz="1400" smtClean="0"/>
          </a:p>
        </p:txBody>
      </p:sp>
    </p:spTree>
    <p:extLst>
      <p:ext uri="{BB962C8B-B14F-4D97-AF65-F5344CB8AC3E}">
        <p14:creationId xmlns:p14="http://schemas.microsoft.com/office/powerpoint/2010/main" val="965135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ytuł 1"/>
          <p:cNvSpPr>
            <a:spLocks noGrp="1"/>
          </p:cNvSpPr>
          <p:nvPr>
            <p:ph type="title"/>
          </p:nvPr>
        </p:nvSpPr>
        <p:spPr>
          <a:xfrm>
            <a:off x="714375" y="142875"/>
            <a:ext cx="7772400" cy="1143000"/>
          </a:xfrm>
        </p:spPr>
        <p:txBody>
          <a:bodyPr/>
          <a:lstStyle/>
          <a:p>
            <a:r>
              <a:rPr lang="pl-PL" sz="3200" b="1" dirty="0" smtClean="0">
                <a:latin typeface="Arial" charset="0"/>
                <a:cs typeface="Arial" charset="0"/>
              </a:rPr>
              <a:t>Detektory optyczne stosowane w </a:t>
            </a:r>
            <a:r>
              <a:rPr lang="pl-PL" sz="3200" b="1" dirty="0" err="1" smtClean="0">
                <a:latin typeface="Arial" charset="0"/>
                <a:cs typeface="Arial" charset="0"/>
              </a:rPr>
              <a:t>lidarach</a:t>
            </a:r>
            <a:endParaRPr lang="en-US" sz="3200" b="1" dirty="0" smtClean="0">
              <a:latin typeface="Arial" charset="0"/>
              <a:cs typeface="Arial" charset="0"/>
            </a:endParaRPr>
          </a:p>
        </p:txBody>
      </p:sp>
      <p:sp>
        <p:nvSpPr>
          <p:cNvPr id="10243" name="Symbol zastępczy zawartości 2"/>
          <p:cNvSpPr>
            <a:spLocks noGrp="1"/>
          </p:cNvSpPr>
          <p:nvPr>
            <p:ph idx="1"/>
          </p:nvPr>
        </p:nvSpPr>
        <p:spPr>
          <a:xfrm>
            <a:off x="642938" y="1214438"/>
            <a:ext cx="7772400" cy="4114800"/>
          </a:xfrm>
        </p:spPr>
        <p:txBody>
          <a:bodyPr/>
          <a:lstStyle/>
          <a:p>
            <a:pPr>
              <a:buFontTx/>
              <a:buNone/>
            </a:pPr>
            <a:r>
              <a:rPr lang="pl-PL" sz="2400" dirty="0" smtClean="0">
                <a:latin typeface="Arial" charset="0"/>
                <a:cs typeface="Arial" charset="0"/>
              </a:rPr>
              <a:t>	Detekcja analogowa i cyfrowa</a:t>
            </a:r>
          </a:p>
          <a:p>
            <a:endParaRPr lang="pl-PL" sz="2400" dirty="0" smtClean="0">
              <a:latin typeface="Arial" charset="0"/>
              <a:cs typeface="Arial" charset="0"/>
            </a:endParaRPr>
          </a:p>
          <a:p>
            <a:r>
              <a:rPr lang="pl-PL" sz="2400" dirty="0" smtClean="0">
                <a:latin typeface="Arial" charset="0"/>
                <a:cs typeface="Arial" charset="0"/>
              </a:rPr>
              <a:t>Fotopowielacze PMT – zliczanie pojedynczych fotonów (obszar widzialny i bliska podczerwień)</a:t>
            </a:r>
          </a:p>
          <a:p>
            <a:r>
              <a:rPr lang="pl-PL" sz="2400" dirty="0" smtClean="0">
                <a:latin typeface="Arial" charset="0"/>
                <a:cs typeface="Arial" charset="0"/>
              </a:rPr>
              <a:t>Fotodiody i diody lawinowe APD (bliska podczerwień)</a:t>
            </a:r>
          </a:p>
          <a:p>
            <a:endParaRPr lang="en-US" dirty="0" smtClean="0"/>
          </a:p>
        </p:txBody>
      </p:sp>
      <p:sp>
        <p:nvSpPr>
          <p:cNvPr id="10244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2E4F76A-7E4C-4C89-A15C-8C39C6C6AC0A}" type="slidenum">
              <a:rPr lang="en-US" sz="1400" smtClean="0"/>
              <a:pPr/>
              <a:t>8</a:t>
            </a:fld>
            <a:endParaRPr lang="en-US" sz="1400" smtClean="0"/>
          </a:p>
        </p:txBody>
      </p:sp>
    </p:spTree>
    <p:extLst>
      <p:ext uri="{BB962C8B-B14F-4D97-AF65-F5344CB8AC3E}">
        <p14:creationId xmlns:p14="http://schemas.microsoft.com/office/powerpoint/2010/main" val="103933024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ytuł 1"/>
          <p:cNvSpPr>
            <a:spLocks noGrp="1"/>
          </p:cNvSpPr>
          <p:nvPr>
            <p:ph type="title"/>
          </p:nvPr>
        </p:nvSpPr>
        <p:spPr>
          <a:xfrm>
            <a:off x="785813" y="0"/>
            <a:ext cx="7772400" cy="1143000"/>
          </a:xfrm>
        </p:spPr>
        <p:txBody>
          <a:bodyPr/>
          <a:lstStyle/>
          <a:p>
            <a:r>
              <a:rPr lang="en-US" sz="3200" b="1" smtClean="0">
                <a:latin typeface="Arial" charset="0"/>
                <a:cs typeface="Arial" charset="0"/>
              </a:rPr>
              <a:t>High Spectral Resolution Lidar</a:t>
            </a:r>
            <a:endParaRPr lang="en-US" sz="3200" smtClean="0">
              <a:latin typeface="Arial" charset="0"/>
              <a:cs typeface="Arial" charset="0"/>
            </a:endParaRPr>
          </a:p>
        </p:txBody>
      </p:sp>
      <p:sp>
        <p:nvSpPr>
          <p:cNvPr id="83971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endParaRPr lang="pl-PL" smtClean="0"/>
          </a:p>
        </p:txBody>
      </p:sp>
      <p:sp>
        <p:nvSpPr>
          <p:cNvPr id="83972" name="Symbol zastępczy zawartości 3"/>
          <p:cNvSpPr>
            <a:spLocks noGrp="1"/>
          </p:cNvSpPr>
          <p:nvPr>
            <p:ph sz="half" idx="2"/>
          </p:nvPr>
        </p:nvSpPr>
        <p:spPr>
          <a:xfrm>
            <a:off x="5334000" y="857250"/>
            <a:ext cx="3810000" cy="5143500"/>
          </a:xfrm>
        </p:spPr>
        <p:txBody>
          <a:bodyPr>
            <a:normAutofit fontScale="92500"/>
          </a:bodyPr>
          <a:lstStyle/>
          <a:p>
            <a:r>
              <a:rPr lang="pl-PL" sz="2000" smtClean="0">
                <a:latin typeface="Arial" charset="0"/>
                <a:cs typeface="Arial" charset="0"/>
              </a:rPr>
              <a:t>Rozkład Maxwella prędkości molekuł powietrza wykazuje maksimum około 300 m/s. Prowadzi to do przesunięcia dopplerowskiego rzędu 1GHz. </a:t>
            </a:r>
          </a:p>
          <a:p>
            <a:r>
              <a:rPr lang="pl-PL" sz="2000" smtClean="0">
                <a:latin typeface="Arial" charset="0"/>
                <a:cs typeface="Arial" charset="0"/>
              </a:rPr>
              <a:t>W przypadku aerozolu lub chmur średnia prędkość jest rzędu 10 m/s a w przypadku turbulencji 1 m/s co prowadzi to odpowiednio do przesunięcia dopplerowskiego około 30 i 3 MHz. </a:t>
            </a:r>
          </a:p>
          <a:p>
            <a:r>
              <a:rPr lang="pl-PL" sz="2000" smtClean="0">
                <a:latin typeface="Arial" charset="0"/>
                <a:cs typeface="Arial" charset="0"/>
              </a:rPr>
              <a:t>Dlatego rozkład częstości promieniowania rozproszonego ma wąski pik dla aerozoli i szeroki dla molekuł powietrza. </a:t>
            </a:r>
            <a:endParaRPr lang="en-US" sz="2000" smtClean="0">
              <a:latin typeface="Arial" charset="0"/>
              <a:cs typeface="Arial" charset="0"/>
            </a:endParaRPr>
          </a:p>
        </p:txBody>
      </p:sp>
      <p:sp>
        <p:nvSpPr>
          <p:cNvPr id="83973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FC21C1D-B7EA-45BE-A41C-6F7DB7264D99}" type="slidenum">
              <a:rPr lang="en-US" sz="1400" smtClean="0"/>
              <a:pPr/>
              <a:t>80</a:t>
            </a:fld>
            <a:endParaRPr lang="en-US" sz="1400" smtClean="0"/>
          </a:p>
        </p:txBody>
      </p:sp>
      <p:pic>
        <p:nvPicPr>
          <p:cNvPr id="839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71688"/>
            <a:ext cx="5410200" cy="478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08968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84995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84996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84997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3BE1681-0EAE-48F0-8CE7-5481BC1D5C33}" type="slidenum">
              <a:rPr lang="en-US" sz="1400" smtClean="0"/>
              <a:pPr/>
              <a:t>81</a:t>
            </a:fld>
            <a:endParaRPr lang="en-US" sz="1400" smtClean="0"/>
          </a:p>
        </p:txBody>
      </p:sp>
      <p:pic>
        <p:nvPicPr>
          <p:cNvPr id="849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847725"/>
            <a:ext cx="7353300" cy="516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213160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86019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86020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86021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7B95634-E535-48C8-9126-56FCEE8DAABE}" type="slidenum">
              <a:rPr lang="en-US" sz="1400" smtClean="0"/>
              <a:pPr/>
              <a:t>82</a:t>
            </a:fld>
            <a:endParaRPr lang="en-US" sz="1400" smtClean="0"/>
          </a:p>
        </p:txBody>
      </p:sp>
      <p:pic>
        <p:nvPicPr>
          <p:cNvPr id="860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38" y="809625"/>
            <a:ext cx="7172325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642147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87043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8704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87045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F6D5201-8E62-4BCA-B27E-35246D0E3E45}" type="slidenum">
              <a:rPr lang="en-US" sz="1400" smtClean="0"/>
              <a:pPr/>
              <a:t>83</a:t>
            </a:fld>
            <a:endParaRPr lang="en-US" sz="1400" smtClean="0"/>
          </a:p>
        </p:txBody>
      </p:sp>
      <p:pic>
        <p:nvPicPr>
          <p:cNvPr id="870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63" y="847725"/>
            <a:ext cx="7077075" cy="516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068574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88067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88068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88069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CD74968-C815-470C-B2B5-9E5026CF7293}" type="slidenum">
              <a:rPr lang="en-US" sz="1400" smtClean="0"/>
              <a:pPr/>
              <a:t>84</a:t>
            </a:fld>
            <a:endParaRPr lang="en-US" sz="1400" smtClean="0"/>
          </a:p>
        </p:txBody>
      </p:sp>
      <p:pic>
        <p:nvPicPr>
          <p:cNvPr id="880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93175" cy="681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120431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89091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89092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89093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ED866F35-1926-45D4-A8B7-A7A21DCC3B80}" type="slidenum">
              <a:rPr lang="en-US" sz="1400" smtClean="0"/>
              <a:pPr/>
              <a:t>85</a:t>
            </a:fld>
            <a:endParaRPr lang="en-US" sz="1400" smtClean="0"/>
          </a:p>
        </p:txBody>
      </p:sp>
      <p:pic>
        <p:nvPicPr>
          <p:cNvPr id="890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1028700"/>
            <a:ext cx="78486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085480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90115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90116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90117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4A5C7B4C-2343-4408-8D39-884427FFD6B2}" type="slidenum">
              <a:rPr lang="en-US" sz="1400" smtClean="0"/>
              <a:pPr/>
              <a:t>86</a:t>
            </a:fld>
            <a:endParaRPr lang="en-US" sz="1400" smtClean="0"/>
          </a:p>
        </p:txBody>
      </p:sp>
      <p:pic>
        <p:nvPicPr>
          <p:cNvPr id="901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" y="1714500"/>
            <a:ext cx="733425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132179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ytuł 1"/>
          <p:cNvSpPr>
            <a:spLocks noGrp="1"/>
          </p:cNvSpPr>
          <p:nvPr>
            <p:ph type="title"/>
          </p:nvPr>
        </p:nvSpPr>
        <p:spPr>
          <a:xfrm>
            <a:off x="857250" y="0"/>
            <a:ext cx="7772400" cy="1143000"/>
          </a:xfrm>
        </p:spPr>
        <p:txBody>
          <a:bodyPr/>
          <a:lstStyle/>
          <a:p>
            <a:r>
              <a:rPr lang="pl-PL" sz="3200" smtClean="0">
                <a:latin typeface="Arial" charset="0"/>
                <a:cs typeface="Arial" charset="0"/>
              </a:rPr>
              <a:t>Pomiary wiatru</a:t>
            </a:r>
            <a:endParaRPr lang="en-US" sz="3200" smtClean="0">
              <a:latin typeface="Arial" charset="0"/>
              <a:cs typeface="Arial" charset="0"/>
            </a:endParaRPr>
          </a:p>
        </p:txBody>
      </p:sp>
      <p:sp>
        <p:nvSpPr>
          <p:cNvPr id="91139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91140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91141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61267AC-7578-47F8-8B0D-B14E2417DBFB}" type="slidenum">
              <a:rPr lang="en-US" sz="1400" smtClean="0"/>
              <a:pPr/>
              <a:t>87</a:t>
            </a:fld>
            <a:endParaRPr lang="en-US" sz="1400" smtClean="0"/>
          </a:p>
        </p:txBody>
      </p:sp>
      <p:pic>
        <p:nvPicPr>
          <p:cNvPr id="911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285750"/>
            <a:ext cx="7477125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498933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92163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9216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92165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8905070-56C0-4FCD-9563-73FAF9285911}" type="slidenum">
              <a:rPr lang="en-US" sz="1400" smtClean="0"/>
              <a:pPr/>
              <a:t>88</a:t>
            </a:fld>
            <a:endParaRPr lang="en-US" sz="1400" smtClean="0"/>
          </a:p>
        </p:txBody>
      </p:sp>
      <p:pic>
        <p:nvPicPr>
          <p:cNvPr id="921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275" y="1285875"/>
            <a:ext cx="70294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383225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93187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93188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93189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ABC8A4B9-3C86-48B5-9B55-4E669AE2E866}" type="slidenum">
              <a:rPr lang="en-US" sz="1400" smtClean="0"/>
              <a:pPr/>
              <a:t>89</a:t>
            </a:fld>
            <a:endParaRPr lang="en-US" sz="1400" smtClean="0"/>
          </a:p>
        </p:txBody>
      </p:sp>
      <p:pic>
        <p:nvPicPr>
          <p:cNvPr id="931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1471613"/>
            <a:ext cx="7239000" cy="391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6522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1267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1268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96F5368-0805-4384-9FB4-A3224470EC35}" type="slidenum">
              <a:rPr lang="en-US" sz="1400" smtClean="0"/>
              <a:pPr/>
              <a:t>9</a:t>
            </a:fld>
            <a:endParaRPr lang="en-US" sz="1400" smtClean="0"/>
          </a:p>
        </p:txBody>
      </p: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704807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94211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94212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94213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84F25C75-6E00-478F-A141-B5543BCF2E7F}" type="slidenum">
              <a:rPr lang="en-US" sz="1400" smtClean="0"/>
              <a:pPr/>
              <a:t>90</a:t>
            </a:fld>
            <a:endParaRPr lang="en-US" sz="1400" smtClean="0"/>
          </a:p>
        </p:txBody>
      </p:sp>
      <p:pic>
        <p:nvPicPr>
          <p:cNvPr id="942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1143000"/>
            <a:ext cx="741045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351555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95235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95236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95237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02162B4B-5BF5-474B-A694-15CBFB51C994}" type="slidenum">
              <a:rPr lang="en-US" sz="1400" smtClean="0"/>
              <a:pPr/>
              <a:t>91</a:t>
            </a:fld>
            <a:endParaRPr lang="en-US" sz="1400" smtClean="0"/>
          </a:p>
        </p:txBody>
      </p:sp>
      <p:pic>
        <p:nvPicPr>
          <p:cNvPr id="952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0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059648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2937</Words>
  <Application>Microsoft Office PowerPoint</Application>
  <PresentationFormat>Pokaz na ekranie (4:3)</PresentationFormat>
  <Paragraphs>389</Paragraphs>
  <Slides>91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91</vt:i4>
      </vt:variant>
    </vt:vector>
  </HeadingPairs>
  <TitlesOfParts>
    <vt:vector size="93" baseType="lpstr">
      <vt:lpstr>Motyw pakietu Office</vt:lpstr>
      <vt:lpstr>Microsoft Equation 3.0</vt:lpstr>
      <vt:lpstr>Metody teledetekcyjne w badaniach atmosfery i oceanów.  Wykład 17 Lidary</vt:lpstr>
      <vt:lpstr>LIDAR (LIght Detection and RAnging)</vt:lpstr>
      <vt:lpstr>Konfiguracje lidaru  Bistatic vs. Monostatic</vt:lpstr>
      <vt:lpstr>Prezentacja programu PowerPoint</vt:lpstr>
      <vt:lpstr>Coaxial vs. Biaxial </vt:lpstr>
      <vt:lpstr>Prezentacja programu PowerPoint</vt:lpstr>
      <vt:lpstr>Prezentacja programu PowerPoint</vt:lpstr>
      <vt:lpstr>Detektory optyczne stosowane w lidarach</vt:lpstr>
      <vt:lpstr>Prezentacja programu PowerPoint</vt:lpstr>
      <vt:lpstr>PMT Hamamatsu H6779 – detekcja analogowa</vt:lpstr>
      <vt:lpstr>Prezentacja programu PowerPoint</vt:lpstr>
      <vt:lpstr>Prezentacja programu PowerPoint</vt:lpstr>
      <vt:lpstr>Typy lidarów:</vt:lpstr>
      <vt:lpstr>Prezentacja programu PowerPoint</vt:lpstr>
      <vt:lpstr>Prezentacja programu PowerPoint</vt:lpstr>
      <vt:lpstr>Budowa lidaru – układ lasera</vt:lpstr>
      <vt:lpstr>Prezentacja programu PowerPoint</vt:lpstr>
      <vt:lpstr>Prezentacja programu PowerPoint</vt:lpstr>
      <vt:lpstr>Prezentacja programu PowerPoint</vt:lpstr>
      <vt:lpstr>Zszywanie sygnału lidarowego</vt:lpstr>
      <vt:lpstr>Prezentacja programu PowerPoint</vt:lpstr>
      <vt:lpstr>Prezentacja programu PowerPoint</vt:lpstr>
      <vt:lpstr>Założenia w równaniu lidarowym</vt:lpstr>
      <vt:lpstr>Prezentacja programu PowerPoint</vt:lpstr>
      <vt:lpstr>Kompresja geometryczna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Zmienność stosunku lidarowego</vt:lpstr>
      <vt:lpstr>Rozpraszanie Rayleigha</vt:lpstr>
      <vt:lpstr>Pomiary depolaryzacji </vt:lpstr>
      <vt:lpstr>Wyznaczanie depolaryzacji dla cząstek aerozolu lub chmur</vt:lpstr>
      <vt:lpstr>Przykładowe pomiary depolaryzacji</vt:lpstr>
      <vt:lpstr>Pomiary lidarowe chmur</vt:lpstr>
      <vt:lpstr>Prezentacja programu PowerPoint</vt:lpstr>
      <vt:lpstr>Prezentacja programu PowerPoint</vt:lpstr>
      <vt:lpstr>Prezentacja programu PowerPoint</vt:lpstr>
      <vt:lpstr>Lidar Ramanowski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Metoda dwu-strumieniowa</vt:lpstr>
      <vt:lpstr>Zalety i wady metody 2-strumieniowej</vt:lpstr>
      <vt:lpstr>Prezentacja programu PowerPoint</vt:lpstr>
      <vt:lpstr>Metoda Portera (Porter et al., 2000)</vt:lpstr>
      <vt:lpstr>Prezentacja programu PowerPoint</vt:lpstr>
      <vt:lpstr>Prezentacja programu PowerPoint</vt:lpstr>
      <vt:lpstr>Prezentacja programu PowerPoint</vt:lpstr>
      <vt:lpstr>Synergia pomiarów lidarowych z innymi pomiarami optycznymi aerozoli atmosferycznych.</vt:lpstr>
      <vt:lpstr>Wykorzystanie danych z nephelometru oraz aethelometru (Markowicz et al., 2008)</vt:lpstr>
      <vt:lpstr>Prezentacja programu PowerPoint</vt:lpstr>
      <vt:lpstr>Prezentacja programu PowerPoint</vt:lpstr>
      <vt:lpstr>Prezentacja programu PowerPoint</vt:lpstr>
      <vt:lpstr>Wyznaczanie rozkładu wielkości aerozolu na podstawie pomiarów lidarowych. </vt:lpstr>
      <vt:lpstr>Rozkład wielkości aerozolu uzyskany przy użyciu lidaru na 3 długościach fali (Jagodnicka et al.. 2009)</vt:lpstr>
      <vt:lpstr>Lidar absorpcji różnicowej- DIAL</vt:lpstr>
      <vt:lpstr>Prezentacja programu PowerPoint</vt:lpstr>
      <vt:lpstr>Prezentacja programu PowerPoint</vt:lpstr>
      <vt:lpstr>Projekt Calipso</vt:lpstr>
      <vt:lpstr>Prezentacja programu PowerPoint</vt:lpstr>
      <vt:lpstr>Cloud-Aerosol Lidar with Orthogonal Polarization (CALIOP) </vt:lpstr>
      <vt:lpstr>Prezentacja programu PowerPoint</vt:lpstr>
      <vt:lpstr>Prezentacja programu PowerPoint</vt:lpstr>
      <vt:lpstr>Prezentacja programu PowerPoint</vt:lpstr>
      <vt:lpstr>Prezentacja programu PowerPoint</vt:lpstr>
      <vt:lpstr>Lidary doplerowskie</vt:lpstr>
      <vt:lpstr>High Spectral Resolution Lidar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Pomiary wiatru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IGF-UW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Krzysztof Markowicz</dc:creator>
  <cp:lastModifiedBy>admin</cp:lastModifiedBy>
  <cp:revision>33</cp:revision>
  <dcterms:created xsi:type="dcterms:W3CDTF">2017-05-22T15:01:16Z</dcterms:created>
  <dcterms:modified xsi:type="dcterms:W3CDTF">2025-06-03T11:23:14Z</dcterms:modified>
</cp:coreProperties>
</file>