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6" r:id="rId11"/>
    <p:sldId id="275" r:id="rId12"/>
    <p:sldId id="277" r:id="rId13"/>
    <p:sldId id="268" r:id="rId14"/>
    <p:sldId id="283" r:id="rId15"/>
    <p:sldId id="270" r:id="rId16"/>
    <p:sldId id="280" r:id="rId17"/>
    <p:sldId id="281" r:id="rId18"/>
    <p:sldId id="271" r:id="rId19"/>
    <p:sldId id="269" r:id="rId20"/>
    <p:sldId id="282" r:id="rId21"/>
    <p:sldId id="278" r:id="rId22"/>
    <p:sldId id="279" r:id="rId2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2214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E62EA-8665-4EF3-8EF1-F185FF82DF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684B2-9005-421E-8531-FFF6F1ADE090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836613"/>
            <a:ext cx="7772400" cy="216058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/>
              <a:t>Metody teledetekcyjne w badaniach atmosfery.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>
                <a:solidFill>
                  <a:srgbClr val="00B0F0"/>
                </a:solidFill>
              </a:rPr>
              <a:t>Własności optyczne i mikrofizyczne chmur</a:t>
            </a:r>
            <a:br>
              <a:rPr lang="pl-PL" sz="4000" dirty="0" smtClean="0">
                <a:solidFill>
                  <a:srgbClr val="00B0F0"/>
                </a:solidFill>
              </a:rPr>
            </a:br>
            <a:r>
              <a:rPr lang="pl-PL" sz="4000" smtClean="0">
                <a:solidFill>
                  <a:srgbClr val="00B0F0"/>
                </a:solidFill>
              </a:rPr>
              <a:t>Wykład 11</a:t>
            </a:r>
            <a:endParaRPr lang="pl-PL" sz="4000" dirty="0" smtClean="0">
              <a:solidFill>
                <a:srgbClr val="00B0F0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dirty="0" smtClean="0"/>
              <a:t>Krzysztof Markowicz</a:t>
            </a:r>
          </a:p>
          <a:p>
            <a:r>
              <a:rPr lang="pl-PL" b="1" dirty="0" err="1" smtClean="0"/>
              <a:t>kmark@igf.fuw.edu.pl</a:t>
            </a:r>
            <a:endParaRPr lang="pl-PL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/>
              <a:t>Główne problemy wyznaczania własności mikrofizycznych chmur na podstawie pomiarów promieniowania krótkofalowego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844824"/>
            <a:ext cx="8229600" cy="4525963"/>
          </a:xfrm>
        </p:spPr>
        <p:txBody>
          <a:bodyPr>
            <a:normAutofit/>
          </a:bodyPr>
          <a:lstStyle/>
          <a:p>
            <a:r>
              <a:rPr lang="pl-PL" sz="2400" dirty="0" smtClean="0"/>
              <a:t>Problem źle postawiony (mamy za dużo zmiennych w stosunku do mierzonych wielkości)</a:t>
            </a:r>
          </a:p>
          <a:p>
            <a:r>
              <a:rPr lang="pl-PL" sz="2400" dirty="0" smtClean="0"/>
              <a:t>Co właściwie jest mierzone przez satelity? Koncentracja, promień efektywny dla wierzchołka chmury?  </a:t>
            </a:r>
          </a:p>
          <a:p>
            <a:r>
              <a:rPr lang="pl-PL" sz="2400" dirty="0" smtClean="0"/>
              <a:t>Niejednorodność horyzontalna (chmury konwekcyjne)</a:t>
            </a:r>
          </a:p>
          <a:p>
            <a:r>
              <a:rPr lang="pl-PL" sz="2400" dirty="0" smtClean="0"/>
              <a:t>Zmienności własności mikrofizycznych w pionie</a:t>
            </a:r>
          </a:p>
          <a:p>
            <a:r>
              <a:rPr lang="pl-PL" sz="2400" dirty="0" smtClean="0"/>
              <a:t>Wielkości piksela, który może pokrywać obszar częściowo zachmurzony 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Wyznaczanie własności optycznych chmur na podstawie  pomiaru promieniowania krótkofalowego</a:t>
            </a:r>
            <a:endParaRPr lang="en-US" sz="28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6792"/>
          </a:xfrm>
        </p:spPr>
        <p:txBody>
          <a:bodyPr>
            <a:normAutofit/>
          </a:bodyPr>
          <a:lstStyle/>
          <a:p>
            <a:r>
              <a:rPr lang="pl-PL" sz="2400" dirty="0" smtClean="0"/>
              <a:t>Algorytmy wykorzystują fakt, że albedo chmury zależy silnie od jej grubości optycznej w zakresie widzialnym</a:t>
            </a:r>
          </a:p>
          <a:p>
            <a:r>
              <a:rPr lang="pl-PL" sz="2400" dirty="0" smtClean="0"/>
              <a:t>W przypadku przybliżenia dwu-strumieniowego jednorodnej horyzontalnie chmury</a:t>
            </a:r>
            <a:endParaRPr lang="en-US" sz="2400" dirty="0"/>
          </a:p>
        </p:txBody>
      </p:sp>
      <p:graphicFrame>
        <p:nvGraphicFramePr>
          <p:cNvPr id="23554" name="Object 10"/>
          <p:cNvGraphicFramePr>
            <a:graphicFrameLocks noChangeAspect="1"/>
          </p:cNvGraphicFramePr>
          <p:nvPr/>
        </p:nvGraphicFramePr>
        <p:xfrm>
          <a:off x="4355976" y="2924944"/>
          <a:ext cx="4129087" cy="1074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6" name="Równanie" r:id="rId3" imgW="2489040" imgH="647640" progId="Equation.3">
                  <p:embed/>
                </p:oleObj>
              </mc:Choice>
              <mc:Fallback>
                <p:oleObj name="Równanie" r:id="rId3" imgW="2489040" imgH="6476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2924944"/>
                        <a:ext cx="4129087" cy="1074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12"/>
          <p:cNvGraphicFramePr>
            <a:graphicFrameLocks noChangeAspect="1"/>
          </p:cNvGraphicFramePr>
          <p:nvPr/>
        </p:nvGraphicFramePr>
        <p:xfrm>
          <a:off x="683568" y="4509120"/>
          <a:ext cx="428625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7" name="Równanie" r:id="rId5" imgW="1904760" imgH="279360" progId="Equation.3">
                  <p:embed/>
                </p:oleObj>
              </mc:Choice>
              <mc:Fallback>
                <p:oleObj name="Równanie" r:id="rId5" imgW="1904760" imgH="2793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4509120"/>
                        <a:ext cx="4286250" cy="628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2"/>
          <p:cNvGraphicFramePr>
            <a:graphicFrameLocks noChangeAspect="1"/>
          </p:cNvGraphicFramePr>
          <p:nvPr/>
        </p:nvGraphicFramePr>
        <p:xfrm>
          <a:off x="2555776" y="6021288"/>
          <a:ext cx="17716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8" name="Równanie" r:id="rId7" imgW="787320" imgH="241200" progId="Equation.3">
                  <p:embed/>
                </p:oleObj>
              </mc:Choice>
              <mc:Fallback>
                <p:oleObj name="Równanie" r:id="rId7" imgW="787320" imgH="241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6021288"/>
                        <a:ext cx="1771650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ole tekstowe 6"/>
          <p:cNvSpPr txBox="1"/>
          <p:nvPr/>
        </p:nvSpPr>
        <p:spPr>
          <a:xfrm>
            <a:off x="539552" y="3933056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Grubość optyczna chmury wynosi:</a:t>
            </a:r>
            <a:endParaRPr lang="en-US" sz="24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95536" y="5229200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Jeśli założyć, że chmura składa się z kropli o jednakowych rozmiarach niezmiennych z wysokością wówczas otrzymujemy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0"/>
            <a:ext cx="8229600" cy="1252736"/>
          </a:xfrm>
        </p:spPr>
        <p:txBody>
          <a:bodyPr>
            <a:normAutofit/>
          </a:bodyPr>
          <a:lstStyle/>
          <a:p>
            <a:r>
              <a:rPr lang="pl-PL" sz="2800" dirty="0" smtClean="0"/>
              <a:t>Wyznaczenie koncentracji i promienia efektywnego kropli wymaga dodatkowych pomiarów spektralnych</a:t>
            </a:r>
            <a:endParaRPr lang="en-US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38250"/>
            <a:ext cx="6657975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Algorytm chmurowy dla detektora MODIS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14488"/>
            <a:ext cx="9144000" cy="5056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60648"/>
            <a:ext cx="64674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0" y="0"/>
            <a:ext cx="3491880" cy="2564904"/>
          </a:xfrm>
        </p:spPr>
        <p:txBody>
          <a:bodyPr>
            <a:normAutofit fontScale="92500"/>
          </a:bodyPr>
          <a:lstStyle/>
          <a:p>
            <a:r>
              <a:rPr lang="pl-PL" sz="2400" dirty="0" smtClean="0"/>
              <a:t>Wyniki symulacji pokazują, że w przypadku grubych optyczne chmur współczynnik odbicia zależy od dwóch wielkości (parametrów podobieństwa)</a:t>
            </a:r>
            <a:endParaRPr lang="en-US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36912"/>
            <a:ext cx="2520280" cy="786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4221088"/>
            <a:ext cx="2669565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7"/>
          <p:cNvSpPr txBox="1"/>
          <p:nvPr/>
        </p:nvSpPr>
        <p:spPr>
          <a:xfrm>
            <a:off x="179512" y="3284984"/>
            <a:ext cx="2915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przeskalowana grubość optyczna</a:t>
            </a:r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pl-PL" sz="2400" dirty="0" smtClean="0"/>
              <a:t>Zależność współ. odbicia od grubości optycznej i promienia  efektywnego.</a:t>
            </a:r>
            <a:endParaRPr lang="en-US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2260" y="1121618"/>
            <a:ext cx="6934200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Funkcja fazowa dla chmur lodowych</a:t>
            </a:r>
            <a:endParaRPr lang="en-US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436096" y="3284984"/>
            <a:ext cx="3250704" cy="2116832"/>
          </a:xfrm>
        </p:spPr>
        <p:txBody>
          <a:bodyPr>
            <a:normAutofit/>
          </a:bodyPr>
          <a:lstStyle/>
          <a:p>
            <a:r>
              <a:rPr lang="pl-PL" sz="2000" dirty="0" smtClean="0"/>
              <a:t>Bogaty kształt kryształów lodu w chmurach wysokich powoduje duże problemy w wyznaczaniu ich własności mikrofizycznych</a:t>
            </a:r>
            <a:endParaRPr lang="en-US" sz="2000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516255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3140968"/>
            <a:ext cx="4032448" cy="2620888"/>
          </a:xfrm>
        </p:spPr>
        <p:txBody>
          <a:bodyPr>
            <a:normAutofit/>
          </a:bodyPr>
          <a:lstStyle/>
          <a:p>
            <a:r>
              <a:rPr lang="pl-PL" sz="2000" dirty="0" smtClean="0"/>
              <a:t>Teoretyczne krzywe relacji współczynnika odbicia dla długości fali 1621 i 2142 </a:t>
            </a:r>
            <a:r>
              <a:rPr lang="pl-PL" sz="2000" dirty="0" err="1" smtClean="0"/>
              <a:t>nm</a:t>
            </a:r>
            <a:r>
              <a:rPr lang="pl-PL" sz="2000" dirty="0" smtClean="0"/>
              <a:t> w zależności od współ odbicia dla długości fali 664 </a:t>
            </a:r>
            <a:r>
              <a:rPr lang="pl-PL" sz="2000" dirty="0" err="1" smtClean="0"/>
              <a:t>nm</a:t>
            </a:r>
            <a:r>
              <a:rPr lang="pl-PL" sz="2000" dirty="0" smtClean="0"/>
              <a:t> przy różnych grubościach optycznych oraz promieniach kropel. </a:t>
            </a:r>
            <a:endParaRPr lang="en-US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4325" y="620688"/>
            <a:ext cx="5019675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0118" y="-27384"/>
            <a:ext cx="5670831" cy="6928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Klimatologia stopnia zachmurzenia z </a:t>
            </a:r>
            <a:r>
              <a:rPr lang="pl-PL" sz="3200" dirty="0" err="1" smtClean="0"/>
              <a:t>MODIS’a</a:t>
            </a:r>
            <a:endParaRPr lang="en-US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22" name="AutoShape 2" descr="Znalezione obrazy dla zapytania cloud climatolog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4" name="AutoShape 4" descr="Znalezione obrazy dla zapytania cloud climatology effective radiu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6696075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763472-987C-4896-BDDA-4B6966BBDC28}" type="slidenum">
              <a:rPr lang="en-US"/>
              <a:pPr/>
              <a:t>2</a:t>
            </a:fld>
            <a:endParaRPr 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357313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>
                <a:latin typeface="Arial" charset="0"/>
              </a:rPr>
              <a:t>Metody </a:t>
            </a:r>
            <a:r>
              <a:rPr lang="pl-PL" sz="3200" b="1" dirty="0" err="1" smtClean="0">
                <a:latin typeface="Arial" charset="0"/>
              </a:rPr>
              <a:t>teledetekcjne</a:t>
            </a:r>
            <a:r>
              <a:rPr lang="pl-PL" sz="3200" b="1" dirty="0" smtClean="0">
                <a:latin typeface="Arial" charset="0"/>
              </a:rPr>
              <a:t> pomiarów własności mikrofizycznych chmur </a:t>
            </a:r>
            <a:br>
              <a:rPr lang="pl-PL" sz="3200" b="1" dirty="0" smtClean="0">
                <a:latin typeface="Arial" charset="0"/>
              </a:rPr>
            </a:br>
            <a:r>
              <a:rPr lang="pl-PL" sz="3200" b="1" dirty="0" smtClean="0">
                <a:latin typeface="Arial" charset="0"/>
              </a:rPr>
              <a:t>Techniki mikrofalowe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48847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Mikrofale obejmują obszar 3-183 GHz i dla znacznej części tego obszaru spektralnego chmury są przeźroczyste. 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Wyjątkiem jest silne pasmo absorpcyjne H</a:t>
            </a:r>
            <a:r>
              <a:rPr lang="pl-PL" sz="2400" baseline="-25000" smtClean="0">
                <a:latin typeface="Arial" charset="0"/>
              </a:rPr>
              <a:t>2</a:t>
            </a:r>
            <a:r>
              <a:rPr lang="pl-PL" sz="2400" smtClean="0">
                <a:latin typeface="Arial" charset="0"/>
              </a:rPr>
              <a:t>O około częstości 180 GHz oraz 20 GHz. 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Przyjmując, że długość fali mikrofalowej wynosi około    3 mm zauważmy, że jest ona znacznie większa od typowej kropli chmurowej (10 </a:t>
            </a:r>
            <a:r>
              <a:rPr lang="pl-PL" sz="2400" smtClean="0">
                <a:latin typeface="Arial" charset="0"/>
                <a:sym typeface="Symbol" pitchFamily="18" charset="2"/>
              </a:rPr>
              <a:t></a:t>
            </a:r>
            <a:r>
              <a:rPr lang="pl-PL" sz="2400" smtClean="0">
                <a:latin typeface="Arial" charset="0"/>
              </a:rPr>
              <a:t>m). Obliczony na tej podstawie parametr wielkości wynosi około 0.02 co oznacza, że możemy posługiwać się teorią rozpraszania Rayleigha, zaś zważywszy na małą koncentracje kropel chmurowych efekt rozpraszania może być w pierwszym przybliżeniu pominięty.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Masowy współczynnik ekstynkcji jest wiec równy masowemu współczynnikowi absorpcji wody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</a:rPr>
              <a:t>L</a:t>
            </a:r>
            <a:r>
              <a:rPr lang="pl-PL" sz="2400" smtClean="0"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88640"/>
            <a:ext cx="3600400" cy="1108720"/>
          </a:xfrm>
        </p:spPr>
        <p:txBody>
          <a:bodyPr>
            <a:normAutofit/>
          </a:bodyPr>
          <a:lstStyle/>
          <a:p>
            <a:r>
              <a:rPr lang="pl-PL" sz="2000" dirty="0" smtClean="0"/>
              <a:t>Rozkład przestrzenny średniego stopnia zachmurzenia</a:t>
            </a:r>
            <a:endParaRPr lang="en-US" sz="2000" dirty="0"/>
          </a:p>
        </p:txBody>
      </p:sp>
      <p:pic>
        <p:nvPicPr>
          <p:cNvPr id="4" name="Symbol zastępczy zawartości 3" descr="MODI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0"/>
            <a:ext cx="5292081" cy="683737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MODIS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0"/>
            <a:ext cx="5299845" cy="6858000"/>
          </a:xfrm>
          <a:prstGeom prst="rect">
            <a:avLst/>
          </a:prstGeom>
        </p:spPr>
      </p:pic>
      <p:sp>
        <p:nvSpPr>
          <p:cNvPr id="7" name="Symbol zastępczy zawartości 2"/>
          <p:cNvSpPr txBox="1">
            <a:spLocks/>
          </p:cNvSpPr>
          <p:nvPr/>
        </p:nvSpPr>
        <p:spPr>
          <a:xfrm>
            <a:off x="179512" y="188640"/>
            <a:ext cx="3600400" cy="1108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Rozkład przestrzenny średniej grubości optycznej chmur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MODIS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72462" y="0"/>
            <a:ext cx="5308050" cy="6858000"/>
          </a:xfrm>
        </p:spPr>
      </p:pic>
      <p:sp>
        <p:nvSpPr>
          <p:cNvPr id="5" name="Symbol zastępczy zawartości 2"/>
          <p:cNvSpPr txBox="1">
            <a:spLocks/>
          </p:cNvSpPr>
          <p:nvPr/>
        </p:nvSpPr>
        <p:spPr>
          <a:xfrm>
            <a:off x="179512" y="188640"/>
            <a:ext cx="3600400" cy="1108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Rozkład przestrzenny średniego </a:t>
            </a:r>
            <a:r>
              <a:rPr lang="pl-PL" sz="2000" dirty="0" smtClean="0"/>
              <a:t>promienia efektywnego chmur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9BE3136-6ACC-4A6B-8FA9-FE4A4742EDD7}" type="slidenum">
              <a:rPr lang="en-US"/>
              <a:pPr/>
              <a:t>3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Masowy współczynnik absorpcji dla wody</a:t>
            </a:r>
          </a:p>
        </p:txBody>
      </p:sp>
      <p:pic>
        <p:nvPicPr>
          <p:cNvPr id="2150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35163" y="2181225"/>
            <a:ext cx="5273675" cy="3714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CD8769-7E02-41CE-A445-2104C5BB59BA}" type="slidenum">
              <a:rPr lang="en-US"/>
              <a:pPr/>
              <a:t>4</a:t>
            </a:fld>
            <a:endParaRPr lang="en-US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8625" y="357188"/>
            <a:ext cx="8229600" cy="3240087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Rozpatrzmy promieniowanie mikrofalowe w przybliżeniu Rayleigh’a Jeans’a na poziomie Ziemi emitowane przez atmosferę</a:t>
            </a:r>
          </a:p>
          <a:p>
            <a:r>
              <a:rPr lang="pl-PL" sz="2400" smtClean="0">
                <a:latin typeface="Arial" charset="0"/>
              </a:rPr>
              <a:t>Załóżmy, że atmosfera pozbawiona chmur jest zupełnie przezroczysta dla tego promieniowania, zaś obszar atmosfery pokryty jest chmurami o średniej </a:t>
            </a:r>
          </a:p>
          <a:p>
            <a:pPr>
              <a:buFontTx/>
              <a:buNone/>
            </a:pPr>
            <a:r>
              <a:rPr lang="pl-PL" sz="2400" smtClean="0">
                <a:latin typeface="Arial" charset="0"/>
              </a:rPr>
              <a:t>	temperaturze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T</a:t>
            </a:r>
          </a:p>
          <a:p>
            <a:r>
              <a:rPr lang="pl-PL" sz="2400" smtClean="0">
                <a:latin typeface="Arial" charset="0"/>
              </a:rPr>
              <a:t>Temperatura radiacyjna wynosi:</a:t>
            </a:r>
          </a:p>
          <a:p>
            <a:endParaRPr lang="pl-PL" sz="2400" smtClean="0">
              <a:latin typeface="Arial" charset="0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857250" y="3786188"/>
          <a:ext cx="6048375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Równanie" r:id="rId3" imgW="2158920" imgH="241200" progId="Equation.3">
                  <p:embed/>
                </p:oleObj>
              </mc:Choice>
              <mc:Fallback>
                <p:oleObj name="Równanie" r:id="rId3" imgW="215892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" y="3786188"/>
                        <a:ext cx="6048375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642938" y="4786313"/>
            <a:ext cx="7993062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</a:rPr>
              <a:t>L</a:t>
            </a:r>
            <a:r>
              <a:rPr lang="pl-PL" dirty="0">
                <a:latin typeface="Arial" charset="0"/>
              </a:rPr>
              <a:t> oznacza całkowita zawartość wody ciekłej chmury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LWC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</a:rPr>
              <a:t>Relacja ta pozwala wyznaczać całkowita zawartość wody </a:t>
            </a:r>
            <a:r>
              <a:rPr lang="pl-PL" dirty="0" smtClean="0">
                <a:solidFill>
                  <a:schemeClr val="folHlink"/>
                </a:solidFill>
                <a:latin typeface="Arial" charset="0"/>
              </a:rPr>
              <a:t>ciekłej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w chmurach. Parametr ten związany jest z między innymi z </a:t>
            </a:r>
            <a:r>
              <a:rPr lang="pl-PL" dirty="0" smtClean="0">
                <a:solidFill>
                  <a:schemeClr val="folHlink"/>
                </a:solidFill>
                <a:latin typeface="Arial" charset="0"/>
              </a:rPr>
              <a:t>grubością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geometryczną chmury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275B51-0BEF-4082-996B-91CF54611E6E}" type="slidenum">
              <a:rPr lang="en-US"/>
              <a:pPr/>
              <a:t>5</a:t>
            </a:fld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60350"/>
            <a:ext cx="8229600" cy="6337300"/>
          </a:xfrm>
        </p:spPr>
        <p:txBody>
          <a:bodyPr/>
          <a:lstStyle/>
          <a:p>
            <a:r>
              <a:rPr lang="pl-PL" sz="2400" dirty="0" smtClean="0">
                <a:latin typeface="Arial" charset="0"/>
              </a:rPr>
              <a:t>W rzeczywistości atmosfera nie jest idealnie przeźroczysta. Nawet jeśli odejmiemy pasma absorpcyjne tlenu (60 oraz 118 </a:t>
            </a:r>
            <a:r>
              <a:rPr lang="pl-PL" sz="2400" dirty="0" err="1" smtClean="0">
                <a:latin typeface="Arial" charset="0"/>
              </a:rPr>
              <a:t>GHz</a:t>
            </a:r>
            <a:r>
              <a:rPr lang="pl-PL" sz="2400" dirty="0" smtClean="0">
                <a:latin typeface="Arial" charset="0"/>
              </a:rPr>
              <a:t>) redukcja promieniowania w atmosferze pozbawionej pary wodnej wynosi kilka procent.</a:t>
            </a:r>
          </a:p>
          <a:p>
            <a:r>
              <a:rPr lang="pl-PL" sz="2400" dirty="0" smtClean="0">
                <a:latin typeface="Arial" charset="0"/>
              </a:rPr>
              <a:t>Ponadto zmiany grubości optycznej atmosfery związane ze zmianą ciśnienia atmosferycznego mogą sięgać do 5%.</a:t>
            </a:r>
          </a:p>
          <a:p>
            <a:r>
              <a:rPr lang="pl-PL" sz="2400" dirty="0" smtClean="0">
                <a:latin typeface="Arial" charset="0"/>
              </a:rPr>
              <a:t>Głównym problem jest jednak para wodna ze względu na jej dużą zmienność czasową i przestrzenną. </a:t>
            </a:r>
          </a:p>
          <a:p>
            <a:r>
              <a:rPr lang="pl-PL" sz="2400" dirty="0" smtClean="0">
                <a:latin typeface="Arial" charset="0"/>
              </a:rPr>
              <a:t>Mimo tego transmisja zenitalna dla częstości mniejszych od 40GHz jest większa niż 60% co umożliwia wykrywanie chmur.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6F57C0-12AC-47D0-9FA0-34C5F9D9B047}" type="slidenum">
              <a:rPr lang="en-US"/>
              <a:pPr/>
              <a:t>6</a:t>
            </a:fld>
            <a:endParaRPr 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274638"/>
            <a:ext cx="8578850" cy="1143000"/>
          </a:xfrm>
        </p:spPr>
        <p:txBody>
          <a:bodyPr/>
          <a:lstStyle/>
          <a:p>
            <a:r>
              <a:rPr lang="pl-PL" sz="3200" smtClean="0">
                <a:latin typeface="Arial" charset="0"/>
              </a:rPr>
              <a:t>Metody teledetekcyjne wyznaczania własności optycznych chmur w dalekiej podczerwieni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Teledetekcja chmur jest względnie słabo rozwinięta ze względu na skomplikowanych charakter oddziaływania produktów kondensacji z promieniowaniem. 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Nawet w przypadku szacowania stopnia zachmurzenia występują znaczące różnice w algorytmach pomiędzy przyrządami satelitarnymi.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W obszarze długofalowym nie możemy już  zaniedbywać efektów rozpraszania. Chmury w tym obszarze spektralnym najefektywniej badać jest w obszarze okna atmosferycznego.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Emisja promieniowanie długofalowego w przestrzeń kosmiczna (OLR) zwiększa się ze wzrostem grubości optycznej chmury gdyż chmury najgrubsze optycznie są z reguły chmurami niskimi. </a:t>
            </a:r>
          </a:p>
          <a:p>
            <a:pPr>
              <a:lnSpc>
                <a:spcPct val="80000"/>
              </a:lnSpc>
            </a:pPr>
            <a:endParaRPr lang="pl-PL" sz="24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435B82-7FE9-420B-BD46-63481B191893}" type="slidenum">
              <a:rPr lang="en-US"/>
              <a:pPr/>
              <a:t>7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229600" cy="1223962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Załóżmy  chwilowo, że chmury nie rozpraszają promieniowania. Wówczas radiancja na górnej granicy atmosfery ma postać</a:t>
            </a: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684213" y="1484313"/>
          <a:ext cx="5280025" cy="67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Równanie" r:id="rId3" imgW="2057400" imgH="266400" progId="Equation.3">
                  <p:embed/>
                </p:oleObj>
              </mc:Choice>
              <mc:Fallback>
                <p:oleObj name="Równanie" r:id="rId3" imgW="2057400" imgH="266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484313"/>
                        <a:ext cx="5280025" cy="677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539750" y="2276475"/>
            <a:ext cx="8280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>
                <a:latin typeface="Arial" charset="0"/>
              </a:rPr>
              <a:t>jest </a:t>
            </a:r>
            <a:r>
              <a:rPr lang="pl-PL" sz="2400" dirty="0" err="1">
                <a:latin typeface="Arial" charset="0"/>
              </a:rPr>
              <a:t>radiancja</a:t>
            </a:r>
            <a:r>
              <a:rPr lang="pl-PL" sz="2400" dirty="0">
                <a:latin typeface="Arial" charset="0"/>
              </a:rPr>
              <a:t> promieniowania oddolnego na wysokości podstawy chmury,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400" baseline="30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*</a:t>
            </a:r>
            <a:r>
              <a:rPr lang="pl-PL" sz="2400" dirty="0">
                <a:latin typeface="Arial" charset="0"/>
                <a:sym typeface="Symbol" pitchFamily="18" charset="2"/>
              </a:rPr>
              <a:t> jest grubością optyczną chmury. 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428625" y="3714750"/>
            <a:ext cx="82804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Rozważmy </a:t>
            </a:r>
            <a:r>
              <a:rPr lang="pl-PL" sz="2400" dirty="0" smtClean="0">
                <a:latin typeface="Arial" charset="0"/>
              </a:rPr>
              <a:t>różne </a:t>
            </a:r>
            <a:r>
              <a:rPr lang="pl-PL" sz="2400" dirty="0">
                <a:latin typeface="Arial" charset="0"/>
              </a:rPr>
              <a:t>nachylenia temperatury radiacyjnej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sz="2400" dirty="0">
                <a:latin typeface="Arial" charset="0"/>
              </a:rPr>
              <a:t> w oknie atmosferycznym. </a:t>
            </a:r>
          </a:p>
          <a:p>
            <a:pPr>
              <a:spcBef>
                <a:spcPct val="50000"/>
              </a:spcBef>
            </a:pP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T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b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=T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10.8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-T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12</a:t>
            </a:r>
            <a:r>
              <a:rPr lang="pl-PL" sz="2400" dirty="0">
                <a:latin typeface="Arial" charset="0"/>
                <a:sym typeface="Symbol" pitchFamily="18" charset="2"/>
              </a:rPr>
              <a:t> jest blisko zero dla czystego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nieboskłonu </a:t>
            </a:r>
            <a:r>
              <a:rPr lang="pl-PL" sz="2400" dirty="0">
                <a:latin typeface="Arial" charset="0"/>
                <a:sym typeface="Symbol" pitchFamily="18" charset="2"/>
              </a:rPr>
              <a:t>oraz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dla grubych optycznie chmur</a:t>
            </a:r>
            <a:r>
              <a:rPr lang="pl-PL" sz="2400" dirty="0">
                <a:latin typeface="Arial" charset="0"/>
                <a:sym typeface="Symbol" pitchFamily="18" charset="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7AEAD1-2D0A-474E-905E-B5D280859942}" type="slidenum">
              <a:rPr lang="en-US"/>
              <a:pPr/>
              <a:t>8</a:t>
            </a:fld>
            <a:endParaRPr lang="en-US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283968" y="260648"/>
            <a:ext cx="4644008" cy="1916112"/>
          </a:xfrm>
        </p:spPr>
        <p:txBody>
          <a:bodyPr>
            <a:noAutofit/>
          </a:bodyPr>
          <a:lstStyle/>
          <a:p>
            <a:r>
              <a:rPr lang="pl-PL" sz="2000" dirty="0" smtClean="0">
                <a:latin typeface="Arial" charset="0"/>
              </a:rPr>
              <a:t>Wykres pokazuje, że różnica </a:t>
            </a:r>
            <a:r>
              <a:rPr lang="pl-PL" sz="2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Tb=T</a:t>
            </a:r>
            <a:r>
              <a:rPr lang="pl-PL" sz="2000" baseline="-25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10.8</a:t>
            </a:r>
            <a:r>
              <a:rPr lang="pl-PL" sz="2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-T</a:t>
            </a:r>
            <a:r>
              <a:rPr lang="pl-PL" sz="2000" baseline="-25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12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 osiąga maksimum dla małych kropel w temperaturze </a:t>
            </a:r>
            <a:r>
              <a:rPr lang="pl-PL" sz="2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T</a:t>
            </a:r>
            <a:r>
              <a:rPr lang="pl-PL" sz="2000" baseline="-25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10.8</a:t>
            </a:r>
            <a:r>
              <a:rPr lang="pl-PL" sz="2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=270K</a:t>
            </a:r>
            <a:r>
              <a:rPr lang="pl-PL" sz="2000" dirty="0" smtClean="0">
                <a:latin typeface="Arial" charset="0"/>
              </a:rPr>
              <a:t> </a:t>
            </a: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52241" cy="374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308166"/>
            <a:ext cx="4284712" cy="3549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63A0A75-F207-44F0-BEDA-AC54D31C6F6C}" type="slidenum">
              <a:rPr lang="en-US"/>
              <a:pPr/>
              <a:t>9</a:t>
            </a:fld>
            <a:endParaRPr lang="en-US"/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229600" cy="4525962"/>
          </a:xfrm>
        </p:spPr>
        <p:txBody>
          <a:bodyPr>
            <a:normAutofit lnSpcReduction="10000"/>
          </a:bodyPr>
          <a:lstStyle/>
          <a:p>
            <a:r>
              <a:rPr lang="pl-PL" sz="2400" dirty="0" smtClean="0">
                <a:latin typeface="Arial" charset="0"/>
              </a:rPr>
              <a:t>Obliczając grubość optyczną chmury mamy </a:t>
            </a:r>
          </a:p>
          <a:p>
            <a:endParaRPr lang="pl-PL" sz="2400" dirty="0" smtClean="0">
              <a:latin typeface="Arial" charset="0"/>
            </a:endParaRPr>
          </a:p>
          <a:p>
            <a:endParaRPr lang="pl-PL" sz="2400" dirty="0" smtClean="0">
              <a:latin typeface="Arial" charset="0"/>
            </a:endParaRPr>
          </a:p>
          <a:p>
            <a:r>
              <a:rPr lang="pl-PL" sz="2400" dirty="0" smtClean="0">
                <a:latin typeface="Arial" charset="0"/>
              </a:rPr>
              <a:t>gdzie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obs</a:t>
            </a:r>
            <a:r>
              <a:rPr lang="pl-PL" sz="2400" dirty="0" smtClean="0">
                <a:latin typeface="Arial" charset="0"/>
              </a:rPr>
              <a:t> jest mierzoną wartością na górnej granicy atmosfery, zaś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clr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 smtClean="0">
                <a:latin typeface="Arial" charset="0"/>
              </a:rPr>
              <a:t>zastąpiono wartość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sz="2400" baseline="-25000" dirty="0" smtClean="0">
                <a:latin typeface="Arial" charset="0"/>
              </a:rPr>
              <a:t> </a:t>
            </a:r>
            <a:r>
              <a:rPr lang="pl-PL" sz="2400" dirty="0" smtClean="0">
                <a:latin typeface="Arial" charset="0"/>
              </a:rPr>
              <a:t>(wartość </a:t>
            </a:r>
            <a:r>
              <a:rPr lang="pl-PL" sz="2400" dirty="0" err="1" smtClean="0">
                <a:latin typeface="Arial" charset="0"/>
              </a:rPr>
              <a:t>radiancja</a:t>
            </a:r>
            <a:r>
              <a:rPr lang="pl-PL" sz="2400" dirty="0" smtClean="0">
                <a:latin typeface="Arial" charset="0"/>
              </a:rPr>
              <a:t> na wysokości podstawy chmury)</a:t>
            </a:r>
          </a:p>
          <a:p>
            <a:r>
              <a:rPr lang="pl-PL" sz="2400" dirty="0" smtClean="0">
                <a:latin typeface="Arial" charset="0"/>
              </a:rPr>
              <a:t>Problem z obliczeniem prawej strony równania wynika z trudnościami określenia temperatury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sz="2400" dirty="0" smtClean="0">
                <a:latin typeface="Arial" charset="0"/>
              </a:rPr>
              <a:t> . Wielkość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clr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 smtClean="0">
                <a:latin typeface="Arial" charset="0"/>
              </a:rPr>
              <a:t>może być wyznaczona z pomiarów czystego nieboskłonu sąsiadującego z obszarem pochmurnym.</a:t>
            </a:r>
          </a:p>
          <a:p>
            <a:r>
              <a:rPr lang="pl-PL" sz="2400" dirty="0" smtClean="0">
                <a:latin typeface="Arial" charset="0"/>
              </a:rPr>
              <a:t>W celu szacowania rozmiaru kropel definiuje się wielkość</a:t>
            </a: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900113" y="620713"/>
          <a:ext cx="2952750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Równanie" r:id="rId3" imgW="1346040" imgH="431640" progId="Equation.3">
                  <p:embed/>
                </p:oleObj>
              </mc:Choice>
              <mc:Fallback>
                <p:oleObj name="Równanie" r:id="rId3" imgW="134604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620713"/>
                        <a:ext cx="2952750" cy="946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755650" y="4724400"/>
          <a:ext cx="1255713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Równanie" r:id="rId5" imgW="533160" imgH="457200" progId="Equation.3">
                  <p:embed/>
                </p:oleObj>
              </mc:Choice>
              <mc:Fallback>
                <p:oleObj name="Równanie" r:id="rId5" imgW="533160" imgH="457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4724400"/>
                        <a:ext cx="1255713" cy="1076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468313" y="5876925"/>
            <a:ext cx="7704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która zależy od </a:t>
            </a:r>
            <a:r>
              <a:rPr lang="pl-PL" sz="2400" dirty="0" smtClean="0">
                <a:latin typeface="Arial" charset="0"/>
              </a:rPr>
              <a:t>promienia kropel chmurowych.</a:t>
            </a:r>
            <a:endParaRPr lang="pl-PL" sz="24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2003</TotalTime>
  <Words>739</Words>
  <Application>Microsoft Office PowerPoint</Application>
  <PresentationFormat>Pokaz na ekranie (4:3)</PresentationFormat>
  <Paragraphs>67</Paragraphs>
  <Slides>22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4" baseType="lpstr">
      <vt:lpstr>Motyw pakietu Office</vt:lpstr>
      <vt:lpstr>Równanie</vt:lpstr>
      <vt:lpstr> Metody teledetekcyjne w badaniach atmosfery.  Własności optyczne i mikrofizyczne chmur Wykład 11</vt:lpstr>
      <vt:lpstr>Metody teledetekcjne pomiarów własności mikrofizycznych chmur  Techniki mikrofalowe</vt:lpstr>
      <vt:lpstr>Masowy współczynnik absorpcji dla wody</vt:lpstr>
      <vt:lpstr>Prezentacja programu PowerPoint</vt:lpstr>
      <vt:lpstr>Prezentacja programu PowerPoint</vt:lpstr>
      <vt:lpstr>Metody teledetekcyjne wyznaczania własności optycznych chmur w dalekiej podczerwieni</vt:lpstr>
      <vt:lpstr>Prezentacja programu PowerPoint</vt:lpstr>
      <vt:lpstr>Prezentacja programu PowerPoint</vt:lpstr>
      <vt:lpstr>Prezentacja programu PowerPoint</vt:lpstr>
      <vt:lpstr>Główne problemy wyznaczania własności mikrofizycznych chmur na podstawie pomiarów promieniowania krótkofalowego</vt:lpstr>
      <vt:lpstr>Wyznaczanie własności optycznych chmur na podstawie  pomiaru promieniowania krótkofalowego</vt:lpstr>
      <vt:lpstr>Prezentacja programu PowerPoint</vt:lpstr>
      <vt:lpstr>Algorytm chmurowy dla detektora MODIS</vt:lpstr>
      <vt:lpstr>Prezentacja programu PowerPoint</vt:lpstr>
      <vt:lpstr>Zależność współ. odbicia od grubości optycznej i promienia  efektywnego.</vt:lpstr>
      <vt:lpstr>Funkcja fazowa dla chmur lodowych</vt:lpstr>
      <vt:lpstr>Prezentacja programu PowerPoint</vt:lpstr>
      <vt:lpstr>Prezentacja programu PowerPoint</vt:lpstr>
      <vt:lpstr>Klimatologia stopnia zachmurzenia z MODIS’a</vt:lpstr>
      <vt:lpstr>Prezentacja programu PowerPoint</vt:lpstr>
      <vt:lpstr>Prezentacja programu PowerPoint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teledetekcjne pomiarów własności mikrofizycznych chmur  Techniki mikrofalowe</dc:title>
  <dc:creator>Krzysztof Markowicz</dc:creator>
  <cp:lastModifiedBy>admin</cp:lastModifiedBy>
  <cp:revision>155</cp:revision>
  <dcterms:created xsi:type="dcterms:W3CDTF">2017-05-08T21:12:14Z</dcterms:created>
  <dcterms:modified xsi:type="dcterms:W3CDTF">2025-04-29T11:48:56Z</dcterms:modified>
</cp:coreProperties>
</file>