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58" r:id="rId3"/>
    <p:sldId id="259" r:id="rId4"/>
    <p:sldId id="260" r:id="rId5"/>
    <p:sldId id="261" r:id="rId6"/>
    <p:sldId id="301" r:id="rId7"/>
    <p:sldId id="302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2124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03B11-587F-4A95-91C9-B94086DE4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A9CA0-C747-4B3D-8E91-06B3E5E65B3E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ebapps.itc.utwente.nl/librarywww/papers_2007/msc/wrem/masika.pdf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836613"/>
            <a:ext cx="7772400" cy="2736403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Metody teledetekcyjne w badaniach atmosfery.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Wykład 10  </a:t>
            </a:r>
            <a:br>
              <a:rPr lang="pl-PL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Detektor SEVIRI na satelicie MSG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9080"/>
            <a:ext cx="6400800" cy="1752600"/>
          </a:xfrm>
        </p:spPr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DDFCD2-B6CB-4306-86EB-4B841B756B8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0245" name="Picture 5" descr="The SEVIRI instru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77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44EF21-54D1-4624-B859-6285BE74255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765175"/>
          </a:xfrm>
        </p:spPr>
        <p:txBody>
          <a:bodyPr/>
          <a:lstStyle/>
          <a:p>
            <a:r>
              <a:rPr lang="pl-PL" sz="3200" smtClean="0"/>
              <a:t>Schemat układu optycznego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6516216" cy="3077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3B3F69-B9B4-4B51-926E-6D90B6D4FD68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32813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3E4D5E-A0D5-4A9F-AE0F-61F7875B2768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1143000"/>
          </a:xfrm>
        </p:spPr>
        <p:txBody>
          <a:bodyPr/>
          <a:lstStyle/>
          <a:p>
            <a:r>
              <a:rPr lang="pl-PL" sz="3200" smtClean="0"/>
              <a:t>Typy danych: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HRIT - High Rate Information Transmission</a:t>
            </a:r>
          </a:p>
          <a:p>
            <a:r>
              <a:rPr lang="pl-PL" smtClean="0"/>
              <a:t>LRIT - Low Rate Information Transmission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8C9E80-D4DE-4FDC-BA92-A2B8D1451EB0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836613"/>
          </a:xfrm>
        </p:spPr>
        <p:txBody>
          <a:bodyPr/>
          <a:lstStyle/>
          <a:p>
            <a:r>
              <a:rPr lang="pl-PL" sz="3200" b="1" dirty="0" smtClean="0"/>
              <a:t>Produkty meteorologiczne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47529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smtClean="0"/>
              <a:t>Profil wektora wiatru na podstawie ruchu chmur oraz gazów slajdowych (para wodna, ozon)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Analiza zachmurzenia, wysokość i typ zachmurzenia 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Wilgotność w średniej i wyższej troposferze 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Precipitation Index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Wysokość wierzchołka chmur (lotnictwo)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Promieniowanie dla czystego nieba (numeryczne prognozy pogody)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Masy powietrza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Dane dla ISCCP (International Satellite Cloud Climatology Project)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Całkowita zawartość ozonu w pionowej kolumnie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Kalibracja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74E342-F8FE-4DB5-B9FC-A71BD97F5695}" type="slidenum">
              <a:rPr lang="en-US" smtClean="0"/>
              <a:pPr/>
              <a:t>15</a:t>
            </a:fld>
            <a:endParaRPr lang="en-US" smtClean="0"/>
          </a:p>
        </p:txBody>
      </p:sp>
      <p:pic>
        <p:nvPicPr>
          <p:cNvPr id="15363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5364" name="Picture 3" descr="2003_10_31_1130_CH01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01 (VIS0.6)                   Clouds</a:t>
            </a:r>
          </a:p>
        </p:txBody>
      </p:sp>
      <p:pic>
        <p:nvPicPr>
          <p:cNvPr id="15366" name="Picture 5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reflectance</a:t>
            </a:r>
            <a:endParaRPr lang="en-GB" sz="2000" b="1"/>
          </a:p>
          <a:p>
            <a:pPr defTabSz="762000">
              <a:defRPr/>
            </a:pPr>
            <a:r>
              <a:rPr lang="en-GB" sz="2000" b="1"/>
              <a:t>Very thick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land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ocean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 reflectance</a:t>
            </a:r>
          </a:p>
        </p:txBody>
      </p:sp>
      <p:sp>
        <p:nvSpPr>
          <p:cNvPr id="15368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Sun Glint</a:t>
            </a:r>
          </a:p>
          <a:p>
            <a:pPr algn="r" defTabSz="762000"/>
            <a:r>
              <a:rPr lang="en-GB" sz="2000" b="1"/>
              <a:t>Snow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Desert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Bare Soil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Forest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Ocean, Sea</a:t>
            </a:r>
          </a:p>
        </p:txBody>
      </p:sp>
      <p:sp>
        <p:nvSpPr>
          <p:cNvPr id="160776" name="Text Box 8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F6020C-5A93-4F5A-874C-6CB4E39E7695}" type="slidenum">
              <a:rPr lang="en-US" smtClean="0"/>
              <a:pPr/>
              <a:t>16</a:t>
            </a:fld>
            <a:endParaRPr lang="en-US" smtClean="0"/>
          </a:p>
        </p:txBody>
      </p:sp>
      <p:pic>
        <p:nvPicPr>
          <p:cNvPr id="16387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02 (VIS0.8)                   Clouds</a:t>
            </a:r>
          </a:p>
        </p:txBody>
      </p:sp>
      <p:pic>
        <p:nvPicPr>
          <p:cNvPr id="16389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Sun Glint</a:t>
            </a:r>
          </a:p>
          <a:p>
            <a:pPr algn="r" defTabSz="762000"/>
            <a:r>
              <a:rPr lang="en-GB" sz="2000" b="1"/>
              <a:t>Snow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Desert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Gras, Rice fields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Forest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Bare Soil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Ocean, Sea</a:t>
            </a:r>
          </a:p>
        </p:txBody>
      </p:sp>
      <p:pic>
        <p:nvPicPr>
          <p:cNvPr id="16391" name="Picture 6" descr="2003_10_31_1130_CH02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1799" name="Text Box 7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7102475" y="609600"/>
            <a:ext cx="2039938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reflectance</a:t>
            </a:r>
            <a:endParaRPr lang="en-GB" sz="2000" b="1"/>
          </a:p>
          <a:p>
            <a:pPr defTabSz="762000">
              <a:defRPr/>
            </a:pPr>
            <a:r>
              <a:rPr lang="en-GB" sz="2000" b="1"/>
              <a:t>Very thick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land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ocean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 reflectance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DEC9CE-2DAC-48BA-A2B8-4E47A8626376}" type="slidenum">
              <a:rPr lang="en-US" smtClean="0"/>
              <a:pPr/>
              <a:t>17</a:t>
            </a:fld>
            <a:endParaRPr lang="en-US" smtClean="0"/>
          </a:p>
        </p:txBody>
      </p:sp>
      <p:pic>
        <p:nvPicPr>
          <p:cNvPr id="17411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03 (NIR1.6)                   Clouds</a:t>
            </a:r>
          </a:p>
        </p:txBody>
      </p:sp>
      <p:pic>
        <p:nvPicPr>
          <p:cNvPr id="17413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2821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reflectance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Water clouds with small droplets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Water clouds with large droplets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Ice clouds with small particles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Ice clouds with large particles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 reflectance</a:t>
            </a:r>
          </a:p>
        </p:txBody>
      </p:sp>
      <p:sp>
        <p:nvSpPr>
          <p:cNvPr id="17415" name="Text Box 6"/>
          <p:cNvSpPr txBox="1">
            <a:spLocks noChangeArrowheads="1"/>
          </p:cNvSpPr>
          <p:nvPr/>
        </p:nvSpPr>
        <p:spPr bwMode="auto">
          <a:xfrm>
            <a:off x="0" y="914400"/>
            <a:ext cx="2039938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Sun Glint </a:t>
            </a:r>
          </a:p>
          <a:p>
            <a:pPr algn="r" defTabSz="762000"/>
            <a:r>
              <a:rPr lang="en-GB" sz="2000" b="1"/>
              <a:t>Sand Desert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Gras, Rice fields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Forest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Bare Soil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Snow</a:t>
            </a:r>
          </a:p>
          <a:p>
            <a:pPr algn="r" defTabSz="762000"/>
            <a:r>
              <a:rPr lang="en-GB" sz="2000" b="1"/>
              <a:t>Ocean, Sea</a:t>
            </a:r>
          </a:p>
        </p:txBody>
      </p:sp>
      <p:pic>
        <p:nvPicPr>
          <p:cNvPr id="17416" name="Picture 7" descr="2003_10_31_1130_CH03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824" name="Text Box 8"/>
          <p:cNvSpPr txBox="1">
            <a:spLocks noChangeArrowheads="1"/>
          </p:cNvSpPr>
          <p:nvPr/>
        </p:nvSpPr>
        <p:spPr bwMode="auto">
          <a:xfrm>
            <a:off x="0" y="60213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6FE77B5-FC02-443B-8DEE-7AECC34C947D}" type="slidenum">
              <a:rPr lang="en-US" smtClean="0"/>
              <a:pPr/>
              <a:t>18</a:t>
            </a:fld>
            <a:endParaRPr lang="en-US" smtClean="0"/>
          </a:p>
        </p:txBody>
      </p:sp>
      <p:pic>
        <p:nvPicPr>
          <p:cNvPr id="18435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04 (IR3.9)                   Clouds</a:t>
            </a:r>
          </a:p>
          <a:p>
            <a:pPr defTabSz="762000">
              <a:lnSpc>
                <a:spcPct val="80000"/>
              </a:lnSpc>
            </a:pPr>
            <a:r>
              <a:rPr lang="en-GB" sz="2800" b="1"/>
              <a:t>                                                  Daytime</a:t>
            </a:r>
          </a:p>
        </p:txBody>
      </p:sp>
      <p:pic>
        <p:nvPicPr>
          <p:cNvPr id="18437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3845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reflectance / 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Water Clouds (land)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Water Clouds (sea)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Cold Ice Clouds (small particles)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Cold Ice Clouds (large particles)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 Reflectance / Cold</a:t>
            </a:r>
            <a:endParaRPr lang="en-GB" sz="2000" b="1"/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0" y="914400"/>
            <a:ext cx="2039938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Sun Glint </a:t>
            </a:r>
          </a:p>
          <a:p>
            <a:pPr algn="r" defTabSz="762000"/>
            <a:r>
              <a:rPr lang="en-GB" sz="2000" b="1"/>
              <a:t>Fires</a:t>
            </a:r>
          </a:p>
          <a:p>
            <a:pPr algn="r" defTabSz="762000"/>
            <a:r>
              <a:rPr lang="en-GB" sz="2000" b="1"/>
              <a:t>Hot Sand Desert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Tropical Areas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Ocean, Sea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Snow</a:t>
            </a:r>
          </a:p>
        </p:txBody>
      </p:sp>
      <p:pic>
        <p:nvPicPr>
          <p:cNvPr id="18440" name="Picture 7" descr="2003_10_31_1130_CH04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48" name="Text Box 8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6041D5-687B-40AA-A901-12528183EAB9}" type="slidenum">
              <a:rPr lang="en-US" smtClean="0"/>
              <a:pPr/>
              <a:t>19</a:t>
            </a:fld>
            <a:endParaRPr lang="en-US" smtClean="0"/>
          </a:p>
        </p:txBody>
      </p:sp>
      <p:pic>
        <p:nvPicPr>
          <p:cNvPr id="19459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04 (IR3.9)                   Clouds</a:t>
            </a:r>
          </a:p>
          <a:p>
            <a:pPr defTabSz="762000">
              <a:lnSpc>
                <a:spcPct val="80000"/>
              </a:lnSpc>
            </a:pPr>
            <a:r>
              <a:rPr lang="en-GB" sz="2800" b="1"/>
              <a:t>                                                  Nighttime</a:t>
            </a:r>
          </a:p>
        </p:txBody>
      </p:sp>
      <p:pic>
        <p:nvPicPr>
          <p:cNvPr id="19461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4869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9463" name="Text Box 6"/>
          <p:cNvSpPr txBox="1">
            <a:spLocks noChangeArrowheads="1"/>
          </p:cNvSpPr>
          <p:nvPr/>
        </p:nvSpPr>
        <p:spPr bwMode="auto">
          <a:xfrm>
            <a:off x="0" y="914400"/>
            <a:ext cx="2039938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Fires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Surfaces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Surfaces (arctic ice areas)</a:t>
            </a:r>
          </a:p>
        </p:txBody>
      </p:sp>
      <p:sp>
        <p:nvSpPr>
          <p:cNvPr id="164871" name="Text Box 7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  <p:pic>
        <p:nvPicPr>
          <p:cNvPr id="19465" name="Picture 8" descr="2003_10_29_0200_CH04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D1196B-5683-4333-AA11-EAE6F281499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1143000"/>
          </a:xfrm>
        </p:spPr>
        <p:txBody>
          <a:bodyPr/>
          <a:lstStyle/>
          <a:p>
            <a:r>
              <a:rPr lang="pl-PL" sz="3200" b="1" smtClean="0"/>
              <a:t>Historia funkcjonowania satelitów Meteosat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pl-PL" sz="2400" dirty="0" smtClean="0"/>
              <a:t>Satelity </a:t>
            </a:r>
            <a:r>
              <a:rPr lang="pl-PL" sz="2400" dirty="0" err="1" smtClean="0"/>
              <a:t>Meteosat</a:t>
            </a:r>
            <a:r>
              <a:rPr lang="pl-PL" sz="2400" dirty="0" smtClean="0"/>
              <a:t> pierwszej generacji: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Meteosat-1 1977-1979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Meteosat-2 1981-1991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Meteosat-3 1988-1995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Meteosat-4 1989-1995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Meteosat-5 1991-2007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Meteosat-6 1993-2012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Meteosat-7 1997-2013 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Satelity </a:t>
            </a:r>
            <a:r>
              <a:rPr lang="pl-PL" sz="2400" dirty="0" err="1" smtClean="0"/>
              <a:t>Meteosat</a:t>
            </a:r>
            <a:r>
              <a:rPr lang="pl-PL" sz="2400" dirty="0" smtClean="0"/>
              <a:t> drugiej generacji (MSG):</a:t>
            </a:r>
          </a:p>
          <a:p>
            <a:pPr lvl="1">
              <a:lnSpc>
                <a:spcPct val="90000"/>
              </a:lnSpc>
            </a:pPr>
            <a:r>
              <a:rPr lang="pl-PL" sz="2000" dirty="0"/>
              <a:t>Meteosat-8 2002-2019 </a:t>
            </a:r>
          </a:p>
          <a:p>
            <a:pPr lvl="1">
              <a:lnSpc>
                <a:spcPct val="90000"/>
              </a:lnSpc>
            </a:pPr>
            <a:r>
              <a:rPr lang="pl-PL" sz="2000" dirty="0"/>
              <a:t>Meteosat-9 2005-2021</a:t>
            </a:r>
          </a:p>
          <a:p>
            <a:pPr lvl="1">
              <a:lnSpc>
                <a:spcPct val="90000"/>
              </a:lnSpc>
            </a:pPr>
            <a:r>
              <a:rPr lang="pl-PL" sz="2000" dirty="0"/>
              <a:t>Meteosat-10 </a:t>
            </a:r>
            <a:r>
              <a:rPr lang="pl-PL" sz="2000" dirty="0" smtClean="0"/>
              <a:t>2012-2022</a:t>
            </a:r>
          </a:p>
          <a:p>
            <a:pPr lvl="1">
              <a:lnSpc>
                <a:spcPct val="90000"/>
              </a:lnSpc>
            </a:pPr>
            <a:r>
              <a:rPr lang="pl-PL" sz="2000" dirty="0" err="1" smtClean="0"/>
              <a:t>Meteosat</a:t>
            </a:r>
            <a:r>
              <a:rPr lang="pl-PL" sz="2000" dirty="0" smtClean="0"/>
              <a:t> </a:t>
            </a:r>
            <a:r>
              <a:rPr lang="pl-PL" sz="2000" dirty="0"/>
              <a:t>11 2015-</a:t>
            </a:r>
          </a:p>
          <a:p>
            <a:pPr marL="0" indent="0">
              <a:lnSpc>
                <a:spcPct val="90000"/>
              </a:lnSpc>
              <a:buNone/>
            </a:pPr>
            <a:endParaRPr lang="pl-PL" sz="2400" dirty="0" smtClean="0"/>
          </a:p>
          <a:p>
            <a:pPr>
              <a:lnSpc>
                <a:spcPct val="90000"/>
              </a:lnSpc>
            </a:pPr>
            <a:r>
              <a:rPr lang="pl-PL" sz="2400" dirty="0" smtClean="0"/>
              <a:t>Satelity </a:t>
            </a:r>
            <a:r>
              <a:rPr lang="pl-PL" sz="2400" dirty="0" err="1" smtClean="0"/>
              <a:t>Metesat</a:t>
            </a:r>
            <a:r>
              <a:rPr lang="pl-PL" sz="2400" dirty="0" smtClean="0"/>
              <a:t> trzeciej generacji (MSG)</a:t>
            </a:r>
            <a:endParaRPr lang="pl-PL" sz="2000" dirty="0" smtClean="0"/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Meteosat-12 </a:t>
            </a:r>
            <a:r>
              <a:rPr lang="pl-PL" sz="2000" dirty="0"/>
              <a:t>(</a:t>
            </a:r>
            <a:r>
              <a:rPr lang="pl-PL" sz="2000"/>
              <a:t>MTG-I1</a:t>
            </a:r>
            <a:r>
              <a:rPr lang="pl-PL" sz="2000" smtClean="0"/>
              <a:t>)  2022 - </a:t>
            </a:r>
            <a:r>
              <a:rPr lang="pl-PL" sz="2000" dirty="0"/>
              <a:t/>
            </a:r>
            <a:br>
              <a:rPr lang="pl-PL" sz="2000" dirty="0"/>
            </a:br>
            <a:endParaRPr lang="pl-PL" sz="2000" dirty="0" smtClean="0"/>
          </a:p>
          <a:p>
            <a:pPr>
              <a:lnSpc>
                <a:spcPct val="90000"/>
              </a:lnSpc>
            </a:pPr>
            <a:endParaRPr lang="pl-PL" sz="2400" dirty="0" smtClean="0"/>
          </a:p>
        </p:txBody>
      </p:sp>
      <p:pic>
        <p:nvPicPr>
          <p:cNvPr id="4101" name="Picture 5" descr="MSG_1_-_Meteosat_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2060575"/>
            <a:ext cx="2528887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EFCA41-6360-49C4-B100-E0C4833E18CF}" type="slidenum">
              <a:rPr lang="en-US" smtClean="0"/>
              <a:pPr/>
              <a:t>20</a:t>
            </a:fld>
            <a:endParaRPr lang="en-US" smtClean="0"/>
          </a:p>
        </p:txBody>
      </p:sp>
      <p:pic>
        <p:nvPicPr>
          <p:cNvPr id="20483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Water Vapour                Channel 05 (WV6.2)                   Clouds</a:t>
            </a:r>
          </a:p>
        </p:txBody>
      </p:sp>
      <p:pic>
        <p:nvPicPr>
          <p:cNvPr id="20485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5893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0" y="914400"/>
            <a:ext cx="2039938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Low UTH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High UTH</a:t>
            </a:r>
          </a:p>
        </p:txBody>
      </p:sp>
      <p:sp>
        <p:nvSpPr>
          <p:cNvPr id="165895" name="Text Box 7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  <p:pic>
        <p:nvPicPr>
          <p:cNvPr id="20489" name="Picture 8" descr="2003_10_31_1130_CH05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330AFA-D308-466A-8F63-23318A259DFD}" type="slidenum">
              <a:rPr lang="en-US" smtClean="0"/>
              <a:pPr/>
              <a:t>21</a:t>
            </a:fld>
            <a:endParaRPr lang="en-US" smtClean="0"/>
          </a:p>
        </p:txBody>
      </p:sp>
      <p:pic>
        <p:nvPicPr>
          <p:cNvPr id="21507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Water Vapour                Channel 06 (WV7.3)                   Clouds</a:t>
            </a:r>
          </a:p>
        </p:txBody>
      </p:sp>
      <p:pic>
        <p:nvPicPr>
          <p:cNvPr id="21509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6917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21511" name="Text Box 6"/>
          <p:cNvSpPr txBox="1">
            <a:spLocks noChangeArrowheads="1"/>
          </p:cNvSpPr>
          <p:nvPr/>
        </p:nvSpPr>
        <p:spPr bwMode="auto">
          <a:xfrm>
            <a:off x="0" y="914400"/>
            <a:ext cx="2039938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Low MTH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High MTH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(High-level warm surfaces)</a:t>
            </a:r>
          </a:p>
        </p:txBody>
      </p:sp>
      <p:sp>
        <p:nvSpPr>
          <p:cNvPr id="166919" name="Text Box 7"/>
          <p:cNvSpPr txBox="1"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  <a:p>
            <a:pPr defTabSz="762000">
              <a:defRPr/>
            </a:pPr>
            <a:endParaRPr lang="en-GB"/>
          </a:p>
        </p:txBody>
      </p:sp>
      <p:pic>
        <p:nvPicPr>
          <p:cNvPr id="21513" name="Picture 8" descr="2003_10_31_1130_CH06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5A267F-06F8-4275-A017-230E911E2BEB}" type="slidenum">
              <a:rPr lang="en-US" smtClean="0"/>
              <a:pPr/>
              <a:t>22</a:t>
            </a:fld>
            <a:endParaRPr lang="en-US" smtClean="0"/>
          </a:p>
        </p:txBody>
      </p:sp>
      <p:pic>
        <p:nvPicPr>
          <p:cNvPr id="22531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07 (IR8.7)                   Clouds</a:t>
            </a:r>
          </a:p>
        </p:txBody>
      </p:sp>
      <p:pic>
        <p:nvPicPr>
          <p:cNvPr id="22533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7941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67942" name="Text Box 6"/>
          <p:cNvSpPr txBox="1"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  <a:p>
            <a:pPr defTabSz="762000">
              <a:defRPr/>
            </a:pPr>
            <a:endParaRPr lang="en-GB"/>
          </a:p>
        </p:txBody>
      </p:sp>
      <p:pic>
        <p:nvPicPr>
          <p:cNvPr id="22536" name="Picture 7" descr="2003_10_31_1130_CH07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Text Box 8"/>
          <p:cNvSpPr txBox="1">
            <a:spLocks noChangeArrowheads="1"/>
          </p:cNvSpPr>
          <p:nvPr/>
        </p:nvSpPr>
        <p:spPr bwMode="auto">
          <a:xfrm>
            <a:off x="0" y="914400"/>
            <a:ext cx="2039938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Hot Land Surf.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Sea Surf.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 Surf. (arctic ice areas)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16CA63-7D5B-456F-9673-FBC1F01864E5}" type="slidenum">
              <a:rPr lang="en-US" smtClean="0"/>
              <a:pPr/>
              <a:t>23</a:t>
            </a:fld>
            <a:endParaRPr lang="en-US" smtClean="0"/>
          </a:p>
        </p:txBody>
      </p:sp>
      <p:pic>
        <p:nvPicPr>
          <p:cNvPr id="23555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08 (IR9.7)                   Clouds</a:t>
            </a:r>
          </a:p>
        </p:txBody>
      </p:sp>
      <p:pic>
        <p:nvPicPr>
          <p:cNvPr id="23557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68966" name="Text Box 6"/>
          <p:cNvSpPr txBox="1"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  <a:p>
            <a:pPr defTabSz="762000">
              <a:defRPr/>
            </a:pPr>
            <a:endParaRPr lang="en-GB"/>
          </a:p>
        </p:txBody>
      </p:sp>
      <p:sp>
        <p:nvSpPr>
          <p:cNvPr id="23560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Hot Land Surf.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Sea Surf.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(Areas of high IPV)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 Surf. (arctic ice areas)</a:t>
            </a:r>
          </a:p>
        </p:txBody>
      </p:sp>
      <p:pic>
        <p:nvPicPr>
          <p:cNvPr id="23561" name="Picture 8" descr="2003_10_31_1130_CH08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66DE707-051D-4F40-94EC-14C164DD9AF7}" type="slidenum">
              <a:rPr lang="en-US" smtClean="0"/>
              <a:pPr/>
              <a:t>24</a:t>
            </a:fld>
            <a:endParaRPr lang="en-US" smtClean="0"/>
          </a:p>
        </p:txBody>
      </p:sp>
      <p:pic>
        <p:nvPicPr>
          <p:cNvPr id="24579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09 (IR10.8)                   Clouds</a:t>
            </a:r>
          </a:p>
        </p:txBody>
      </p:sp>
      <p:pic>
        <p:nvPicPr>
          <p:cNvPr id="24581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9989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69990" name="Text Box 6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  <p:sp>
        <p:nvSpPr>
          <p:cNvPr id="24584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Hot Land Surf.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Sea Surf.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 Surf. (arctic ice areas)</a:t>
            </a:r>
          </a:p>
        </p:txBody>
      </p:sp>
      <p:pic>
        <p:nvPicPr>
          <p:cNvPr id="24585" name="Picture 8" descr="2003_10_31_1130_CH09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EC5FBA-B949-4131-BB8D-32CDFE4DC05D}" type="slidenum">
              <a:rPr lang="en-US" smtClean="0"/>
              <a:pPr/>
              <a:t>25</a:t>
            </a:fld>
            <a:endParaRPr lang="en-US" smtClean="0"/>
          </a:p>
        </p:txBody>
      </p:sp>
      <p:pic>
        <p:nvPicPr>
          <p:cNvPr id="25603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10 (IR12.0)                   Clouds</a:t>
            </a:r>
          </a:p>
        </p:txBody>
      </p:sp>
      <p:pic>
        <p:nvPicPr>
          <p:cNvPr id="25605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71013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71014" name="Text Box 6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  <p:sp>
        <p:nvSpPr>
          <p:cNvPr id="25608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Hot Land Surf.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Sea Surf.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 Surf. (arctic ice areas)</a:t>
            </a:r>
          </a:p>
        </p:txBody>
      </p:sp>
      <p:pic>
        <p:nvPicPr>
          <p:cNvPr id="25609" name="Picture 8" descr="2003_10_31_1130_CH10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F4BD8B-DC8A-4345-8B0D-681AB9498D04}" type="slidenum">
              <a:rPr lang="en-US" smtClean="0"/>
              <a:pPr/>
              <a:t>26</a:t>
            </a:fld>
            <a:endParaRPr lang="en-US" smtClean="0"/>
          </a:p>
        </p:txBody>
      </p:sp>
      <p:pic>
        <p:nvPicPr>
          <p:cNvPr id="26627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11 (IR13.4)                   Clouds</a:t>
            </a:r>
          </a:p>
        </p:txBody>
      </p:sp>
      <p:pic>
        <p:nvPicPr>
          <p:cNvPr id="26629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72037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  <a:p>
            <a:pPr defTabSz="762000">
              <a:defRPr/>
            </a:pPr>
            <a:endParaRPr lang="en-GB"/>
          </a:p>
        </p:txBody>
      </p:sp>
      <p:sp>
        <p:nvSpPr>
          <p:cNvPr id="26632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Hot Land Surf.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Sea Surf.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 Surf. (arctic ice areas)</a:t>
            </a:r>
          </a:p>
        </p:txBody>
      </p:sp>
      <p:pic>
        <p:nvPicPr>
          <p:cNvPr id="26633" name="Picture 8" descr="2003_10_31_1130_CH11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C4CBA5-E6E2-4806-B370-A3FE05885B39}" type="slidenum">
              <a:rPr lang="en-US" smtClean="0"/>
              <a:pPr/>
              <a:t>27</a:t>
            </a:fld>
            <a:endParaRPr lang="en-US" smtClean="0"/>
          </a:p>
        </p:txBody>
      </p:sp>
      <p:pic>
        <p:nvPicPr>
          <p:cNvPr id="27651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7652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12 (HRV)                    Clouds</a:t>
            </a:r>
          </a:p>
        </p:txBody>
      </p:sp>
      <p:pic>
        <p:nvPicPr>
          <p:cNvPr id="27653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73061" name="Text Box 5"/>
          <p:cNvSpPr txBox="1"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  <a:p>
            <a:pPr defTabSz="762000">
              <a:defRPr/>
            </a:pPr>
            <a:endParaRPr lang="en-GB"/>
          </a:p>
        </p:txBody>
      </p:sp>
      <p:pic>
        <p:nvPicPr>
          <p:cNvPr id="27655" name="Picture 6" descr="2003_10_31_1130_CH12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6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Sun Glint</a:t>
            </a:r>
          </a:p>
          <a:p>
            <a:pPr algn="r" defTabSz="762000"/>
            <a:r>
              <a:rPr lang="en-GB" sz="2000" b="1"/>
              <a:t>Snow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Desert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Bare Soil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Forest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Ocean, Sea</a:t>
            </a:r>
          </a:p>
        </p:txBody>
      </p:sp>
      <p:sp>
        <p:nvSpPr>
          <p:cNvPr id="173064" name="Text Box 8"/>
          <p:cNvSpPr txBox="1">
            <a:spLocks noChangeArrowheads="1"/>
          </p:cNvSpPr>
          <p:nvPr/>
        </p:nvSpPr>
        <p:spPr bwMode="auto">
          <a:xfrm>
            <a:off x="7102475" y="609600"/>
            <a:ext cx="2039938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reflectance</a:t>
            </a:r>
            <a:endParaRPr lang="en-GB" sz="2000" b="1"/>
          </a:p>
          <a:p>
            <a:pPr defTabSz="762000">
              <a:defRPr/>
            </a:pPr>
            <a:r>
              <a:rPr lang="en-GB" sz="2000" b="1"/>
              <a:t>Very thick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land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ocean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 reflectance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C2E5FC-E3F5-4802-8450-F813E7C77D60}" type="slidenum">
              <a:rPr lang="en-US" smtClean="0"/>
              <a:pPr/>
              <a:t>28</a:t>
            </a:fld>
            <a:endParaRPr lang="en-US" smtClean="0"/>
          </a:p>
        </p:txBody>
      </p:sp>
      <p:pic>
        <p:nvPicPr>
          <p:cNvPr id="28675" name="Obraz 2" descr="MODIScentralEurop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40042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2" descr="MSGwulk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0900" y="0"/>
            <a:ext cx="57531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pole tekstowe 4"/>
          <p:cNvSpPr txBox="1">
            <a:spLocks noChangeArrowheads="1"/>
          </p:cNvSpPr>
          <p:nvPr/>
        </p:nvSpPr>
        <p:spPr bwMode="auto">
          <a:xfrm>
            <a:off x="755650" y="4437063"/>
            <a:ext cx="79200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>
                <a:latin typeface="Arial" pitchFamily="34" charset="0"/>
                <a:cs typeface="Arial" pitchFamily="34" charset="0"/>
              </a:rPr>
              <a:t>Kompozycja barwna RGB uzyskana na podstawie pomiarów przyrządem SEVIRI na satelicie MSG2 o godzinie 06 UTC (a), 12 UTC (b), 16 UTC (c) dnia 16 kwietnia oraz o 12 UTC 17 kwietnia. Odcienie żółte odpowiadają pyłowi wulkanicznemu znajdującemu się ponad obszarem pokrytym chmurami. Barwy niebieskie oznaczają chmury zbudowane z kryształów lody, czerwone chmury zbudowane z kropelek wody, kolorem czarnym i brązowym oznaczone są obszary pozbawione zachmurzenia. 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FD36405-6DC0-42F5-9148-588C36D7D30F}" type="slidenum">
              <a:rPr lang="en-US" smtClean="0"/>
              <a:pPr/>
              <a:t>29</a:t>
            </a:fld>
            <a:endParaRPr lang="en-US" smtClean="0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620713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7D3CA0-972F-4655-93A5-874CAC27092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7938"/>
            <a:ext cx="8027988" cy="68500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1E47409-16F4-4410-84D4-18AC15D48AA1}" type="slidenum">
              <a:rPr lang="en-US" smtClean="0"/>
              <a:pPr/>
              <a:t>30</a:t>
            </a:fld>
            <a:endParaRPr lang="en-US" smtClean="0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2F2A21-D605-424F-99E5-D65AD734FCB9}" type="slidenum">
              <a:rPr lang="en-US" smtClean="0"/>
              <a:pPr/>
              <a:t>31</a:t>
            </a:fld>
            <a:endParaRPr lang="en-US" smtClean="0"/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6A33BA-211D-4524-AFBD-C07B5788DEAF}" type="slidenum">
              <a:rPr lang="en-US" smtClean="0"/>
              <a:pPr/>
              <a:t>32</a:t>
            </a:fld>
            <a:endParaRPr lang="en-US" smtClean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665AD-A142-4DDE-B668-D8561147BE39}" type="slidenum">
              <a:rPr lang="en-US" smtClean="0"/>
              <a:pPr/>
              <a:t>33</a:t>
            </a:fld>
            <a:endParaRPr lang="en-US" smtClean="0"/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EAF312-5A2F-4179-92D7-59D38D45DEFA}" type="slidenum">
              <a:rPr lang="en-US" smtClean="0"/>
              <a:pPr/>
              <a:t>34</a:t>
            </a:fld>
            <a:endParaRPr lang="en-US" smtClean="0"/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D051CE-5CF9-46D0-82F7-52A1B6105CBE}" type="slidenum">
              <a:rPr lang="en-US" smtClean="0"/>
              <a:pPr/>
              <a:t>35</a:t>
            </a:fld>
            <a:endParaRPr lang="en-US" smtClean="0"/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2DCBF9-F2E2-4A6F-B859-D1EA75D12AF6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647700"/>
          </a:xfrm>
        </p:spPr>
        <p:txBody>
          <a:bodyPr/>
          <a:lstStyle/>
          <a:p>
            <a:r>
              <a:rPr lang="pl-PL" sz="3200" smtClean="0"/>
              <a:t>Xrit2pic – program do czytania danych MSG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7772400" cy="4114800"/>
          </a:xfrm>
        </p:spPr>
        <p:txBody>
          <a:bodyPr/>
          <a:lstStyle/>
          <a:p>
            <a:endParaRPr lang="pl-PL" smtClean="0"/>
          </a:p>
        </p:txBody>
      </p:sp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ytuł 1"/>
          <p:cNvSpPr>
            <a:spLocks noGrp="1"/>
          </p:cNvSpPr>
          <p:nvPr>
            <p:ph type="title"/>
          </p:nvPr>
        </p:nvSpPr>
        <p:spPr>
          <a:xfrm>
            <a:off x="755650" y="0"/>
            <a:ext cx="7772400" cy="765175"/>
          </a:xfrm>
        </p:spPr>
        <p:txBody>
          <a:bodyPr/>
          <a:lstStyle/>
          <a:p>
            <a:r>
              <a:rPr lang="pl-PL" sz="3200" b="1" dirty="0" smtClean="0">
                <a:latin typeface="Arial" pitchFamily="34" charset="0"/>
                <a:cs typeface="Arial" pitchFamily="34" charset="0"/>
              </a:rPr>
              <a:t>Algorytmy używane do detekcji chmur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0825" y="1341438"/>
            <a:ext cx="8713788" cy="5040312"/>
          </a:xfrm>
        </p:spPr>
        <p:txBody>
          <a:bodyPr/>
          <a:lstStyle/>
          <a:p>
            <a:pPr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Chmury na zdjęciach satelitarnych:</a:t>
            </a:r>
          </a:p>
          <a:p>
            <a:pPr marL="514350" indent="-514350">
              <a:buFontTx/>
              <a:buAutoNum type="arabicPeriod"/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mają wyższy współczynnik odbicia niż powierzchnia ziemi</a:t>
            </a:r>
          </a:p>
          <a:p>
            <a:pPr marL="514350" indent="-514350">
              <a:buFontTx/>
              <a:buAutoNum type="arabicPeriod"/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niższą temperaturę niż powierzchnia ziemi </a:t>
            </a:r>
          </a:p>
          <a:p>
            <a:pPr marL="514350" indent="-514350">
              <a:buFontTx/>
              <a:buAutoNum type="arabicPeriod"/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wykazują znaczną zmienność czasową przestrzenną współczynnika odbicia i temperatury</a:t>
            </a:r>
          </a:p>
          <a:p>
            <a:pPr marL="514350" indent="-514350">
              <a:buFontTx/>
              <a:buNone/>
              <a:defRPr/>
            </a:pPr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Tx/>
              <a:buNone/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	Znacznym problemem w przypadku pikseli o szerokości rzędu kilku kilometrów w lub większym jest występowanie chmur konwekcyjnych, których rozmiary mogą być znacznie mniejsze niż wielkość piksela.</a:t>
            </a:r>
          </a:p>
          <a:p>
            <a:pPr marL="514350" indent="-514350">
              <a:buFontTx/>
              <a:buNone/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l-PL" sz="2400" smtClean="0">
                <a:latin typeface="Arial" pitchFamily="34" charset="0"/>
                <a:cs typeface="Arial" pitchFamily="34" charset="0"/>
              </a:rPr>
              <a:t>Ponadto rzucanie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przez chmury cieni na powierzchnie ziemi. </a:t>
            </a:r>
          </a:p>
          <a:p>
            <a:pPr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F28BDA-E71E-448E-8D4C-1F69CE47863B}" type="slidenum">
              <a:rPr lang="en-US" smtClean="0"/>
              <a:pPr/>
              <a:t>37</a:t>
            </a:fld>
            <a:endParaRPr lang="en-US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zawartości 2"/>
          <p:cNvSpPr>
            <a:spLocks noGrp="1"/>
          </p:cNvSpPr>
          <p:nvPr>
            <p:ph idx="1"/>
          </p:nvPr>
        </p:nvSpPr>
        <p:spPr>
          <a:xfrm>
            <a:off x="684213" y="1412875"/>
            <a:ext cx="7772400" cy="792163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Definicja poziomów wiarygodności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658F6D-423A-4865-BAA4-F00A87D55F05}" type="slidenum">
              <a:rPr lang="en-US" smtClean="0"/>
              <a:pPr/>
              <a:t>38</a:t>
            </a:fld>
            <a:endParaRPr lang="en-US" smtClean="0"/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636838"/>
            <a:ext cx="5705475" cy="32654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ytuł 1"/>
          <p:cNvSpPr>
            <a:spLocks noGrp="1"/>
          </p:cNvSpPr>
          <p:nvPr>
            <p:ph type="title"/>
          </p:nvPr>
        </p:nvSpPr>
        <p:spPr>
          <a:xfrm>
            <a:off x="684213" y="0"/>
            <a:ext cx="7772400" cy="765175"/>
          </a:xfrm>
        </p:spPr>
        <p:txBody>
          <a:bodyPr/>
          <a:lstStyle/>
          <a:p>
            <a:r>
              <a:rPr lang="pl-PL" sz="3200" dirty="0" smtClean="0">
                <a:latin typeface="Arial" pitchFamily="34" charset="0"/>
                <a:cs typeface="Arial" pitchFamily="34" charset="0"/>
              </a:rPr>
              <a:t>Algorytm MSG - dzienny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Symbol zastępczy zawartości 2"/>
          <p:cNvSpPr>
            <a:spLocks noGrp="1"/>
          </p:cNvSpPr>
          <p:nvPr>
            <p:ph idx="1"/>
          </p:nvPr>
        </p:nvSpPr>
        <p:spPr>
          <a:xfrm>
            <a:off x="179388" y="6165850"/>
            <a:ext cx="8424862" cy="506413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None/>
            </a:pPr>
            <a:r>
              <a:rPr lang="pl-PL" sz="1800" dirty="0" err="1" smtClean="0">
                <a:latin typeface="Arial" pitchFamily="34" charset="0"/>
                <a:cs typeface="Arial" pitchFamily="34" charset="0"/>
              </a:rPr>
              <a:t>Tmax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l-PL" sz="1800" dirty="0" err="1" smtClean="0">
                <a:latin typeface="Arial" pitchFamily="34" charset="0"/>
                <a:cs typeface="Arial" pitchFamily="34" charset="0"/>
              </a:rPr>
              <a:t>Tmean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l-PL" sz="1800" dirty="0" err="1" smtClean="0">
                <a:latin typeface="Arial" pitchFamily="34" charset="0"/>
                <a:cs typeface="Arial" pitchFamily="34" charset="0"/>
              </a:rPr>
              <a:t>Tmin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 – średnie klimatologiczne (miesięczne) temp. powierzchni ziemi</a:t>
            </a:r>
          </a:p>
          <a:p>
            <a:pPr>
              <a:buFontTx/>
              <a:buNone/>
            </a:pPr>
            <a:r>
              <a:rPr lang="pl-PL" sz="1800" dirty="0" err="1" smtClean="0">
                <a:latin typeface="Arial" pitchFamily="34" charset="0"/>
                <a:cs typeface="Arial" pitchFamily="34" charset="0"/>
              </a:rPr>
              <a:t>Stddev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 - liczone na podstawie 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wartości w piksela sąsiadujących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DDBBE3E-324C-4CFB-A827-B8B90ECA4C1A}" type="slidenum">
              <a:rPr lang="en-US" smtClean="0"/>
              <a:pPr/>
              <a:t>39</a:t>
            </a:fld>
            <a:endParaRPr lang="en-US" smtClean="0"/>
          </a:p>
        </p:txBody>
      </p:sp>
      <p:pic>
        <p:nvPicPr>
          <p:cNvPr id="3994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692150"/>
            <a:ext cx="9180513" cy="51784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A93B53-B980-4D5C-9E71-A6432A6D0619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0" y="-49417288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155082" name="Group 458"/>
          <p:cNvGraphicFramePr>
            <a:graphicFrameLocks noGrp="1"/>
          </p:cNvGraphicFramePr>
          <p:nvPr/>
        </p:nvGraphicFramePr>
        <p:xfrm>
          <a:off x="4206875" y="-49417288"/>
          <a:ext cx="4686300" cy="27157680"/>
        </p:xfrm>
        <a:graphic>
          <a:graphicData uri="http://schemas.openxmlformats.org/drawingml/2006/table">
            <a:tbl>
              <a:tblPr/>
              <a:tblGrid>
                <a:gridCol w="1171575"/>
                <a:gridCol w="1171575"/>
                <a:gridCol w="1171575"/>
                <a:gridCol w="1171575"/>
              </a:tblGrid>
              <a:tr h="15525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Channel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&amp;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wavelength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(microns)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Spectral Band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upper-lower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wavelengths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(microns)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Spatial Resolution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(kilometers)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Principal Sensitivity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HRV 0.75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0.6-0.9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texture, winds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VIS 0.64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0.56-0.71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land, winds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VIS 0.81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0.74-0.88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water, vegetation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NIR 1.6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1.50-1.78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snow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MIR 3.8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3.48-4.36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low cloud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6.2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5.35-7.15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high water vapor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7.3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6.85-7.85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middle water vapor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8.7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8.30-9.10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total water vapor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9.7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9.38-9.94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total ozone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10.8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9.80-11.80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surface &amp; cloud top temp., winds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12.0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11.00-13.00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surface temp. correction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13.4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12.40-13.40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higher clouds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220" name="Rectangle 342"/>
          <p:cNvSpPr>
            <a:spLocks noChangeArrowheads="1"/>
          </p:cNvSpPr>
          <p:nvPr/>
        </p:nvSpPr>
        <p:spPr bwMode="auto">
          <a:xfrm>
            <a:off x="4479925" y="55454550"/>
            <a:ext cx="18415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graphicFrame>
        <p:nvGraphicFramePr>
          <p:cNvPr id="155092" name="Group 468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8785225" cy="5577840"/>
        </p:xfrm>
        <a:graphic>
          <a:graphicData uri="http://schemas.openxmlformats.org/drawingml/2006/table">
            <a:tbl>
              <a:tblPr/>
              <a:tblGrid>
                <a:gridCol w="1377950"/>
                <a:gridCol w="1693863"/>
                <a:gridCol w="2130425"/>
                <a:gridCol w="3582987"/>
              </a:tblGrid>
              <a:tr h="90805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Channel</a:t>
                      </a:r>
                      <a:endParaRPr kumimoji="0" 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Wavelength</a:t>
                      </a:r>
                      <a:endParaRPr kumimoji="0" 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(microns) 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Spectral Band</a:t>
                      </a:r>
                      <a:endParaRPr kumimoji="0" 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upper</a:t>
                      </a: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lower</a:t>
                      </a:r>
                      <a:endParaRPr kumimoji="0" 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Wavelengths</a:t>
                      </a:r>
                      <a:endParaRPr kumimoji="0" 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(microns) 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Spatial Resolution</a:t>
                      </a:r>
                      <a:b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(kilometers)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Principal Sensitivity</a:t>
                      </a:r>
                      <a:b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</a:b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HRV 0.75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0.6-0.9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texture, winds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VIS 0.64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0.56-0.71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land, winds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VIS 0.81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0.74-0.88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water, vegetation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NIR 1.6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1.50-1.78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snow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MIR 3.8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3.48-4.36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low cloud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6.2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5.35-7.15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high water vapor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7.3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6.85-7.85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middle water vapor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8.7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8.30-9.10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total water vapor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9.7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9.38-9.94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total ozone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10.8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9.80-11.80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surface &amp; cloud top temp., winds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12.0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11.00-13.00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surface temp. correction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13.4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12.40-1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.40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higher clouds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ytuł 1"/>
          <p:cNvSpPr>
            <a:spLocks noGrp="1"/>
          </p:cNvSpPr>
          <p:nvPr>
            <p:ph type="title"/>
          </p:nvPr>
        </p:nvSpPr>
        <p:spPr>
          <a:xfrm>
            <a:off x="755650" y="188913"/>
            <a:ext cx="7772400" cy="1143000"/>
          </a:xfrm>
        </p:spPr>
        <p:txBody>
          <a:bodyPr/>
          <a:lstStyle/>
          <a:p>
            <a:r>
              <a:rPr lang="pl-PL" sz="3200" dirty="0" smtClean="0">
                <a:latin typeface="Arial" pitchFamily="34" charset="0"/>
                <a:cs typeface="Arial" pitchFamily="34" charset="0"/>
              </a:rPr>
              <a:t>Algorytm MSG - nocny</a:t>
            </a:r>
            <a:endParaRPr lang="en-US" sz="3200" dirty="0" smtClean="0"/>
          </a:p>
        </p:txBody>
      </p:sp>
      <p:sp>
        <p:nvSpPr>
          <p:cNvPr id="4096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096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6F2063-9031-49F2-BA6D-6115B83F3E7F}" type="slidenum">
              <a:rPr lang="en-US" smtClean="0"/>
              <a:pPr/>
              <a:t>40</a:t>
            </a:fld>
            <a:endParaRPr lang="en-US" smtClean="0"/>
          </a:p>
        </p:txBody>
      </p:sp>
      <p:pic>
        <p:nvPicPr>
          <p:cNvPr id="4096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8964613" cy="47450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Prostokąt 1"/>
          <p:cNvSpPr/>
          <p:nvPr/>
        </p:nvSpPr>
        <p:spPr>
          <a:xfrm>
            <a:off x="251520" y="5949280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hlinkClick r:id="rId3"/>
              </a:rPr>
              <a:t>https://webapps.itc.utwente.nl/librarywww/papers_2007/msc/wrem/masika.pdf</a:t>
            </a:r>
            <a:endParaRPr lang="pl-PL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pl-PL" sz="3200" dirty="0" smtClean="0">
                <a:latin typeface="Arial" pitchFamily="34" charset="0"/>
                <a:cs typeface="Arial" pitchFamily="34" charset="0"/>
              </a:rPr>
              <a:t>Algorytm dla detektora AVHRR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198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9C1EB4-3143-43DA-8F6A-1345C2F8F9BA}" type="slidenum">
              <a:rPr lang="en-US" smtClean="0"/>
              <a:pPr/>
              <a:t>41</a:t>
            </a:fld>
            <a:endParaRPr lang="en-US" smtClean="0"/>
          </a:p>
        </p:txBody>
      </p:sp>
      <p:pic>
        <p:nvPicPr>
          <p:cNvPr id="4198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1911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301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301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E538E2-C4EC-4A2C-B602-288CF3197629}" type="slidenum">
              <a:rPr lang="en-US" smtClean="0"/>
              <a:pPr/>
              <a:t>42</a:t>
            </a:fld>
            <a:endParaRPr lang="en-US" smtClean="0"/>
          </a:p>
        </p:txBody>
      </p:sp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3363"/>
            <a:ext cx="9144000" cy="662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403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403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0F7B8E-9B7A-4786-8C00-5B762DAF1EA3}" type="slidenum">
              <a:rPr lang="en-US" smtClean="0"/>
              <a:pPr/>
              <a:t>43</a:t>
            </a:fld>
            <a:endParaRPr lang="en-US" smtClean="0"/>
          </a:p>
        </p:txBody>
      </p:sp>
      <p:pic>
        <p:nvPicPr>
          <p:cNvPr id="440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1483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4403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2825"/>
            <a:ext cx="9144000" cy="5048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505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506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B012EF-E055-4903-8A9D-A84F2E276113}" type="slidenum">
              <a:rPr lang="en-US" smtClean="0"/>
              <a:pPr/>
              <a:t>44</a:t>
            </a:fld>
            <a:endParaRPr lang="en-US" smtClean="0"/>
          </a:p>
        </p:txBody>
      </p:sp>
      <p:pic>
        <p:nvPicPr>
          <p:cNvPr id="4506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1113"/>
            <a:ext cx="9144000" cy="5576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608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608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9DD929-AC2C-4914-8935-B0F6B6034A9D}" type="slidenum">
              <a:rPr lang="en-US" smtClean="0"/>
              <a:pPr/>
              <a:t>45</a:t>
            </a:fld>
            <a:endParaRPr lang="en-US" smtClean="0"/>
          </a:p>
        </p:txBody>
      </p:sp>
      <p:pic>
        <p:nvPicPr>
          <p:cNvPr id="4608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0738"/>
            <a:ext cx="9144000" cy="60372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56F88A-7F08-486E-9DF6-2D043634E82B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171" name="Rectangle 164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836613"/>
          </a:xfrm>
        </p:spPr>
        <p:txBody>
          <a:bodyPr/>
          <a:lstStyle/>
          <a:p>
            <a:r>
              <a:rPr lang="pl-PL" sz="3200" smtClean="0"/>
              <a:t>Meteosat 8-9, skaner SEVIRI</a:t>
            </a:r>
          </a:p>
        </p:txBody>
      </p:sp>
      <p:pic>
        <p:nvPicPr>
          <p:cNvPr id="7172" name="Picture 1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7338"/>
            <a:ext cx="91440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tabeli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370785681"/>
              </p:ext>
            </p:extLst>
          </p:nvPr>
        </p:nvGraphicFramePr>
        <p:xfrm>
          <a:off x="179512" y="1052736"/>
          <a:ext cx="8424936" cy="5725895"/>
        </p:xfrm>
        <a:graphic>
          <a:graphicData uri="http://schemas.openxmlformats.org/drawingml/2006/table">
            <a:tbl>
              <a:tblPr/>
              <a:tblGrid>
                <a:gridCol w="504056"/>
                <a:gridCol w="864096"/>
                <a:gridCol w="1512168"/>
                <a:gridCol w="5544616"/>
              </a:tblGrid>
              <a:tr h="432048">
                <a:tc>
                  <a:txBody>
                    <a:bodyPr/>
                    <a:lstStyle/>
                    <a:p>
                      <a:r>
                        <a:rPr lang="pl-PL" sz="1400" dirty="0"/>
                        <a:t>1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0,444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VIS (niebieski)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Obserwacja aerozoli, cieni chmur, tworzenie obrazów w kolorze rzeczywistym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pl-PL" sz="1400" dirty="0"/>
                        <a:t>2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0,510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VIS (zielony)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Obserwacja aerozoli, tworzenie obrazów w kolorze rzeczywistym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pl-PL" sz="1400" dirty="0"/>
                        <a:t>3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0,640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VIS (czerwony)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Detekcja chmur, pokrywy śnieżnej, wegetacji; obrazy RGB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pl-PL" sz="1400" dirty="0"/>
                        <a:t>4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0,865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NIR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Identyfikacja chmur, pokrywy śnieżnej, stresu roślin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pl-PL" sz="1400" dirty="0"/>
                        <a:t>5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0,914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NIR (para wodna)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Pomiar zawartości pary wodnej w atmosferze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7216">
                <a:tc>
                  <a:txBody>
                    <a:bodyPr/>
                    <a:lstStyle/>
                    <a:p>
                      <a:r>
                        <a:rPr lang="pl-PL" sz="1400" dirty="0"/>
                        <a:t>6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1,380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NIR (para wodna)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Detekcja cienkich chmur typu cirrus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8848">
                <a:tc>
                  <a:txBody>
                    <a:bodyPr/>
                    <a:lstStyle/>
                    <a:p>
                      <a:r>
                        <a:rPr lang="pl-PL" sz="1400" dirty="0"/>
                        <a:t>7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1,610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NIR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Analiza mikrostruktury chmur, pokrywy śnieżnej, wegetacji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pl-PL" sz="1400" dirty="0"/>
                        <a:t>8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2,250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SWIR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Mikrostruktura chmur, detekcja lodu i śniegu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pl-PL" sz="1400" dirty="0"/>
                        <a:t>9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3,800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MWIR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Wykrywanie pożarów, temperatura powierzchni, mikrostruktura chmur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pl-PL" sz="1400" dirty="0"/>
                        <a:t>10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6,300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TIR (para wodna)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Profilowanie pary wodnej, analiza dynamiki atmosfery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4596">
                <a:tc>
                  <a:txBody>
                    <a:bodyPr/>
                    <a:lstStyle/>
                    <a:p>
                      <a:r>
                        <a:rPr lang="pl-PL" sz="1400" dirty="0"/>
                        <a:t>11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7,350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TIR (para wodna)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Profilowanie pary wodnej, analiza dynamiki atmosfery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476">
                <a:tc>
                  <a:txBody>
                    <a:bodyPr/>
                    <a:lstStyle/>
                    <a:p>
                      <a:r>
                        <a:rPr lang="pl-PL" sz="1400" dirty="0"/>
                        <a:t>12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8,700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TIR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Detekcja chmur, popiołu wulkanicznego, SO₂, pyłów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7216">
                <a:tc>
                  <a:txBody>
                    <a:bodyPr/>
                    <a:lstStyle/>
                    <a:p>
                      <a:r>
                        <a:rPr lang="pl-PL" sz="1400" dirty="0"/>
                        <a:t>13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9,660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TIR (ozon)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Pomiar całkowitej kolumny ozonu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975">
                <a:tc>
                  <a:txBody>
                    <a:bodyPr/>
                    <a:lstStyle/>
                    <a:p>
                      <a:r>
                        <a:rPr lang="pl-PL" sz="1400" dirty="0"/>
                        <a:t>14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10,500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TIR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Temperatura powierzchni, detekcja chmur, popiołu, pyłów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975">
                <a:tc>
                  <a:txBody>
                    <a:bodyPr/>
                    <a:lstStyle/>
                    <a:p>
                      <a:r>
                        <a:rPr lang="pl-PL" sz="1400" dirty="0"/>
                        <a:t>15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12,300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TIR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Temperatura powierzchni, detekcja chmur, popiołu, pyłów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9353">
                <a:tc>
                  <a:txBody>
                    <a:bodyPr/>
                    <a:lstStyle/>
                    <a:p>
                      <a:r>
                        <a:rPr lang="pl-PL" sz="1400" dirty="0"/>
                        <a:t>16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13,300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TIR (CO₂)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Profilowanie temperatury, wysokość wierzchołków chmur</a:t>
                      </a:r>
                    </a:p>
                  </a:txBody>
                  <a:tcPr marL="21320" marR="21320" marT="10660" marB="106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1259632" y="116632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/>
              <a:t>Meteosat-12 (MTG-I1)</a:t>
            </a:r>
          </a:p>
        </p:txBody>
      </p:sp>
    </p:spTree>
    <p:extLst>
      <p:ext uri="{BB962C8B-B14F-4D97-AF65-F5344CB8AC3E}">
        <p14:creationId xmlns:p14="http://schemas.microsoft.com/office/powerpoint/2010/main" val="4132681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pl-PL" dirty="0"/>
              <a:t>Dodatkowe kanały Meteosat-12 (MTG-I1</a:t>
            </a:r>
            <a:r>
              <a:rPr lang="pl-PL" dirty="0" smtClean="0"/>
              <a:t>)		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15432" y="1610157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sz="2400" dirty="0" smtClean="0"/>
              <a:t>cztery </a:t>
            </a:r>
            <a:r>
              <a:rPr lang="pl-PL" sz="2400" dirty="0"/>
              <a:t>kanały o wysokiej rozdzielczości przestrzennej (High Resolution Fast </a:t>
            </a:r>
            <a:r>
              <a:rPr lang="pl-PL" sz="2400" dirty="0" err="1"/>
              <a:t>Imagery</a:t>
            </a:r>
            <a:r>
              <a:rPr lang="pl-PL" sz="2400" dirty="0"/>
              <a:t>, HRFI), które umożliwiają szybsze i bardziej szczegółowe obserwacje:​</a:t>
            </a:r>
          </a:p>
          <a:p>
            <a:r>
              <a:rPr lang="pl-PL" sz="2400" dirty="0"/>
              <a:t>0,640 µm (VIS)</a:t>
            </a:r>
          </a:p>
          <a:p>
            <a:r>
              <a:rPr lang="pl-PL" sz="2400" dirty="0"/>
              <a:t>2,250 µm (SWIR)</a:t>
            </a:r>
          </a:p>
          <a:p>
            <a:r>
              <a:rPr lang="pl-PL" sz="2400" dirty="0"/>
              <a:t>3,800 µm (MWIR)</a:t>
            </a:r>
          </a:p>
          <a:p>
            <a:r>
              <a:rPr lang="pl-PL" sz="2400" dirty="0"/>
              <a:t>10,500 µm (TIR)</a:t>
            </a:r>
            <a:r>
              <a:rPr lang="pl-PL" sz="2400" dirty="0" smtClean="0"/>
              <a:t>​</a:t>
            </a:r>
          </a:p>
          <a:p>
            <a:endParaRPr lang="pl-PL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l-PL" sz="2400" dirty="0" smtClean="0"/>
              <a:t>Te </a:t>
            </a:r>
            <a:r>
              <a:rPr lang="pl-PL" sz="2400" dirty="0"/>
              <a:t>kanały są szczególnie użyteczne w trybie szybkiego skanowania (</a:t>
            </a:r>
            <a:r>
              <a:rPr lang="pl-PL" sz="2400" dirty="0" err="1"/>
              <a:t>Rapid</a:t>
            </a:r>
            <a:r>
              <a:rPr lang="pl-PL" sz="2400" dirty="0"/>
              <a:t> </a:t>
            </a:r>
            <a:r>
              <a:rPr lang="pl-PL" sz="2400" dirty="0" err="1"/>
              <a:t>Scanning</a:t>
            </a:r>
            <a:r>
              <a:rPr lang="pl-PL" sz="2400" dirty="0"/>
              <a:t> Service), który pozwala na obserwację jednej czwartej dysku Ziemi (np. Europy) co 2,5 minuty, co jest kluczowe dla monitorowania szybko zmieniających się zjawisk atmosferycznych, takich jak burze czy pożary.</a:t>
            </a:r>
          </a:p>
        </p:txBody>
      </p:sp>
    </p:spTree>
    <p:extLst>
      <p:ext uri="{BB962C8B-B14F-4D97-AF65-F5344CB8AC3E}">
        <p14:creationId xmlns:p14="http://schemas.microsoft.com/office/powerpoint/2010/main" val="3456597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34F396-2CF8-4845-B8AA-17A9C3CC56F3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8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1A93D1-889C-4D1A-9C59-E0A9CC2A7080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41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1449</Words>
  <Application>Microsoft Office PowerPoint</Application>
  <PresentationFormat>Pokaz na ekranie (4:3)</PresentationFormat>
  <Paragraphs>699</Paragraphs>
  <Slides>45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46" baseType="lpstr">
      <vt:lpstr>Motyw pakietu Office</vt:lpstr>
      <vt:lpstr> Metody teledetekcyjne w badaniach atmosfery.  Wykład 10   Detektor SEVIRI na satelicie MSG</vt:lpstr>
      <vt:lpstr>Historia funkcjonowania satelitów Meteosat</vt:lpstr>
      <vt:lpstr>Prezentacja programu PowerPoint</vt:lpstr>
      <vt:lpstr>Prezentacja programu PowerPoint</vt:lpstr>
      <vt:lpstr>Meteosat 8-9, skaner SEVIRI</vt:lpstr>
      <vt:lpstr>Prezentacja programu PowerPoint</vt:lpstr>
      <vt:lpstr>Dodatkowe kanały Meteosat-12 (MTG-I1)  </vt:lpstr>
      <vt:lpstr>Prezentacja programu PowerPoint</vt:lpstr>
      <vt:lpstr>Prezentacja programu PowerPoint</vt:lpstr>
      <vt:lpstr>Prezentacja programu PowerPoint</vt:lpstr>
      <vt:lpstr>Schemat układu optycznego</vt:lpstr>
      <vt:lpstr>Prezentacja programu PowerPoint</vt:lpstr>
      <vt:lpstr>Typy danych:</vt:lpstr>
      <vt:lpstr>Produkty meteorologiczne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Xrit2pic – program do czytania danych MSG</vt:lpstr>
      <vt:lpstr>Algorytmy używane do detekcji chmur</vt:lpstr>
      <vt:lpstr>Prezentacja programu PowerPoint</vt:lpstr>
      <vt:lpstr>Algorytm MSG - dzienny</vt:lpstr>
      <vt:lpstr>Algorytm MSG - nocny</vt:lpstr>
      <vt:lpstr>Algorytm dla detektora AVHRR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admin</cp:lastModifiedBy>
  <cp:revision>20</cp:revision>
  <dcterms:created xsi:type="dcterms:W3CDTF">2017-04-04T08:00:32Z</dcterms:created>
  <dcterms:modified xsi:type="dcterms:W3CDTF">2025-04-29T08:43:59Z</dcterms:modified>
</cp:coreProperties>
</file>