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7" r:id="rId2"/>
    <p:sldId id="258" r:id="rId3"/>
    <p:sldId id="259" r:id="rId4"/>
    <p:sldId id="260" r:id="rId5"/>
    <p:sldId id="308" r:id="rId6"/>
    <p:sldId id="309" r:id="rId7"/>
    <p:sldId id="262" r:id="rId8"/>
    <p:sldId id="263" r:id="rId9"/>
    <p:sldId id="264" r:id="rId10"/>
    <p:sldId id="321" r:id="rId11"/>
    <p:sldId id="265" r:id="rId12"/>
    <p:sldId id="266" r:id="rId13"/>
    <p:sldId id="267" r:id="rId14"/>
    <p:sldId id="268" r:id="rId15"/>
    <p:sldId id="310" r:id="rId16"/>
    <p:sldId id="320" r:id="rId17"/>
    <p:sldId id="311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314" r:id="rId43"/>
    <p:sldId id="293" r:id="rId44"/>
    <p:sldId id="294" r:id="rId45"/>
    <p:sldId id="295" r:id="rId46"/>
    <p:sldId id="315" r:id="rId47"/>
    <p:sldId id="316" r:id="rId48"/>
    <p:sldId id="317" r:id="rId49"/>
    <p:sldId id="312" r:id="rId50"/>
    <p:sldId id="313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18" r:id="rId63"/>
    <p:sldId id="319" r:id="rId64"/>
    <p:sldId id="307" r:id="rId6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73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C4B5B-01DE-4BE2-84E4-C8EA08975400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AD9A-4F5E-4CFD-8D6A-BADCE6795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76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322465-8633-4430-83A3-928E2240A3C5}" type="slidenum">
              <a:rPr lang="en-US"/>
              <a:pPr/>
              <a:t>4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72D26-A32D-4950-811B-2A745F171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977D1-1922-464F-A03B-7B256BD0D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29016-93AE-4524-ADF6-0E7351E021A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mark@igf.fuw.edu.p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29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20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44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25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48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29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13" Type="http://schemas.openxmlformats.org/officeDocument/2006/relationships/oleObject" Target="../embeddings/oleObject36.bin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55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2.w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54.wmf"/><Relationship Id="rId4" Type="http://schemas.openxmlformats.org/officeDocument/2006/relationships/image" Target="../media/image51.w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56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58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61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image" Target="../media/image66.jpeg"/><Relationship Id="rId7" Type="http://schemas.openxmlformats.org/officeDocument/2006/relationships/image" Target="../media/image6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63.wmf"/><Relationship Id="rId4" Type="http://schemas.openxmlformats.org/officeDocument/2006/relationships/oleObject" Target="../embeddings/oleObject42.bin"/><Relationship Id="rId9" Type="http://schemas.openxmlformats.org/officeDocument/2006/relationships/image" Target="../media/image65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59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67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hyperlink" Target="http://earthobservatory.nasa.gov/Newsroom/NewImages/Images/ozone_hole_large.jpg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://ozone.meteo.be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ozone.meteo.be/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w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w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w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pc.ncep.noaa.gov/products/stratosphere/tovsto/gif_files/tovs_chan9.gif" TargetMode="External"/><Relationship Id="rId2" Type="http://schemas.openxmlformats.org/officeDocument/2006/relationships/hyperlink" Target="http://www.cpc.ncep.noaa.gov/products/stratosphere/tovsto/gif_files/transmisivity.gi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pc.ncep.noaa.gov/products/stratosphere/tovsto/gif_files/oz_contrib.gi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solar.com/sunphoto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7.wmf"/><Relationship Id="rId3" Type="http://schemas.openxmlformats.org/officeDocument/2006/relationships/image" Target="../media/image18.jpeg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latin typeface="Arial" charset="0"/>
              </a:rPr>
              <a:t>Metody teledetekcyjne w badaniach atmosfery</a:t>
            </a:r>
            <a:r>
              <a:rPr lang="pl-PL" sz="3200" dirty="0" smtClean="0">
                <a:latin typeface="Arial" charset="0"/>
              </a:rPr>
              <a:t>.</a:t>
            </a:r>
            <a:br>
              <a:rPr lang="pl-PL" sz="3200" dirty="0" smtClean="0">
                <a:latin typeface="Arial" charset="0"/>
              </a:rPr>
            </a:br>
            <a:r>
              <a:rPr lang="pl-PL" sz="3200" dirty="0" smtClean="0">
                <a:latin typeface="Arial" charset="0"/>
              </a:rPr>
              <a:t/>
            </a:r>
            <a:br>
              <a:rPr lang="pl-PL" sz="3200" dirty="0" smtClean="0">
                <a:latin typeface="Arial" charset="0"/>
              </a:rPr>
            </a:br>
            <a:r>
              <a:rPr lang="pl-PL" sz="3200" dirty="0" smtClean="0">
                <a:latin typeface="Arial" charset="0"/>
              </a:rPr>
              <a:t>Wykład 3. </a:t>
            </a:r>
            <a:br>
              <a:rPr lang="pl-PL" sz="3200" dirty="0" smtClean="0">
                <a:latin typeface="Arial" charset="0"/>
              </a:rPr>
            </a:br>
            <a:r>
              <a:rPr lang="pl-PL" sz="3200" dirty="0" smtClean="0">
                <a:latin typeface="Arial" charset="0"/>
              </a:rPr>
              <a:t>Pomiary ozonu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sz="2800" b="1" dirty="0" smtClean="0">
                <a:latin typeface="Arial" charset="0"/>
              </a:rPr>
              <a:t>Krzysztof Markowicz</a:t>
            </a:r>
          </a:p>
          <a:p>
            <a:r>
              <a:rPr lang="pl-PL" sz="2800" b="1" dirty="0" err="1" smtClean="0">
                <a:latin typeface="Arial" charset="0"/>
                <a:hlinkClick r:id="rId2"/>
              </a:rPr>
              <a:t>kmark@igf.fuw.edu.pl</a:t>
            </a:r>
            <a:endParaRPr lang="pl-PL" sz="2800" b="1" dirty="0" smtClean="0">
              <a:latin typeface="Arial" charset="0"/>
            </a:endParaRPr>
          </a:p>
          <a:p>
            <a:endParaRPr lang="pl-PL" sz="20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Masa optyczna – ogólne rozważania</a:t>
            </a:r>
            <a:endParaRPr lang="en-US" sz="32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930" y="1916832"/>
            <a:ext cx="5048250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84" y="2204864"/>
            <a:ext cx="3727132" cy="3550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7214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F69E81-F668-41A3-9BF9-DC2DAA400676}" type="slidenum">
              <a:rPr lang="en-US"/>
              <a:pPr/>
              <a:t>11</a:t>
            </a:fld>
            <a:endParaRPr lang="en-US"/>
          </a:p>
        </p:txBody>
      </p:sp>
      <p:graphicFrame>
        <p:nvGraphicFramePr>
          <p:cNvPr id="149506" name="Group 2"/>
          <p:cNvGraphicFramePr>
            <a:graphicFrameLocks noGrp="1"/>
          </p:cNvGraphicFramePr>
          <p:nvPr>
            <p:ph sz="half" idx="1"/>
          </p:nvPr>
        </p:nvGraphicFramePr>
        <p:xfrm>
          <a:off x="179388" y="188913"/>
          <a:ext cx="4105275" cy="2808290"/>
        </p:xfrm>
        <a:graphic>
          <a:graphicData uri="http://schemas.openxmlformats.org/drawingml/2006/table">
            <a:tbl>
              <a:tblPr/>
              <a:tblGrid>
                <a:gridCol w="1065212"/>
                <a:gridCol w="1519238"/>
                <a:gridCol w="1520825"/>
              </a:tblGrid>
              <a:tr h="4016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2.0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1.98</a:t>
                      </a:r>
                      <a:endParaRPr kumimoji="0" lang="pl-P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2.90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2.86</a:t>
                      </a:r>
                      <a:endParaRPr kumimoji="0" lang="pl-P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5.59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5.26</a:t>
                      </a:r>
                      <a:endParaRPr kumimoji="0" lang="pl-P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10.31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8.51</a:t>
                      </a:r>
                      <a:endParaRPr kumimoji="0" lang="pl-P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37.9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12.66</a:t>
                      </a:r>
                      <a:endParaRPr kumimoji="0" lang="pl-P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74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23850" y="3213100"/>
          <a:ext cx="3671888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Równanie" r:id="rId3" imgW="1397000" imgH="279400" progId="Equation.3">
                  <p:embed/>
                </p:oleObj>
              </mc:Choice>
              <mc:Fallback>
                <p:oleObj name="Równanie" r:id="rId3" imgW="1397000" imgH="279400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213100"/>
                        <a:ext cx="3671888" cy="7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2" name="Text Box 37"/>
          <p:cNvSpPr txBox="1">
            <a:spLocks noChangeArrowheads="1"/>
          </p:cNvSpPr>
          <p:nvPr/>
        </p:nvSpPr>
        <p:spPr bwMode="auto">
          <a:xfrm>
            <a:off x="4500563" y="476250"/>
            <a:ext cx="4392612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W celu wyznaczenia grubości optycznej ozonu wykorzystuje się pomiary na dwóch długościach fali dla których współczynniki absorpcji promieniowanie słonecznego są znacząco różne.</a:t>
            </a:r>
          </a:p>
        </p:txBody>
      </p:sp>
      <p:graphicFrame>
        <p:nvGraphicFramePr>
          <p:cNvPr id="3075" name="Object 39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23850" y="4149725"/>
          <a:ext cx="3671888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Równanie" r:id="rId5" imgW="1435100" imgH="279400" progId="Equation.3">
                  <p:embed/>
                </p:oleObj>
              </mc:Choice>
              <mc:Fallback>
                <p:oleObj name="Równanie" r:id="rId5" imgW="1435100" imgH="279400" progId="Equation.3">
                  <p:embed/>
                  <p:pic>
                    <p:nvPicPr>
                      <p:cNvPr id="0" name="Picture 2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149725"/>
                        <a:ext cx="3671888" cy="687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3" name="Rectangle 4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076" name="Object 41"/>
          <p:cNvGraphicFramePr>
            <a:graphicFrameLocks noChangeAspect="1"/>
          </p:cNvGraphicFramePr>
          <p:nvPr/>
        </p:nvGraphicFramePr>
        <p:xfrm>
          <a:off x="323850" y="5157788"/>
          <a:ext cx="122396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Równanie" r:id="rId7" imgW="634725" imgH="228501" progId="Equation.3">
                  <p:embed/>
                </p:oleObj>
              </mc:Choice>
              <mc:Fallback>
                <p:oleObj name="Równanie" r:id="rId7" imgW="634725" imgH="228501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157788"/>
                        <a:ext cx="1223963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4" name="Text Box 42"/>
          <p:cNvSpPr txBox="1">
            <a:spLocks noChangeArrowheads="1"/>
          </p:cNvSpPr>
          <p:nvPr/>
        </p:nvSpPr>
        <p:spPr bwMode="auto">
          <a:xfrm>
            <a:off x="250825" y="5949950"/>
            <a:ext cx="8064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gdzie </a:t>
            </a:r>
            <a:r>
              <a:rPr lang="pl-PL" sz="1800">
                <a:latin typeface="Arial" charset="0"/>
                <a:sym typeface="Symbol" pitchFamily="18" charset="2"/>
              </a:rPr>
              <a:t> jest współczynnikiem absorpcji przez ozon,  jest całkowitą zawartością ozonu w pionowej kolumnie powietrza w Dobsonach.</a:t>
            </a:r>
          </a:p>
        </p:txBody>
      </p:sp>
      <p:sp>
        <p:nvSpPr>
          <p:cNvPr id="3115" name="Text Box 43"/>
          <p:cNvSpPr txBox="1">
            <a:spLocks noChangeArrowheads="1"/>
          </p:cNvSpPr>
          <p:nvPr/>
        </p:nvSpPr>
        <p:spPr bwMode="auto">
          <a:xfrm>
            <a:off x="4643438" y="3284538"/>
            <a:ext cx="33845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</a:t>
            </a:r>
            <a:r>
              <a:rPr lang="pl-PL" sz="1800">
                <a:latin typeface="Arial" charset="0"/>
              </a:rPr>
              <a:t>[DU]=dz*100 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Dla p=1013 hPa. 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gdzie dz jest grubością warstwy ozonu [mm]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F0DCD9-ABB6-4AF5-915F-5B8FDCAD9BE8}" type="slidenum">
              <a:rPr lang="en-US"/>
              <a:pPr/>
              <a:t>12</a:t>
            </a:fld>
            <a:endParaRPr lang="en-US"/>
          </a:p>
        </p:txBody>
      </p:sp>
      <p:sp>
        <p:nvSpPr>
          <p:cNvPr id="4105" name="Rectangle 2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373063" y="200025"/>
          <a:ext cx="6523037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" name="Równanie" r:id="rId3" imgW="3708400" imgH="431800" progId="Equation.3">
                  <p:embed/>
                </p:oleObj>
              </mc:Choice>
              <mc:Fallback>
                <p:oleObj name="Równanie" r:id="rId3" imgW="3708400" imgH="431800" progId="Equation.3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3" y="200025"/>
                        <a:ext cx="6523037" cy="763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" name="Rectangle 4"/>
          <p:cNvSpPr>
            <a:spLocks noChangeArrowheads="1"/>
          </p:cNvSpPr>
          <p:nvPr/>
        </p:nvSpPr>
        <p:spPr bwMode="auto">
          <a:xfrm>
            <a:off x="0" y="2757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4099" name="Object 5"/>
          <p:cNvGraphicFramePr>
            <a:graphicFrameLocks noChangeAspect="1"/>
          </p:cNvGraphicFramePr>
          <p:nvPr/>
        </p:nvGraphicFramePr>
        <p:xfrm>
          <a:off x="255588" y="1136650"/>
          <a:ext cx="1000125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9" name="Równanie" r:id="rId5" imgW="583947" imgH="431613" progId="Equation.3">
                  <p:embed/>
                </p:oleObj>
              </mc:Choice>
              <mc:Fallback>
                <p:oleObj name="Równanie" r:id="rId5" imgW="583947" imgH="431613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8" y="1136650"/>
                        <a:ext cx="1000125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Rectangle 6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4100" name="Object 7"/>
          <p:cNvGraphicFramePr>
            <a:graphicFrameLocks noChangeAspect="1"/>
          </p:cNvGraphicFramePr>
          <p:nvPr/>
        </p:nvGraphicFramePr>
        <p:xfrm>
          <a:off x="1979613" y="1160463"/>
          <a:ext cx="1131887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0" name="Równanie" r:id="rId7" imgW="698197" imgH="431613" progId="Equation.3">
                  <p:embed/>
                </p:oleObj>
              </mc:Choice>
              <mc:Fallback>
                <p:oleObj name="Równanie" r:id="rId7" imgW="698197" imgH="431613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1160463"/>
                        <a:ext cx="1131887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8" name="Rectangle 8"/>
          <p:cNvSpPr>
            <a:spLocks noChangeArrowheads="1"/>
          </p:cNvSpPr>
          <p:nvPr/>
        </p:nvSpPr>
        <p:spPr bwMode="auto">
          <a:xfrm>
            <a:off x="0" y="3652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4101" name="Object 9"/>
          <p:cNvGraphicFramePr>
            <a:graphicFrameLocks noChangeAspect="1"/>
          </p:cNvGraphicFramePr>
          <p:nvPr/>
        </p:nvGraphicFramePr>
        <p:xfrm>
          <a:off x="3708400" y="1412875"/>
          <a:ext cx="13684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1" name="Równanie" r:id="rId9" imgW="736600" imgH="228600" progId="Equation.3">
                  <p:embed/>
                </p:oleObj>
              </mc:Choice>
              <mc:Fallback>
                <p:oleObj name="Równanie" r:id="rId9" imgW="736600" imgH="2286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1412875"/>
                        <a:ext cx="1368425" cy="42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Rectangle 10"/>
          <p:cNvSpPr>
            <a:spLocks noChangeArrowheads="1"/>
          </p:cNvSpPr>
          <p:nvPr/>
        </p:nvSpPr>
        <p:spPr bwMode="auto">
          <a:xfrm>
            <a:off x="0" y="3881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pl-PL" sz="1800">
              <a:latin typeface="Arial" charset="0"/>
            </a:endParaRPr>
          </a:p>
        </p:txBody>
      </p:sp>
      <p:graphicFrame>
        <p:nvGraphicFramePr>
          <p:cNvPr id="4102" name="Object 11"/>
          <p:cNvGraphicFramePr>
            <a:graphicFrameLocks noChangeAspect="1"/>
          </p:cNvGraphicFramePr>
          <p:nvPr/>
        </p:nvGraphicFramePr>
        <p:xfrm>
          <a:off x="5940425" y="1412875"/>
          <a:ext cx="1584325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2" name="Równanie" r:id="rId11" imgW="875920" imgH="215806" progId="Equation.3">
                  <p:embed/>
                </p:oleObj>
              </mc:Choice>
              <mc:Fallback>
                <p:oleObj name="Równanie" r:id="rId11" imgW="875920" imgH="215806" progId="Equation.3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1412875"/>
                        <a:ext cx="1584325" cy="396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Rectangle 12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4103" name="Object 13"/>
          <p:cNvGraphicFramePr>
            <a:graphicFrameLocks noChangeAspect="1"/>
          </p:cNvGraphicFramePr>
          <p:nvPr/>
        </p:nvGraphicFramePr>
        <p:xfrm>
          <a:off x="280988" y="2492375"/>
          <a:ext cx="3108325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3" name="Równanie" r:id="rId13" imgW="1954951" imgH="444307" progId="Equation.3">
                  <p:embed/>
                </p:oleObj>
              </mc:Choice>
              <mc:Fallback>
                <p:oleObj name="Równanie" r:id="rId13" imgW="1954951" imgH="444307" progId="Equation.3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88" y="2492375"/>
                        <a:ext cx="3108325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1" name="Text Box 14"/>
          <p:cNvSpPr txBox="1">
            <a:spLocks noChangeArrowheads="1"/>
          </p:cNvSpPr>
          <p:nvPr/>
        </p:nvSpPr>
        <p:spPr bwMode="auto">
          <a:xfrm>
            <a:off x="179388" y="2060575"/>
            <a:ext cx="5545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Całkowita zawartość ozonu wynosi:</a:t>
            </a:r>
          </a:p>
        </p:txBody>
      </p:sp>
      <p:sp>
        <p:nvSpPr>
          <p:cNvPr id="4112" name="Text Box 15"/>
          <p:cNvSpPr txBox="1">
            <a:spLocks noChangeArrowheads="1"/>
          </p:cNvSpPr>
          <p:nvPr/>
        </p:nvSpPr>
        <p:spPr bwMode="auto">
          <a:xfrm>
            <a:off x="0" y="3357563"/>
            <a:ext cx="8713788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Często ze względu na brak dodatkowych informacji ostatni człon powyższego równania jest pomijany. Może to prowadzić do znacznych błędów chociaż </a:t>
            </a:r>
            <a:r>
              <a:rPr lang="pl-PL" sz="1800">
                <a:latin typeface="Arial" charset="0"/>
                <a:sym typeface="Symbol" pitchFamily="18" charset="2"/>
              </a:rPr>
              <a:t> jest niewielka i wynosi około 20 nm to jednak różnice własności optycznych aerozolu mogą być znaczące. 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Przykład: Spektrometr Dobsona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</a:t>
            </a:r>
            <a:r>
              <a:rPr lang="pl-PL" sz="1800" baseline="-25000">
                <a:latin typeface="Arial" charset="0"/>
                <a:sym typeface="Symbol" pitchFamily="18" charset="2"/>
              </a:rPr>
              <a:t>1</a:t>
            </a:r>
            <a:r>
              <a:rPr lang="pl-PL" sz="1800">
                <a:latin typeface="Arial" charset="0"/>
                <a:sym typeface="Symbol" pitchFamily="18" charset="2"/>
              </a:rPr>
              <a:t>=305.5 nm, </a:t>
            </a:r>
            <a:r>
              <a:rPr lang="pl-PL" sz="1800" baseline="-25000">
                <a:latin typeface="Arial" charset="0"/>
                <a:sym typeface="Symbol" pitchFamily="18" charset="2"/>
              </a:rPr>
              <a:t>1</a:t>
            </a:r>
            <a:r>
              <a:rPr lang="pl-PL" sz="1800">
                <a:latin typeface="Arial" charset="0"/>
                <a:sym typeface="Symbol" pitchFamily="18" charset="2"/>
              </a:rPr>
              <a:t>=1.88		</a:t>
            </a:r>
            <a:r>
              <a:rPr lang="pl-PL" sz="2000"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>
                <a:latin typeface="Arial" charset="0"/>
                <a:sym typeface="Symbol" pitchFamily="18" charset="2"/>
              </a:rPr>
              <a:t>RAY,1=0.491</a:t>
            </a:r>
            <a:endParaRPr lang="pl-PL" sz="2000"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</a:t>
            </a:r>
            <a:r>
              <a:rPr lang="pl-PL" sz="1800" baseline="-25000">
                <a:latin typeface="Arial" charset="0"/>
                <a:sym typeface="Symbol" pitchFamily="18" charset="2"/>
              </a:rPr>
              <a:t>2</a:t>
            </a:r>
            <a:r>
              <a:rPr lang="pl-PL" sz="1800">
                <a:latin typeface="Arial" charset="0"/>
                <a:sym typeface="Symbol" pitchFamily="18" charset="2"/>
              </a:rPr>
              <a:t>=325.4 nm, </a:t>
            </a:r>
            <a:r>
              <a:rPr lang="pl-PL" sz="1800" baseline="-25000">
                <a:latin typeface="Arial" charset="0"/>
                <a:sym typeface="Symbol" pitchFamily="18" charset="2"/>
              </a:rPr>
              <a:t>2</a:t>
            </a:r>
            <a:r>
              <a:rPr lang="pl-PL" sz="1800">
                <a:latin typeface="Arial" charset="0"/>
                <a:sym typeface="Symbol" pitchFamily="18" charset="2"/>
              </a:rPr>
              <a:t>=0.120   =1.76 	</a:t>
            </a:r>
            <a:r>
              <a:rPr lang="pl-PL" sz="2000"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>
                <a:latin typeface="Arial" charset="0"/>
                <a:sym typeface="Symbol" pitchFamily="18" charset="2"/>
              </a:rPr>
              <a:t>RAY,2=0.375      </a:t>
            </a:r>
            <a:r>
              <a:rPr lang="pl-PL" sz="2000"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>
                <a:latin typeface="Arial" charset="0"/>
                <a:sym typeface="Symbol" pitchFamily="18" charset="2"/>
              </a:rPr>
              <a:t>RAY=0.116</a:t>
            </a:r>
            <a:r>
              <a:rPr lang="pl-PL" sz="1800" baseline="-25000">
                <a:latin typeface="Arial" charset="0"/>
                <a:sym typeface="Symbol" pitchFamily="18" charset="2"/>
              </a:rPr>
              <a:t> </a:t>
            </a:r>
            <a:endParaRPr lang="pl-PL" sz="1800"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 MICROTOPS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</a:t>
            </a:r>
            <a:r>
              <a:rPr lang="pl-PL" sz="1800" baseline="-25000">
                <a:latin typeface="Arial" charset="0"/>
                <a:sym typeface="Symbol" pitchFamily="18" charset="2"/>
              </a:rPr>
              <a:t>1</a:t>
            </a:r>
            <a:r>
              <a:rPr lang="pl-PL" sz="1800">
                <a:latin typeface="Arial" charset="0"/>
                <a:sym typeface="Symbol" pitchFamily="18" charset="2"/>
              </a:rPr>
              <a:t>=305.5 nm, </a:t>
            </a:r>
            <a:r>
              <a:rPr lang="pl-PL" sz="1800" baseline="-25000">
                <a:latin typeface="Arial" charset="0"/>
                <a:sym typeface="Symbol" pitchFamily="18" charset="2"/>
              </a:rPr>
              <a:t>2</a:t>
            </a:r>
            <a:r>
              <a:rPr lang="pl-PL" sz="1800">
                <a:latin typeface="Arial" charset="0"/>
                <a:sym typeface="Symbol" pitchFamily="18" charset="2"/>
              </a:rPr>
              <a:t>=312.5 nm, </a:t>
            </a:r>
            <a:r>
              <a:rPr lang="pl-PL" sz="1800" baseline="-25000">
                <a:latin typeface="Arial" charset="0"/>
                <a:sym typeface="Symbol" pitchFamily="18" charset="2"/>
              </a:rPr>
              <a:t>3</a:t>
            </a:r>
            <a:r>
              <a:rPr lang="pl-PL" sz="1800">
                <a:latin typeface="Arial" charset="0"/>
                <a:sym typeface="Symbol" pitchFamily="18" charset="2"/>
              </a:rPr>
              <a:t>=320.0 nm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4080D0-5246-4B80-95AB-2A30FD3364C5}" type="slidenum">
              <a:rPr lang="en-US"/>
              <a:pPr/>
              <a:t>13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785225" cy="561975"/>
          </a:xfrm>
        </p:spPr>
        <p:txBody>
          <a:bodyPr>
            <a:noAutofit/>
          </a:bodyPr>
          <a:lstStyle/>
          <a:p>
            <a:r>
              <a:rPr lang="pl-PL" sz="3200" b="1" dirty="0" smtClean="0">
                <a:latin typeface="Arial" charset="0"/>
              </a:rPr>
              <a:t>Założenia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2260600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Brak różnic spektralnych grubości optycznej (</a:t>
            </a:r>
            <a:r>
              <a:rPr lang="pl-PL" sz="2400" smtClean="0">
                <a:latin typeface="Arial" charset="0"/>
                <a:sym typeface="Symbol" pitchFamily="18" charset="2"/>
              </a:rPr>
              <a:t></a:t>
            </a:r>
            <a:r>
              <a:rPr lang="pl-PL" sz="2400" baseline="-25000" smtClean="0">
                <a:latin typeface="Arial" charset="0"/>
                <a:sym typeface="Symbol" pitchFamily="18" charset="2"/>
              </a:rPr>
              <a:t>AOT</a:t>
            </a:r>
            <a:r>
              <a:rPr lang="pl-PL" sz="2400" smtClean="0">
                <a:latin typeface="Arial" charset="0"/>
                <a:sym typeface="Symbol" pitchFamily="18" charset="2"/>
              </a:rPr>
              <a:t>=0)</a:t>
            </a:r>
          </a:p>
          <a:p>
            <a:r>
              <a:rPr lang="pl-PL" sz="2400" smtClean="0">
                <a:latin typeface="Arial" charset="0"/>
                <a:sym typeface="Symbol" pitchFamily="18" charset="2"/>
              </a:rPr>
              <a:t>  nie zależy od temperatury i ciśnienia powietrza w stratosferze</a:t>
            </a:r>
          </a:p>
          <a:p>
            <a:r>
              <a:rPr lang="pl-PL" sz="2400" smtClean="0">
                <a:latin typeface="Arial" charset="0"/>
                <a:sym typeface="Symbol" pitchFamily="18" charset="2"/>
              </a:rPr>
              <a:t>Tarcza słoneczna pozbawiona chmur w czasie pomiaru</a:t>
            </a:r>
          </a:p>
          <a:p>
            <a:r>
              <a:rPr lang="pl-PL" sz="2400" smtClean="0">
                <a:latin typeface="Arial" charset="0"/>
                <a:sym typeface="Symbol" pitchFamily="18" charset="2"/>
              </a:rPr>
              <a:t>Atmosfera jednorodna horyzontalnie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451002-21A5-41F9-AB23-05D3243303D2}" type="slidenum">
              <a:rPr lang="en-US"/>
              <a:pPr/>
              <a:t>14</a:t>
            </a:fld>
            <a:endParaRPr lang="en-US"/>
          </a:p>
        </p:txBody>
      </p:sp>
      <p:sp>
        <p:nvSpPr>
          <p:cNvPr id="512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5888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</a:rPr>
              <a:t>3 kanałowy algorytm MICROTOPS’a</a:t>
            </a:r>
          </a:p>
        </p:txBody>
      </p:sp>
      <p:sp>
        <p:nvSpPr>
          <p:cNvPr id="512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6308725"/>
            <a:ext cx="7993062" cy="9255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000" dirty="0" smtClean="0"/>
              <a:t>	</a:t>
            </a:r>
            <a:r>
              <a:rPr lang="pl-PL" sz="2000" dirty="0" smtClean="0">
                <a:latin typeface="Arial" charset="0"/>
              </a:rPr>
              <a:t>Algorytm minimalizuje wpływ absorpcji przez aerozol w  oszacowanej zawartości ozonu w pionowej kolumnie powietrza.</a:t>
            </a:r>
          </a:p>
        </p:txBody>
      </p:sp>
      <p:sp>
        <p:nvSpPr>
          <p:cNvPr id="5130" name="Rectangle 4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5131" name="Text Box 5"/>
          <p:cNvSpPr txBox="1">
            <a:spLocks noChangeArrowheads="1"/>
          </p:cNvSpPr>
          <p:nvPr/>
        </p:nvSpPr>
        <p:spPr bwMode="auto">
          <a:xfrm>
            <a:off x="179388" y="1196975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Założenie:</a:t>
            </a:r>
          </a:p>
        </p:txBody>
      </p:sp>
      <p:sp>
        <p:nvSpPr>
          <p:cNvPr id="5132" name="Rectangle 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5122" name="Object 7"/>
          <p:cNvGraphicFramePr>
            <a:graphicFrameLocks noChangeAspect="1"/>
          </p:cNvGraphicFramePr>
          <p:nvPr/>
        </p:nvGraphicFramePr>
        <p:xfrm>
          <a:off x="1763713" y="1196975"/>
          <a:ext cx="15843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7" name="Równanie" r:id="rId3" imgW="939392" imgH="241195" progId="Equation.3">
                  <p:embed/>
                </p:oleObj>
              </mc:Choice>
              <mc:Fallback>
                <p:oleObj name="Równanie" r:id="rId3" imgW="939392" imgH="241195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1196975"/>
                        <a:ext cx="1584325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3" name="Rectangle 8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5123" name="Object 9"/>
          <p:cNvGraphicFramePr>
            <a:graphicFrameLocks noChangeAspect="1"/>
          </p:cNvGraphicFramePr>
          <p:nvPr/>
        </p:nvGraphicFramePr>
        <p:xfrm>
          <a:off x="1692275" y="1700213"/>
          <a:ext cx="2160588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8" name="Równanie" r:id="rId5" imgW="1524000" imgH="482600" progId="Equation.3">
                  <p:embed/>
                </p:oleObj>
              </mc:Choice>
              <mc:Fallback>
                <p:oleObj name="Równanie" r:id="rId5" imgW="1524000" imgH="482600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700213"/>
                        <a:ext cx="2160588" cy="687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4" name="Rectangle 10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5124" name="Object 11"/>
          <p:cNvGraphicFramePr>
            <a:graphicFrameLocks noChangeAspect="1"/>
          </p:cNvGraphicFramePr>
          <p:nvPr/>
        </p:nvGraphicFramePr>
        <p:xfrm>
          <a:off x="323850" y="2636838"/>
          <a:ext cx="3600450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9" name="Równanie" r:id="rId7" imgW="2374900" imgH="457200" progId="Equation.3">
                  <p:embed/>
                </p:oleObj>
              </mc:Choice>
              <mc:Fallback>
                <p:oleObj name="Równanie" r:id="rId7" imgW="2374900" imgH="457200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636838"/>
                        <a:ext cx="3600450" cy="693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5" name="Text Box 12"/>
          <p:cNvSpPr txBox="1">
            <a:spLocks noChangeArrowheads="1"/>
          </p:cNvSpPr>
          <p:nvPr/>
        </p:nvSpPr>
        <p:spPr bwMode="auto">
          <a:xfrm>
            <a:off x="179388" y="1844675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Oznaczmy </a:t>
            </a:r>
          </a:p>
        </p:txBody>
      </p:sp>
      <p:sp>
        <p:nvSpPr>
          <p:cNvPr id="5136" name="Rectangle 13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5125" name="Object 14"/>
          <p:cNvGraphicFramePr>
            <a:graphicFrameLocks noChangeAspect="1"/>
          </p:cNvGraphicFramePr>
          <p:nvPr/>
        </p:nvGraphicFramePr>
        <p:xfrm>
          <a:off x="323850" y="3644900"/>
          <a:ext cx="37449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0" name="Równanie" r:id="rId9" imgW="2806700" imgH="685800" progId="Equation.3">
                  <p:embed/>
                </p:oleObj>
              </mc:Choice>
              <mc:Fallback>
                <p:oleObj name="Równanie" r:id="rId9" imgW="2806700" imgH="685800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644900"/>
                        <a:ext cx="374491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15"/>
          <p:cNvGraphicFramePr>
            <a:graphicFrameLocks noGrp="1" noChangeAspect="1"/>
          </p:cNvGraphicFramePr>
          <p:nvPr>
            <p:ph sz="half" idx="2"/>
          </p:nvPr>
        </p:nvGraphicFramePr>
        <p:xfrm>
          <a:off x="323850" y="4941888"/>
          <a:ext cx="763270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1" name="Równanie" r:id="rId11" imgW="5372100" imgH="698500" progId="Equation.3">
                  <p:embed/>
                </p:oleObj>
              </mc:Choice>
              <mc:Fallback>
                <p:oleObj name="Równanie" r:id="rId11" imgW="5372100" imgH="698500" progId="Equation.3">
                  <p:embed/>
                  <p:pic>
                    <p:nvPicPr>
                      <p:cNvPr id="0" name="Picture 4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941888"/>
                        <a:ext cx="7632700" cy="993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C36341-0133-43D5-8808-69F2FB535EA3}" type="slidenum">
              <a:rPr lang="en-US"/>
              <a:pPr/>
              <a:t>15</a:t>
            </a:fld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</a:rPr>
              <a:t>Spektrofotometr </a:t>
            </a:r>
            <a:r>
              <a:rPr lang="pl-PL" sz="3200" b="1" dirty="0" err="1" smtClean="0">
                <a:latin typeface="Arial" charset="0"/>
              </a:rPr>
              <a:t>Brewera</a:t>
            </a:r>
            <a:endParaRPr lang="pl-PL" sz="3200" b="1" dirty="0" smtClean="0">
              <a:latin typeface="Arial" charset="0"/>
            </a:endParaRP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229600" cy="5173662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Accuracy ±1 % ( For Direct-sun total ozone)</a:t>
            </a:r>
          </a:p>
          <a:p>
            <a:r>
              <a:rPr lang="pl-PL" sz="2400" smtClean="0">
                <a:latin typeface="Arial" charset="0"/>
              </a:rPr>
              <a:t>Resolution 0.6 nm at 302.2, 302.3, 310.1, 313.5, 316.8, 320.1 nm</a:t>
            </a:r>
          </a:p>
          <a:p>
            <a:r>
              <a:rPr lang="pl-PL" sz="2400" smtClean="0">
                <a:latin typeface="Arial" charset="0"/>
              </a:rPr>
              <a:t>Wavelength Stability ± 0.01 nm (Over operating temperature)</a:t>
            </a:r>
          </a:p>
          <a:p>
            <a:r>
              <a:rPr lang="pl-PL" sz="2400" smtClean="0">
                <a:latin typeface="Arial" charset="0"/>
              </a:rPr>
              <a:t>Wavelength Precision 0.006 ± 0.002 nm step-1</a:t>
            </a:r>
          </a:p>
          <a:p>
            <a:r>
              <a:rPr lang="pl-PL" sz="2400" smtClean="0">
                <a:latin typeface="Arial" charset="0"/>
              </a:rPr>
              <a:t>Detector Low Noise Photo Mulitplier Tube (PMT)</a:t>
            </a:r>
          </a:p>
          <a:p>
            <a:r>
              <a:rPr lang="pl-PL" sz="2400" smtClean="0">
                <a:latin typeface="Arial" charset="0"/>
              </a:rPr>
              <a:t>Azimuth Tracking resolution, 0.02º step-1</a:t>
            </a:r>
          </a:p>
          <a:p>
            <a:r>
              <a:rPr lang="pl-PL" sz="2400" smtClean="0">
                <a:latin typeface="Arial" charset="0"/>
              </a:rPr>
              <a:t>Zenith Tracking resolution, 0.13º step-1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atin typeface="Arial" charset="0"/>
              </a:rPr>
              <a:t>Spektrofotometr </a:t>
            </a:r>
            <a:r>
              <a:rPr lang="pl-PL" sz="3200" b="1" dirty="0" err="1">
                <a:latin typeface="Arial" charset="0"/>
              </a:rPr>
              <a:t>Brewera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vdor-2013 - Brewer spectrophotome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021" y="1556792"/>
            <a:ext cx="5681737" cy="379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039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Wyznaczanie zawartości ozonu z spektrometry </a:t>
            </a:r>
            <a:r>
              <a:rPr lang="pl-PL" sz="3200" b="1" dirty="0" err="1" smtClean="0"/>
              <a:t>Brewera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628800"/>
            <a:ext cx="38385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0888"/>
            <a:ext cx="9073008" cy="518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284984"/>
            <a:ext cx="8729644" cy="317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6"/>
          <p:cNvSpPr/>
          <p:nvPr/>
        </p:nvSpPr>
        <p:spPr>
          <a:xfrm>
            <a:off x="107504" y="6488668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https://projects.pmodwrc.ch/atmoz/images/Presentations_web/2_Symposium_Redondas.pdf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00C94C-2B5B-4DEB-B251-7EDC0DD280C0}" type="slidenum">
              <a:rPr lang="en-US"/>
              <a:pPr/>
              <a:t>18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</a:rPr>
              <a:t>Wyznaczanie profilu ozonu</a:t>
            </a:r>
            <a:r>
              <a:rPr lang="pl-PL" sz="3200" b="1" dirty="0" smtClean="0"/>
              <a:t> 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2906713"/>
          </a:xfrm>
        </p:spPr>
        <p:txBody>
          <a:bodyPr/>
          <a:lstStyle/>
          <a:p>
            <a:r>
              <a:rPr lang="pl-PL" sz="2400" dirty="0" smtClean="0">
                <a:latin typeface="Arial" charset="0"/>
              </a:rPr>
              <a:t>Na podstawie pomiaru promieniowania rozproszonego z kierunku zenitalnego.</a:t>
            </a:r>
          </a:p>
          <a:p>
            <a:r>
              <a:rPr lang="pl-PL" sz="2400" dirty="0" smtClean="0">
                <a:latin typeface="Arial" charset="0"/>
              </a:rPr>
              <a:t>Pomiar promieniowania dla dwóch długości fal z obszaru UV, gdzie jedna znajduje się w obszarze silnej a druga w zakresie słabej absorpcji przez ozon. </a:t>
            </a:r>
          </a:p>
          <a:p>
            <a:r>
              <a:rPr lang="pl-PL" sz="2400" dirty="0" smtClean="0">
                <a:latin typeface="Arial" charset="0"/>
              </a:rPr>
              <a:t>Stosunek promieniowania rozproszonego dla 2 długości fali zależy od wysokości ozonosfery.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3ED268-94D6-4D3B-A0D7-EC8E523124FE}" type="slidenum">
              <a:rPr lang="en-US"/>
              <a:pPr/>
              <a:t>19</a:t>
            </a:fld>
            <a:endParaRPr 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</a:rPr>
              <a:t>Efekt </a:t>
            </a:r>
            <a:r>
              <a:rPr lang="pl-PL" sz="3200" b="1" dirty="0" err="1" smtClean="0">
                <a:latin typeface="Arial" charset="0"/>
              </a:rPr>
              <a:t>Umkehr</a:t>
            </a:r>
            <a:endParaRPr lang="pl-PL" sz="3200" b="1" dirty="0" smtClean="0">
              <a:latin typeface="Arial" charset="0"/>
            </a:endParaRP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81075"/>
            <a:ext cx="4546600" cy="4525963"/>
          </a:xfrm>
        </p:spPr>
        <p:txBody>
          <a:bodyPr>
            <a:normAutofit fontScale="92500" lnSpcReduction="10000"/>
          </a:bodyPr>
          <a:lstStyle/>
          <a:p>
            <a:r>
              <a:rPr lang="pl-PL" sz="2400" smtClean="0">
                <a:latin typeface="Arial" charset="0"/>
              </a:rPr>
              <a:t>Efekt odwrócenia odkryty w 1931 roku przez G</a:t>
            </a:r>
            <a:r>
              <a:rPr lang="en-US" sz="2400" smtClean="0">
                <a:latin typeface="Arial" charset="0"/>
                <a:cs typeface="Arial" charset="0"/>
              </a:rPr>
              <a:t>ö</a:t>
            </a:r>
            <a:r>
              <a:rPr lang="pl-PL" sz="2400" smtClean="0">
                <a:latin typeface="Arial" charset="0"/>
                <a:cs typeface="Arial" charset="0"/>
              </a:rPr>
              <a:t>t</a:t>
            </a:r>
            <a:r>
              <a:rPr lang="pl-PL" sz="2400" smtClean="0">
                <a:latin typeface="Arial" charset="0"/>
              </a:rPr>
              <a:t>za. </a:t>
            </a:r>
          </a:p>
          <a:p>
            <a:r>
              <a:rPr lang="pl-PL" sz="2400" smtClean="0">
                <a:latin typeface="Arial" charset="0"/>
              </a:rPr>
              <a:t>Standartowo I</a:t>
            </a:r>
            <a:r>
              <a:rPr lang="pl-PL" sz="2400" baseline="-25000" smtClean="0">
                <a:latin typeface="Arial" charset="0"/>
                <a:sym typeface="Symbol" pitchFamily="18" charset="2"/>
              </a:rPr>
              <a:t>2</a:t>
            </a:r>
            <a:r>
              <a:rPr lang="pl-PL" sz="2400" smtClean="0">
                <a:latin typeface="Arial" charset="0"/>
              </a:rPr>
              <a:t> /I</a:t>
            </a:r>
            <a:r>
              <a:rPr lang="pl-PL" sz="2400" baseline="-25000" smtClean="0">
                <a:latin typeface="Arial" charset="0"/>
                <a:sym typeface="Symbol" pitchFamily="18" charset="2"/>
              </a:rPr>
              <a:t>1</a:t>
            </a:r>
            <a:r>
              <a:rPr lang="pl-PL" sz="2400" smtClean="0">
                <a:latin typeface="Arial" charset="0"/>
              </a:rPr>
              <a:t> dla (</a:t>
            </a:r>
            <a:r>
              <a:rPr lang="pl-PL" sz="2400" smtClean="0"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smtClean="0">
                <a:latin typeface="Arial" charset="0"/>
                <a:sym typeface="Symbol" pitchFamily="18" charset="2"/>
              </a:rPr>
              <a:t>2</a:t>
            </a:r>
            <a:r>
              <a:rPr lang="pl-PL" sz="2400" smtClean="0">
                <a:latin typeface="Arial" charset="0"/>
                <a:sym typeface="Symbol" pitchFamily="18" charset="2"/>
              </a:rPr>
              <a:t>&gt;</a:t>
            </a:r>
            <a:r>
              <a:rPr lang="pl-PL" sz="2400" baseline="-25000" smtClean="0">
                <a:latin typeface="Arial" charset="0"/>
              </a:rPr>
              <a:t> </a:t>
            </a:r>
            <a:r>
              <a:rPr lang="pl-PL" sz="2400" smtClean="0"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smtClean="0">
                <a:latin typeface="Arial" charset="0"/>
                <a:sym typeface="Symbol" pitchFamily="18" charset="2"/>
              </a:rPr>
              <a:t>1</a:t>
            </a:r>
            <a:r>
              <a:rPr lang="pl-PL" sz="2400" smtClean="0">
                <a:latin typeface="Arial" charset="0"/>
                <a:sym typeface="Symbol" pitchFamily="18" charset="2"/>
              </a:rPr>
              <a:t>) rośnie z kątem zenitalnym Słońca </a:t>
            </a:r>
          </a:p>
          <a:p>
            <a:r>
              <a:rPr lang="pl-PL" sz="2400" smtClean="0">
                <a:latin typeface="Arial" charset="0"/>
                <a:sym typeface="Symbol" pitchFamily="18" charset="2"/>
              </a:rPr>
              <a:t>Stosunek ten rośnie tylko do pewnego kąta dla którego  osiąga maksimum (Efekt Umkehr)</a:t>
            </a:r>
          </a:p>
          <a:p>
            <a:r>
              <a:rPr lang="pl-PL" sz="2400" smtClean="0">
                <a:latin typeface="Arial" charset="0"/>
                <a:sym typeface="Symbol" pitchFamily="18" charset="2"/>
              </a:rPr>
              <a:t>II Efekt Umkehr stosunek ten następnie maleje do wysokości Słońca około -7</a:t>
            </a:r>
            <a:r>
              <a:rPr lang="pl-PL" sz="2400" baseline="30000" smtClean="0">
                <a:latin typeface="Arial" charset="0"/>
                <a:sym typeface="Symbol" pitchFamily="18" charset="2"/>
              </a:rPr>
              <a:t>o </a:t>
            </a:r>
            <a:r>
              <a:rPr lang="pl-PL" sz="2400" smtClean="0">
                <a:latin typeface="Arial" charset="0"/>
                <a:sym typeface="Symbol" pitchFamily="18" charset="2"/>
              </a:rPr>
              <a:t>(poniżej horyzontu). </a:t>
            </a:r>
          </a:p>
          <a:p>
            <a:endParaRPr lang="pl-PL" sz="2400" smtClean="0">
              <a:latin typeface="Arial" charset="0"/>
            </a:endParaRPr>
          </a:p>
        </p:txBody>
      </p:sp>
      <p:pic>
        <p:nvPicPr>
          <p:cNvPr id="24581" name="Picture 4" descr="wykre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2724150"/>
            <a:ext cx="4038600" cy="4133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B384DC3-1DE5-4E86-ADC1-D37CF4120EA7}" type="slidenum">
              <a:rPr lang="en-US"/>
              <a:pPr/>
              <a:t>2</a:t>
            </a:fld>
            <a:endParaRPr 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>
                <a:latin typeface="Arial" charset="0"/>
              </a:rPr>
              <a:t>Zdalne pomiary prowadzone z powierzchni ziemi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400" dirty="0" smtClean="0">
                <a:solidFill>
                  <a:srgbClr val="0000FF"/>
                </a:solidFill>
                <a:latin typeface="Arial" charset="0"/>
              </a:rPr>
              <a:t>Spektrometr </a:t>
            </a:r>
            <a:r>
              <a:rPr lang="pl-PL" sz="2400" dirty="0" err="1" smtClean="0">
                <a:solidFill>
                  <a:srgbClr val="0000FF"/>
                </a:solidFill>
                <a:latin typeface="Arial" charset="0"/>
              </a:rPr>
              <a:t>Dobsona</a:t>
            </a:r>
            <a:r>
              <a:rPr lang="pl-PL" sz="2400" dirty="0" smtClean="0">
                <a:latin typeface="Arial" charset="0"/>
              </a:rPr>
              <a:t> – pomiar osłabienia fali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 smtClean="0">
                <a:latin typeface="Arial" charset="0"/>
                <a:sym typeface="Symbol" pitchFamily="18" charset="2"/>
              </a:rPr>
              <a:t>1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</a:t>
            </a:r>
            <a:r>
              <a:rPr lang="pl-PL" sz="2400" dirty="0" smtClean="0">
                <a:latin typeface="Arial" charset="0"/>
              </a:rPr>
              <a:t>względem fali referencyjnej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 smtClean="0">
                <a:latin typeface="Arial" charset="0"/>
                <a:sym typeface="Symbol" pitchFamily="18" charset="2"/>
              </a:rPr>
              <a:t>2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</a:t>
            </a:r>
            <a:endParaRPr lang="pl-PL" sz="24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pl-PL" sz="2400" dirty="0" smtClean="0">
                <a:solidFill>
                  <a:srgbClr val="0000FF"/>
                </a:solidFill>
                <a:latin typeface="Arial" charset="0"/>
              </a:rPr>
              <a:t>Spektrometr </a:t>
            </a:r>
            <a:r>
              <a:rPr lang="pl-PL" sz="2400" dirty="0" err="1" smtClean="0">
                <a:solidFill>
                  <a:srgbClr val="0000FF"/>
                </a:solidFill>
                <a:latin typeface="Arial" charset="0"/>
              </a:rPr>
              <a:t>Brewera</a:t>
            </a:r>
            <a:r>
              <a:rPr lang="pl-PL" sz="2400" dirty="0" smtClean="0">
                <a:latin typeface="Arial" charset="0"/>
              </a:rPr>
              <a:t> – </a:t>
            </a:r>
            <a:r>
              <a:rPr lang="pl-PL" sz="2400" dirty="0" err="1" smtClean="0">
                <a:latin typeface="Arial" charset="0"/>
              </a:rPr>
              <a:t>multispektralny</a:t>
            </a:r>
            <a:r>
              <a:rPr lang="pl-PL" sz="2400" dirty="0" smtClean="0">
                <a:latin typeface="Arial" charset="0"/>
              </a:rPr>
              <a:t> pomiar promieniowania UV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solidFill>
                  <a:srgbClr val="0000FF"/>
                </a:solidFill>
                <a:latin typeface="Arial" charset="0"/>
              </a:rPr>
              <a:t>Fotometr słoneczny Microtops</a:t>
            </a:r>
            <a:r>
              <a:rPr lang="pl-PL" sz="2400" dirty="0" smtClean="0">
                <a:latin typeface="Arial" charset="0"/>
              </a:rPr>
              <a:t> – pomiary bezpośredniego promieniowanie słonecznego w 2-3 długościach fali w UV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Inne spektrometry i fotometry…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311486-4860-4C94-9AA5-EBCAB8680FED}" type="slidenum">
              <a:rPr lang="en-US"/>
              <a:pPr/>
              <a:t>20</a:t>
            </a:fld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713788" cy="850900"/>
          </a:xfrm>
        </p:spPr>
        <p:txBody>
          <a:bodyPr>
            <a:normAutofit fontScale="90000"/>
          </a:bodyPr>
          <a:lstStyle/>
          <a:p>
            <a:r>
              <a:rPr lang="pl-PL" sz="2800" b="1" dirty="0" smtClean="0">
                <a:latin typeface="Arial" charset="0"/>
              </a:rPr>
              <a:t>Od czego zależy promieniowanie rozproszone </a:t>
            </a:r>
            <a:br>
              <a:rPr lang="pl-PL" sz="2800" b="1" dirty="0" smtClean="0">
                <a:latin typeface="Arial" charset="0"/>
              </a:rPr>
            </a:br>
            <a:r>
              <a:rPr lang="pl-PL" sz="2800" b="1" dirty="0" smtClean="0">
                <a:latin typeface="Arial" charset="0"/>
              </a:rPr>
              <a:t>z kierunku nadiru?</a:t>
            </a:r>
            <a:r>
              <a:rPr lang="pl-PL" sz="4000" b="1" dirty="0" smtClean="0"/>
              <a:t> 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13385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latin typeface="Arial" charset="0"/>
              </a:rPr>
              <a:t>	1. Liczby cząstek (ciśnienia) – funkcja źródłowa 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latin typeface="Arial" charset="0"/>
              </a:rPr>
              <a:t>	2. Osłabienia promieniowania przez absorpcje na cząstkach ozonu oraz ekstynkcji przed i za warstwą ozonu. 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latin typeface="Arial" charset="0"/>
              </a:rPr>
              <a:t>	Istnieje wysokość na której występuje maksimum rozpraszania promieniowania docierającego do powierzchni Ziemi (efektywna warstwa rozpraszania). 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Wysokość ta rośnie ze wzrostem współ. absorpcji (zmniejsza się z długością fali) oraz kąta zenitalnego.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EEAC55-82A4-467D-B860-0A790CFB5CF8}" type="slidenum">
              <a:rPr lang="en-US"/>
              <a:pPr/>
              <a:t>21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3995738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800" smtClean="0"/>
              <a:t>	</a:t>
            </a:r>
            <a:r>
              <a:rPr lang="pl-PL" sz="2400" smtClean="0">
                <a:latin typeface="Arial" charset="0"/>
              </a:rPr>
              <a:t>Dla długości fali silniej absorbowanej przez ozon warstwa efektywnego  rozpraszania znajduje się powyżej warstwy ozonu (zielona linia). Mimo, że promieniowanie rozpraszane jest w rzadkich warstwach atmosfery znacznie słabiej niż w dolnych warstwach atmosfery.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067175" y="0"/>
            <a:ext cx="5076825" cy="3429000"/>
            <a:chOff x="1383" y="1789"/>
            <a:chExt cx="3487" cy="2380"/>
          </a:xfrm>
        </p:grpSpPr>
        <p:sp>
          <p:nvSpPr>
            <p:cNvPr id="26630" name="Rectangle 4"/>
            <p:cNvSpPr>
              <a:spLocks noChangeArrowheads="1"/>
            </p:cNvSpPr>
            <p:nvPr/>
          </p:nvSpPr>
          <p:spPr bwMode="auto">
            <a:xfrm>
              <a:off x="1383" y="3929"/>
              <a:ext cx="2832" cy="240"/>
            </a:xfrm>
            <a:prstGeom prst="rect">
              <a:avLst/>
            </a:prstGeom>
            <a:solidFill>
              <a:srgbClr val="969696"/>
            </a:solidFill>
            <a:ln w="444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6631" name="Line 5"/>
            <p:cNvSpPr>
              <a:spLocks noChangeShapeType="1"/>
            </p:cNvSpPr>
            <p:nvPr/>
          </p:nvSpPr>
          <p:spPr bwMode="auto">
            <a:xfrm>
              <a:off x="1429" y="2840"/>
              <a:ext cx="28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2" name="Line 6"/>
            <p:cNvSpPr>
              <a:spLocks noChangeShapeType="1"/>
            </p:cNvSpPr>
            <p:nvPr/>
          </p:nvSpPr>
          <p:spPr bwMode="auto">
            <a:xfrm>
              <a:off x="1429" y="3249"/>
              <a:ext cx="28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3" name="Line 7"/>
            <p:cNvSpPr>
              <a:spLocks noChangeShapeType="1"/>
            </p:cNvSpPr>
            <p:nvPr/>
          </p:nvSpPr>
          <p:spPr bwMode="auto">
            <a:xfrm flipH="1">
              <a:off x="2749" y="2176"/>
              <a:ext cx="2041" cy="908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4" name="Line 8"/>
            <p:cNvSpPr>
              <a:spLocks noChangeShapeType="1"/>
            </p:cNvSpPr>
            <p:nvPr/>
          </p:nvSpPr>
          <p:spPr bwMode="auto">
            <a:xfrm flipH="1">
              <a:off x="2789" y="2568"/>
              <a:ext cx="2041" cy="908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5" name="Line 9"/>
            <p:cNvSpPr>
              <a:spLocks noChangeShapeType="1"/>
            </p:cNvSpPr>
            <p:nvPr/>
          </p:nvSpPr>
          <p:spPr bwMode="auto">
            <a:xfrm flipH="1">
              <a:off x="2829" y="1789"/>
              <a:ext cx="2041" cy="908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6" name="Line 10"/>
            <p:cNvSpPr>
              <a:spLocks noChangeShapeType="1"/>
            </p:cNvSpPr>
            <p:nvPr/>
          </p:nvSpPr>
          <p:spPr bwMode="auto">
            <a:xfrm>
              <a:off x="2789" y="2069"/>
              <a:ext cx="0" cy="186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7" name="Line 11"/>
            <p:cNvSpPr>
              <a:spLocks noChangeShapeType="1"/>
            </p:cNvSpPr>
            <p:nvPr/>
          </p:nvSpPr>
          <p:spPr bwMode="auto">
            <a:xfrm>
              <a:off x="2789" y="3475"/>
              <a:ext cx="0" cy="454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8" name="Line 12"/>
            <p:cNvSpPr>
              <a:spLocks noChangeShapeType="1"/>
            </p:cNvSpPr>
            <p:nvPr/>
          </p:nvSpPr>
          <p:spPr bwMode="auto">
            <a:xfrm>
              <a:off x="2744" y="3067"/>
              <a:ext cx="0" cy="862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9" name="Line 13"/>
            <p:cNvSpPr>
              <a:spLocks noChangeShapeType="1"/>
            </p:cNvSpPr>
            <p:nvPr/>
          </p:nvSpPr>
          <p:spPr bwMode="auto">
            <a:xfrm>
              <a:off x="2834" y="2704"/>
              <a:ext cx="1" cy="1225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0" name="Text Box 14"/>
            <p:cNvSpPr txBox="1">
              <a:spLocks noChangeArrowheads="1"/>
            </p:cNvSpPr>
            <p:nvPr/>
          </p:nvSpPr>
          <p:spPr bwMode="auto">
            <a:xfrm>
              <a:off x="1519" y="2931"/>
              <a:ext cx="363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pl-PL" sz="1800">
                  <a:latin typeface="Arial" charset="0"/>
                </a:rPr>
                <a:t>O</a:t>
              </a:r>
              <a:r>
                <a:rPr lang="pl-PL" sz="1800" baseline="-25000">
                  <a:latin typeface="Arial" charset="0"/>
                </a:rPr>
                <a:t>3</a:t>
              </a:r>
              <a:endParaRPr lang="pl-PL" sz="1800">
                <a:latin typeface="Arial" charset="0"/>
              </a:endParaRPr>
            </a:p>
          </p:txBody>
        </p:sp>
      </p:grpSp>
      <p:sp>
        <p:nvSpPr>
          <p:cNvPr id="26629" name="Text Box 15"/>
          <p:cNvSpPr txBox="1">
            <a:spLocks noChangeArrowheads="1"/>
          </p:cNvSpPr>
          <p:nvPr/>
        </p:nvSpPr>
        <p:spPr bwMode="auto">
          <a:xfrm>
            <a:off x="250825" y="4941888"/>
            <a:ext cx="8713788" cy="1985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pl-PL" sz="2400" dirty="0">
                <a:latin typeface="Arial" charset="0"/>
              </a:rPr>
              <a:t>Dla fali słabo absorbowanej promieniowanie przechodząc przez warstwę ozonu jest słabo osłabiane, a więc efektywne rozproszenie występuje w niższych warstwach atmosfery gdzie ciśnienie jest wyższe. </a:t>
            </a:r>
          </a:p>
          <a:p>
            <a:pPr eaLnBrk="1" hangingPunct="1">
              <a:spcBef>
                <a:spcPct val="50000"/>
              </a:spcBef>
            </a:pPr>
            <a:endParaRPr lang="pl-PL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8D42A3-B406-4943-8505-FDE1BD7AC62F}" type="slidenum">
              <a:rPr lang="en-US"/>
              <a:pPr/>
              <a:t>22</a:t>
            </a:fld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 </a:t>
            </a:r>
          </a:p>
        </p:txBody>
      </p:sp>
      <p:pic>
        <p:nvPicPr>
          <p:cNvPr id="27652" name="Picture 3" descr="um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773238"/>
            <a:ext cx="8229600" cy="37036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BD917E-70CA-474A-8873-CE2D76844BA7}" type="slidenum">
              <a:rPr lang="en-US"/>
              <a:pPr/>
              <a:t>23</a:t>
            </a:fld>
            <a:endParaRPr lang="en-US"/>
          </a:p>
        </p:txBody>
      </p:sp>
      <p:sp>
        <p:nvSpPr>
          <p:cNvPr id="61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229600" cy="15113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Załóżmy, że na poziomie „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z”</a:t>
            </a:r>
            <a:r>
              <a:rPr lang="pl-PL" sz="2400" dirty="0" smtClean="0">
                <a:latin typeface="Arial" charset="0"/>
              </a:rPr>
              <a:t> promieniowanie ulega rozproszeniu na molekułach powietrza w kierunku zenitalnym. Wówczas natężenie promieniowania bezpośredniego na tym poziomie wynosi: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</p:txBody>
      </p:sp>
      <p:sp>
        <p:nvSpPr>
          <p:cNvPr id="6152" name="Rectangle 3"/>
          <p:cNvSpPr>
            <a:spLocks noChangeArrowheads="1"/>
          </p:cNvSpPr>
          <p:nvPr/>
        </p:nvSpPr>
        <p:spPr bwMode="auto">
          <a:xfrm>
            <a:off x="0" y="3009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574675" y="1722438"/>
          <a:ext cx="2454275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Równanie" r:id="rId3" imgW="1333500" imgH="431800" progId="Equation.3">
                  <p:embed/>
                </p:oleObj>
              </mc:Choice>
              <mc:Fallback>
                <p:oleObj name="Równanie" r:id="rId3" imgW="1333500" imgH="431800" progId="Equation.3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675" y="1722438"/>
                        <a:ext cx="2454275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Rectangle 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6147" name="Object 6"/>
          <p:cNvGraphicFramePr>
            <a:graphicFrameLocks noChangeAspect="1"/>
          </p:cNvGraphicFramePr>
          <p:nvPr/>
        </p:nvGraphicFramePr>
        <p:xfrm>
          <a:off x="3851275" y="1700213"/>
          <a:ext cx="865188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Równanie" r:id="rId5" imgW="508000" imgH="431800" progId="Equation.3">
                  <p:embed/>
                </p:oleObj>
              </mc:Choice>
              <mc:Fallback>
                <p:oleObj name="Równanie" r:id="rId5" imgW="508000" imgH="431800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1700213"/>
                        <a:ext cx="865188" cy="735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Text Box 7"/>
          <p:cNvSpPr txBox="1">
            <a:spLocks noChangeArrowheads="1"/>
          </p:cNvSpPr>
          <p:nvPr/>
        </p:nvSpPr>
        <p:spPr bwMode="auto">
          <a:xfrm>
            <a:off x="468313" y="4724400"/>
            <a:ext cx="7632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Osłabienie promieniowania rozproszonego docierającego do powierzchni ziemi wynosi:</a:t>
            </a:r>
          </a:p>
        </p:txBody>
      </p:sp>
      <p:sp>
        <p:nvSpPr>
          <p:cNvPr id="6155" name="Rectangle 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6148" name="Object 9"/>
          <p:cNvGraphicFramePr>
            <a:graphicFrameLocks noChangeAspect="1"/>
          </p:cNvGraphicFramePr>
          <p:nvPr/>
        </p:nvGraphicFramePr>
        <p:xfrm>
          <a:off x="463550" y="3933825"/>
          <a:ext cx="6199188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Równanie" r:id="rId7" imgW="3429000" imgH="393700" progId="Equation.3">
                  <p:embed/>
                </p:oleObj>
              </mc:Choice>
              <mc:Fallback>
                <p:oleObj name="Równanie" r:id="rId7" imgW="3429000" imgH="393700" progId="Equation.3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" y="3933825"/>
                        <a:ext cx="6199188" cy="7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6" name="Text Box 10"/>
          <p:cNvSpPr txBox="1">
            <a:spLocks noChangeArrowheads="1"/>
          </p:cNvSpPr>
          <p:nvPr/>
        </p:nvSpPr>
        <p:spPr bwMode="auto">
          <a:xfrm>
            <a:off x="395288" y="3284538"/>
            <a:ext cx="7632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promieniowania rozproszone na poziomie </a:t>
            </a:r>
            <a:r>
              <a:rPr lang="pl-PL" dirty="0" smtClean="0">
                <a:latin typeface="Arial" charset="0"/>
              </a:rPr>
              <a:t>„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</a:rPr>
              <a:t>z”</a:t>
            </a:r>
            <a:r>
              <a:rPr lang="pl-PL" dirty="0" smtClean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wynosi:</a:t>
            </a:r>
          </a:p>
        </p:txBody>
      </p:sp>
      <p:sp>
        <p:nvSpPr>
          <p:cNvPr id="6157" name="Rectangle 11"/>
          <p:cNvSpPr>
            <a:spLocks noChangeArrowheads="1"/>
          </p:cNvSpPr>
          <p:nvPr/>
        </p:nvSpPr>
        <p:spPr bwMode="auto">
          <a:xfrm>
            <a:off x="0" y="3019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6149" name="Object 12"/>
          <p:cNvGraphicFramePr>
            <a:graphicFrameLocks noChangeAspect="1"/>
          </p:cNvGraphicFramePr>
          <p:nvPr/>
        </p:nvGraphicFramePr>
        <p:xfrm>
          <a:off x="420688" y="5734050"/>
          <a:ext cx="2684462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9" name="Równanie" r:id="rId9" imgW="1345616" imgH="444307" progId="Equation.3">
                  <p:embed/>
                </p:oleObj>
              </mc:Choice>
              <mc:Fallback>
                <p:oleObj name="Równanie" r:id="rId9" imgW="1345616" imgH="444307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8" y="5734050"/>
                        <a:ext cx="2684462" cy="887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8" name="Text Box 13"/>
          <p:cNvSpPr txBox="1">
            <a:spLocks noChangeArrowheads="1"/>
          </p:cNvSpPr>
          <p:nvPr/>
        </p:nvSpPr>
        <p:spPr bwMode="auto">
          <a:xfrm>
            <a:off x="4787900" y="1557338"/>
            <a:ext cx="4176713" cy="1311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 err="1">
                <a:latin typeface="Arial" charset="0"/>
                <a:sym typeface="Symbol" pitchFamily="18" charset="2"/>
              </a:rPr>
              <a:t></a:t>
            </a:r>
            <a:r>
              <a:rPr lang="pl-PL" sz="2000" baseline="-25000" dirty="0" err="1" smtClean="0">
                <a:latin typeface="Arial" charset="0"/>
                <a:sym typeface="Symbol" pitchFamily="18" charset="2"/>
              </a:rPr>
              <a:t>R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- </a:t>
            </a:r>
            <a:r>
              <a:rPr lang="pl-PL" sz="2000" dirty="0">
                <a:latin typeface="Arial" charset="0"/>
                <a:sym typeface="Symbol" pitchFamily="18" charset="2"/>
              </a:rPr>
              <a:t>współczynnik rozpraszania Rayleigha, </a:t>
            </a:r>
            <a:r>
              <a:rPr lang="pl-PL" sz="2000" dirty="0" err="1">
                <a:latin typeface="Arial" charset="0"/>
                <a:sym typeface="Symbol" pitchFamily="18" charset="2"/>
              </a:rPr>
              <a:t></a:t>
            </a:r>
            <a:r>
              <a:rPr lang="pl-PL" sz="2000" baseline="-25000" dirty="0" err="1">
                <a:latin typeface="Arial" charset="0"/>
                <a:sym typeface="Symbol" pitchFamily="18" charset="2"/>
              </a:rPr>
              <a:t></a:t>
            </a:r>
            <a:r>
              <a:rPr lang="pl-PL" sz="2000" dirty="0">
                <a:latin typeface="Arial" charset="0"/>
                <a:sym typeface="Symbol" pitchFamily="18" charset="2"/>
              </a:rPr>
              <a:t> -współ.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absorpcji dla ozonu, </a:t>
            </a:r>
            <a:r>
              <a:rPr lang="pl-PL" sz="2000" dirty="0" err="1">
                <a:latin typeface="Arial" charset="0"/>
                <a:sym typeface="Symbol" pitchFamily="18" charset="2"/>
              </a:rPr>
              <a:t>r</a:t>
            </a:r>
            <a:r>
              <a:rPr lang="pl-PL" sz="2000" dirty="0">
                <a:latin typeface="Arial" charset="0"/>
                <a:sym typeface="Symbol" pitchFamily="18" charset="2"/>
              </a:rPr>
              <a:t>- stosunek zmieszania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ozonu, </a:t>
            </a:r>
            <a:r>
              <a:rPr lang="pl-PL" sz="2000" dirty="0">
                <a:latin typeface="Arial" charset="0"/>
                <a:sym typeface="Symbol" pitchFamily="18" charset="2"/>
              </a:rPr>
              <a:t> - kąt zenitalny słońca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90AD65-1318-497F-9196-6449455544A3}" type="slidenum">
              <a:rPr lang="en-US"/>
              <a:pPr/>
              <a:t>24</a:t>
            </a:fld>
            <a:endParaRPr lang="en-US"/>
          </a:p>
        </p:txBody>
      </p:sp>
      <p:sp>
        <p:nvSpPr>
          <p:cNvPr id="71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1196975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dirty="0" smtClean="0"/>
              <a:t>	</a:t>
            </a:r>
            <a:r>
              <a:rPr lang="pl-PL" sz="2400" dirty="0" smtClean="0">
                <a:latin typeface="Arial" charset="0"/>
              </a:rPr>
              <a:t>Całkując po całej atmosferze dostajemy wzór na promieniowanie rozproszone docierające do powierzchni ziemi z kierunku zenitalnego. </a:t>
            </a:r>
          </a:p>
        </p:txBody>
      </p:sp>
      <p:sp>
        <p:nvSpPr>
          <p:cNvPr id="7177" name="Rectangle 3"/>
          <p:cNvSpPr>
            <a:spLocks noChangeArrowheads="1"/>
          </p:cNvSpPr>
          <p:nvPr/>
        </p:nvSpPr>
        <p:spPr bwMode="auto">
          <a:xfrm>
            <a:off x="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174625" y="1196975"/>
          <a:ext cx="5535613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5" name="Równanie" r:id="rId3" imgW="3200400" imgH="558800" progId="Equation.3">
                  <p:embed/>
                </p:oleObj>
              </mc:Choice>
              <mc:Fallback>
                <p:oleObj name="Równanie" r:id="rId3" imgW="3200400" imgH="558800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" y="1196975"/>
                        <a:ext cx="5535613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Text Box 5"/>
          <p:cNvSpPr txBox="1">
            <a:spLocks noChangeArrowheads="1"/>
          </p:cNvSpPr>
          <p:nvPr/>
        </p:nvSpPr>
        <p:spPr bwMode="auto">
          <a:xfrm>
            <a:off x="0" y="22050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Rozważmy wyrażenie podcałkowe i przekształćmy je do postaci:</a:t>
            </a:r>
          </a:p>
        </p:txBody>
      </p:sp>
      <p:sp>
        <p:nvSpPr>
          <p:cNvPr id="7179" name="Rectangle 6"/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7171" name="Object 7"/>
          <p:cNvGraphicFramePr>
            <a:graphicFrameLocks noChangeAspect="1"/>
          </p:cNvGraphicFramePr>
          <p:nvPr/>
        </p:nvGraphicFramePr>
        <p:xfrm>
          <a:off x="315913" y="2781300"/>
          <a:ext cx="8004175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6" name="Równanie" r:id="rId5" imgW="3898900" imgH="393700" progId="Equation.3">
                  <p:embed/>
                </p:oleObj>
              </mc:Choice>
              <mc:Fallback>
                <p:oleObj name="Równanie" r:id="rId5" imgW="3898900" imgH="393700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2781300"/>
                        <a:ext cx="8004175" cy="801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Rectangle 8"/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7172" name="Object 9"/>
          <p:cNvGraphicFramePr>
            <a:graphicFrameLocks noChangeAspect="1"/>
          </p:cNvGraphicFramePr>
          <p:nvPr/>
        </p:nvGraphicFramePr>
        <p:xfrm>
          <a:off x="276225" y="3860800"/>
          <a:ext cx="405130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7" name="Równanie" r:id="rId7" imgW="1943100" imgH="393700" progId="Equation.3">
                  <p:embed/>
                </p:oleObj>
              </mc:Choice>
              <mc:Fallback>
                <p:oleObj name="Równanie" r:id="rId7" imgW="1943100" imgH="393700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" y="3860800"/>
                        <a:ext cx="4051300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11"/>
          <p:cNvGraphicFramePr>
            <a:graphicFrameLocks noChangeAspect="1"/>
          </p:cNvGraphicFramePr>
          <p:nvPr/>
        </p:nvGraphicFramePr>
        <p:xfrm>
          <a:off x="219075" y="4940300"/>
          <a:ext cx="3136900" cy="71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8" name="Równanie" r:id="rId9" imgW="1866900" imgH="431800" progId="Equation.3">
                  <p:embed/>
                </p:oleObj>
              </mc:Choice>
              <mc:Fallback>
                <p:oleObj name="Równanie" r:id="rId9" imgW="1866900" imgH="431800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5" y="4940300"/>
                        <a:ext cx="3136900" cy="71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12"/>
          <p:cNvGraphicFramePr>
            <a:graphicFrameLocks noChangeAspect="1"/>
          </p:cNvGraphicFramePr>
          <p:nvPr/>
        </p:nvGraphicFramePr>
        <p:xfrm>
          <a:off x="185738" y="5876925"/>
          <a:ext cx="5030787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9" name="Równanie" r:id="rId11" imgW="2908300" imgH="558800" progId="Equation.3">
                  <p:embed/>
                </p:oleObj>
              </mc:Choice>
              <mc:Fallback>
                <p:oleObj name="Równanie" r:id="rId11" imgW="2908300" imgH="55880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8" y="5876925"/>
                        <a:ext cx="5030787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B2FA147-38F2-4156-88D8-157F9B1FCEC1}" type="slidenum">
              <a:rPr lang="en-US"/>
              <a:pPr/>
              <a:t>25</a:t>
            </a:fld>
            <a:endParaRPr 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5651500" y="404813"/>
            <a:ext cx="3178175" cy="3384550"/>
          </a:xfrm>
        </p:spPr>
        <p:txBody>
          <a:bodyPr>
            <a:normAutofit fontScale="90000"/>
          </a:bodyPr>
          <a:lstStyle/>
          <a:p>
            <a:pPr algn="l"/>
            <a:r>
              <a:rPr lang="pl-PL" sz="2400" smtClean="0">
                <a:latin typeface="Arial" charset="0"/>
              </a:rPr>
              <a:t>Wykresy pokazują  wagę </a:t>
            </a:r>
            <a:r>
              <a:rPr lang="pl-PL" sz="2400" smtClean="0">
                <a:latin typeface="Arial" charset="0"/>
                <a:sym typeface="Symbol" pitchFamily="18" charset="2"/>
              </a:rPr>
              <a:t>(z) jako funkcja wysokości przy rożnych kątach zenitalnych Słońca </a:t>
            </a:r>
            <a:br>
              <a:rPr lang="pl-PL" sz="2400" smtClean="0">
                <a:latin typeface="Arial" charset="0"/>
                <a:sym typeface="Symbol" pitchFamily="18" charset="2"/>
              </a:rPr>
            </a:br>
            <a:r>
              <a:rPr lang="pl-PL" sz="2400" smtClean="0">
                <a:latin typeface="Arial" charset="0"/>
                <a:sym typeface="Symbol" pitchFamily="18" charset="2"/>
              </a:rPr>
              <a:t>i dla dwóch długości fali</a:t>
            </a:r>
            <a:br>
              <a:rPr lang="pl-PL" sz="2400" smtClean="0">
                <a:latin typeface="Arial" charset="0"/>
                <a:sym typeface="Symbol" pitchFamily="18" charset="2"/>
              </a:rPr>
            </a:br>
            <a:r>
              <a:rPr lang="pl-PL" sz="2400" smtClean="0">
                <a:latin typeface="Arial" charset="0"/>
              </a:rPr>
              <a:t>Funkcja </a:t>
            </a:r>
            <a:r>
              <a:rPr lang="pl-PL" sz="2400" smtClean="0">
                <a:latin typeface="Arial" charset="0"/>
                <a:sym typeface="Symbol" pitchFamily="18" charset="2"/>
              </a:rPr>
              <a:t>(z) opisuje  warstwę efektywnego rozpraszania</a:t>
            </a:r>
            <a:r>
              <a:rPr lang="pl-PL" sz="2400" smtClean="0">
                <a:sym typeface="Symbol" pitchFamily="18" charset="2"/>
              </a:rPr>
              <a:t> </a:t>
            </a:r>
          </a:p>
        </p:txBody>
      </p:sp>
      <p:pic>
        <p:nvPicPr>
          <p:cNvPr id="28676" name="Picture 3" descr="wykres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4737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A7DD18-385F-4509-B2FE-A7C4FBC3DD82}" type="slidenum">
              <a:rPr lang="en-US"/>
              <a:pPr/>
              <a:t>26</a:t>
            </a:fld>
            <a:endParaRPr lang="en-US"/>
          </a:p>
        </p:txBody>
      </p:sp>
      <p:graphicFrame>
        <p:nvGraphicFramePr>
          <p:cNvPr id="8194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361950" y="19050"/>
          <a:ext cx="4027488" cy="112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4" name="Równanie" r:id="rId3" imgW="1993900" imgH="558800" progId="Equation.3">
                  <p:embed/>
                </p:oleObj>
              </mc:Choice>
              <mc:Fallback>
                <p:oleObj name="Równanie" r:id="rId3" imgW="1993900" imgH="5588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" y="19050"/>
                        <a:ext cx="4027488" cy="1128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3"/>
          <p:cNvSpPr txBox="1">
            <a:spLocks noChangeArrowheads="1"/>
          </p:cNvSpPr>
          <p:nvPr/>
        </p:nvSpPr>
        <p:spPr bwMode="auto">
          <a:xfrm>
            <a:off x="4824413" y="0"/>
            <a:ext cx="43195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Czynnik podcałkowy (</a:t>
            </a:r>
            <a:r>
              <a:rPr lang="pl-PL" sz="2400" dirty="0" err="1">
                <a:latin typeface="Arial" charset="0"/>
              </a:rPr>
              <a:t>exp</a:t>
            </a:r>
            <a:r>
              <a:rPr lang="pl-PL" sz="2400" dirty="0">
                <a:latin typeface="Arial" charset="0"/>
              </a:rPr>
              <a:t>) zależy tylko od całkowitej zawartości ozonu w pionowej kolumnie powietrza</a:t>
            </a:r>
          </a:p>
        </p:txBody>
      </p:sp>
      <p:sp>
        <p:nvSpPr>
          <p:cNvPr id="8202" name="Text Box 4"/>
          <p:cNvSpPr txBox="1">
            <a:spLocks noChangeArrowheads="1"/>
          </p:cNvSpPr>
          <p:nvPr/>
        </p:nvSpPr>
        <p:spPr bwMode="auto">
          <a:xfrm>
            <a:off x="539750" y="3357563"/>
            <a:ext cx="4752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pl-PL" sz="1800">
              <a:latin typeface="Arial" charset="0"/>
            </a:endParaRPr>
          </a:p>
        </p:txBody>
      </p:sp>
      <p:graphicFrame>
        <p:nvGraphicFramePr>
          <p:cNvPr id="8195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179388" y="1446213"/>
          <a:ext cx="302418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5" name="Równanie" r:id="rId5" imgW="1473200" imgH="241300" progId="Equation.3">
                  <p:embed/>
                </p:oleObj>
              </mc:Choice>
              <mc:Fallback>
                <p:oleObj name="Równanie" r:id="rId5" imgW="1473200" imgH="241300" progId="Equation.3">
                  <p:embed/>
                  <p:pic>
                    <p:nvPicPr>
                      <p:cNvPr id="0" name="Picture 5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446213"/>
                        <a:ext cx="3024187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6"/>
          <p:cNvGraphicFramePr>
            <a:graphicFrameLocks noChangeAspect="1"/>
          </p:cNvGraphicFramePr>
          <p:nvPr/>
        </p:nvGraphicFramePr>
        <p:xfrm>
          <a:off x="133350" y="2205038"/>
          <a:ext cx="3983038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6" name="Równanie" r:id="rId7" imgW="1497950" imgH="431613" progId="Equation.3">
                  <p:embed/>
                </p:oleObj>
              </mc:Choice>
              <mc:Fallback>
                <p:oleObj name="Równanie" r:id="rId7" imgW="1497950" imgH="431613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" y="2205038"/>
                        <a:ext cx="3983038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7"/>
          <p:cNvGraphicFramePr>
            <a:graphicFrameLocks noChangeAspect="1"/>
          </p:cNvGraphicFramePr>
          <p:nvPr/>
        </p:nvGraphicFramePr>
        <p:xfrm>
          <a:off x="5364163" y="2276475"/>
          <a:ext cx="2087562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7" name="Równanie" r:id="rId9" imgW="1193800" imgH="482600" progId="Equation.3">
                  <p:embed/>
                </p:oleObj>
              </mc:Choice>
              <mc:Fallback>
                <p:oleObj name="Równanie" r:id="rId9" imgW="1193800" imgH="4826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2276475"/>
                        <a:ext cx="2087562" cy="874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3" name="Text Box 8"/>
          <p:cNvSpPr txBox="1">
            <a:spLocks noChangeArrowheads="1"/>
          </p:cNvSpPr>
          <p:nvPr/>
        </p:nvSpPr>
        <p:spPr bwMode="auto">
          <a:xfrm>
            <a:off x="0" y="36449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Z bazy danych profili klimatycznych wybieramy jeden i liczymy </a:t>
            </a:r>
            <a:r>
              <a:rPr lang="pl-PL" sz="2400" dirty="0" err="1">
                <a:latin typeface="Arial" charset="0"/>
              </a:rPr>
              <a:t>I</a:t>
            </a:r>
            <a:r>
              <a:rPr lang="pl-PL" sz="2400" baseline="-25000" dirty="0" err="1">
                <a:latin typeface="Arial" charset="0"/>
                <a:sym typeface="Symbol" pitchFamily="18" charset="2"/>
              </a:rPr>
              <a:t></a:t>
            </a:r>
            <a:r>
              <a:rPr lang="pl-PL" sz="2400" dirty="0">
                <a:latin typeface="Arial" charset="0"/>
                <a:sym typeface="Symbol" pitchFamily="18" charset="2"/>
              </a:rPr>
              <a:t>. Następnie obliczamy stosunek dla dwóch kątów zenitalnych Słońca: 60</a:t>
            </a:r>
            <a:r>
              <a:rPr lang="pl-PL" sz="2400" baseline="30000" dirty="0">
                <a:latin typeface="Arial" charset="0"/>
                <a:sym typeface="Symbol" pitchFamily="18" charset="2"/>
              </a:rPr>
              <a:t>o</a:t>
            </a:r>
            <a:r>
              <a:rPr lang="pl-PL" sz="2400" dirty="0">
                <a:latin typeface="Arial" charset="0"/>
                <a:sym typeface="Symbol" pitchFamily="18" charset="2"/>
              </a:rPr>
              <a:t> oraz </a:t>
            </a:r>
            <a:r>
              <a:rPr lang="pl-PL" sz="2400" dirty="0" err="1">
                <a:latin typeface="Arial" charset="0"/>
                <a:sym typeface="Symbol" pitchFamily="18" charset="2"/>
              </a:rPr>
              <a:t></a:t>
            </a:r>
            <a:r>
              <a:rPr lang="pl-PL" sz="2400" baseline="-25000" dirty="0" err="1">
                <a:latin typeface="Arial" charset="0"/>
                <a:sym typeface="Symbol" pitchFamily="18" charset="2"/>
              </a:rPr>
              <a:t>i</a:t>
            </a:r>
            <a:r>
              <a:rPr lang="pl-PL" sz="2400" dirty="0">
                <a:latin typeface="Arial" charset="0"/>
                <a:sym typeface="Symbol" pitchFamily="18" charset="2"/>
              </a:rPr>
              <a:t>. </a:t>
            </a:r>
          </a:p>
        </p:txBody>
      </p:sp>
      <p:graphicFrame>
        <p:nvGraphicFramePr>
          <p:cNvPr id="8198" name="Object 9"/>
          <p:cNvGraphicFramePr>
            <a:graphicFrameLocks noChangeAspect="1"/>
          </p:cNvGraphicFramePr>
          <p:nvPr/>
        </p:nvGraphicFramePr>
        <p:xfrm>
          <a:off x="323850" y="4941888"/>
          <a:ext cx="4752975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8" name="Równanie" r:id="rId11" imgW="2095500" imgH="457200" progId="Equation.3">
                  <p:embed/>
                </p:oleObj>
              </mc:Choice>
              <mc:Fallback>
                <p:oleObj name="Równanie" r:id="rId11" imgW="2095500" imgH="457200" progId="Equation.3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941888"/>
                        <a:ext cx="4752975" cy="696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10"/>
          <p:cNvGraphicFramePr>
            <a:graphicFrameLocks noChangeAspect="1"/>
          </p:cNvGraphicFramePr>
          <p:nvPr/>
        </p:nvGraphicFramePr>
        <p:xfrm>
          <a:off x="323850" y="5876925"/>
          <a:ext cx="5124450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9" name="Równanie" r:id="rId13" imgW="2006600" imgH="457200" progId="Equation.3">
                  <p:embed/>
                </p:oleObj>
              </mc:Choice>
              <mc:Fallback>
                <p:oleObj name="Równanie" r:id="rId13" imgW="2006600" imgH="457200" progId="Equation.3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876925"/>
                        <a:ext cx="5124450" cy="696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0FDC36-FAFF-43C2-AF48-2168D9F708CE}" type="slidenum">
              <a:rPr lang="en-US"/>
              <a:pPr/>
              <a:t>27</a:t>
            </a:fld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424863" cy="4525962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Gdy profil klimatyczny zgadza się z obserwowanym mamy: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(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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)=N(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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Zjawisko </a:t>
            </a:r>
            <a:r>
              <a:rPr lang="pl-PL" sz="2400" dirty="0" err="1" smtClean="0">
                <a:latin typeface="Arial" charset="0"/>
              </a:rPr>
              <a:t>Umkehr</a:t>
            </a:r>
            <a:r>
              <a:rPr lang="pl-PL" sz="2400" dirty="0" smtClean="0">
                <a:latin typeface="Arial" charset="0"/>
              </a:rPr>
              <a:t> występuję gdy warstwa efektywnego rozpraszania znajduje się po wyżej warstwy ozonu dla fali krótszej oraz poniżej dla fali dłuższej.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Zjawisko wynika z faktu, że gdy Słońce znajduje się nisko nad horyzontem masa optyczna ozonu jest duża </a:t>
            </a:r>
          </a:p>
          <a:p>
            <a:pPr>
              <a:lnSpc>
                <a:spcPct val="90000"/>
              </a:lnSpc>
              <a:buNone/>
            </a:pPr>
            <a:r>
              <a:rPr lang="pl-PL" sz="2400" dirty="0" smtClean="0">
                <a:latin typeface="Arial" charset="0"/>
              </a:rPr>
              <a:t>	i promieniowanie jest silnie absorbowane przez ozon.</a:t>
            </a:r>
          </a:p>
          <a:p>
            <a:pPr>
              <a:lnSpc>
                <a:spcPct val="90000"/>
              </a:lnSpc>
              <a:buNone/>
            </a:pPr>
            <a:r>
              <a:rPr lang="pl-PL" sz="2400" dirty="0" smtClean="0">
                <a:latin typeface="Arial" charset="0"/>
              </a:rPr>
              <a:t>	Promieniowanie rozproszone z kierunku zenitalnego ma masę optyczna równa 1. Dlatego warstwa efektywna musi być powyżej warstwy ozonu aby osłabienie wiązki związane z przejściem przez warstwę ozonu było możliwie jak najmniejsze. </a:t>
            </a:r>
          </a:p>
          <a:p>
            <a:pPr>
              <a:lnSpc>
                <a:spcPct val="90000"/>
              </a:lnSpc>
            </a:pPr>
            <a:endParaRPr lang="pl-PL" sz="2400" dirty="0" smtClean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E90167-C36E-4BE2-B1A2-0DB570265FF7}" type="slidenum">
              <a:rPr lang="en-US"/>
              <a:pPr/>
              <a:t>28</a:t>
            </a:fld>
            <a:endParaRPr lang="en-US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77875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</a:rPr>
              <a:t>Symulacja efektu </a:t>
            </a:r>
            <a:r>
              <a:rPr lang="pl-PL" sz="3200" b="1" dirty="0" err="1" smtClean="0">
                <a:latin typeface="Arial" charset="0"/>
              </a:rPr>
              <a:t>Umkehr</a:t>
            </a:r>
            <a:endParaRPr lang="pl-PL" sz="3200" b="1" dirty="0" smtClean="0">
              <a:latin typeface="Arial" charset="0"/>
            </a:endParaRPr>
          </a:p>
        </p:txBody>
      </p:sp>
      <p:pic>
        <p:nvPicPr>
          <p:cNvPr id="30724" name="Picture 3" descr="umkeh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1627188"/>
            <a:ext cx="6980237" cy="52308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8F15A2-0949-4A2F-A11B-F56E74EA38C4}" type="slidenum">
              <a:rPr lang="en-US"/>
              <a:pPr/>
              <a:t>29</a:t>
            </a:fld>
            <a:endParaRPr lang="en-US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dirty="0" smtClean="0">
                <a:latin typeface="Arial" charset="0"/>
              </a:rPr>
              <a:t>Metody pomiary ozonu wykorzystujące pasma absorpcyjne w podczerwieni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 smtClean="0">
                <a:latin typeface="Arial" charset="0"/>
              </a:rPr>
              <a:t>Wykorzystuje się następujące widma oscylacyjno rotacyjne:  4.75, 9.6 oraz 14.1 </a:t>
            </a:r>
            <a:r>
              <a:rPr lang="pl-PL" sz="2400" dirty="0" err="1" smtClean="0">
                <a:latin typeface="Arial" charset="0"/>
                <a:sym typeface="Symbol" pitchFamily="18" charset="2"/>
              </a:rPr>
              <a:t></a:t>
            </a:r>
            <a:r>
              <a:rPr lang="pl-PL" sz="2400" dirty="0" err="1" smtClean="0">
                <a:latin typeface="Arial" charset="0"/>
              </a:rPr>
              <a:t>m</a:t>
            </a:r>
            <a:r>
              <a:rPr lang="pl-PL" sz="2400" dirty="0" smtClean="0">
                <a:latin typeface="Arial" charset="0"/>
              </a:rPr>
              <a:t>.</a:t>
            </a:r>
          </a:p>
          <a:p>
            <a:r>
              <a:rPr lang="pl-PL" sz="2400" dirty="0" smtClean="0">
                <a:latin typeface="Arial" charset="0"/>
              </a:rPr>
              <a:t>Absorpcja dla pasma 9.6 zależy silnie od ciśnienia co służy do wyznaczania średniej wartości ciśnienia w warstwie ozonowej. </a:t>
            </a:r>
          </a:p>
          <a:p>
            <a:r>
              <a:rPr lang="pl-PL" sz="2400" dirty="0" smtClean="0">
                <a:latin typeface="Arial" charset="0"/>
              </a:rPr>
              <a:t>Stosuje się również metody mikrofalowe, które pozwalają wyznaczać profil ozonu.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21661E-47D0-471E-BDE1-1CD289B608A9}" type="slidenum">
              <a:rPr lang="en-US"/>
              <a:pPr/>
              <a:t>3</a:t>
            </a:fld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8436" name="Picture 3" descr="mtp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665413"/>
            <a:ext cx="3814763" cy="2746375"/>
          </a:xfrm>
          <a:noFill/>
        </p:spPr>
      </p:pic>
      <p:pic>
        <p:nvPicPr>
          <p:cNvPr id="18437" name="Picture 4" descr="Dobson_Bldr_Apr0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0"/>
            <a:ext cx="4500562" cy="3044825"/>
          </a:xfrm>
          <a:noFill/>
        </p:spPr>
      </p:pic>
      <p:pic>
        <p:nvPicPr>
          <p:cNvPr id="18438" name="Picture 5" descr="kipp_plo_brewermkiii_68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435600" y="3149600"/>
            <a:ext cx="3708400" cy="3708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62EE89-D0B7-470E-A9C4-7DD17AC3E71C}" type="slidenum">
              <a:rPr lang="en-US"/>
              <a:pPr/>
              <a:t>30</a:t>
            </a:fld>
            <a:endParaRPr lang="en-US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417513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</a:rPr>
              <a:t>Pomiary satelitarne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4525962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Satelita NIMBUS 3 - pierwsze pomiary ozonu przy pomocy </a:t>
            </a:r>
            <a:r>
              <a:rPr lang="pl-PL" sz="2400" dirty="0" err="1" smtClean="0">
                <a:latin typeface="Arial" charset="0"/>
              </a:rPr>
              <a:t>Spektro-Interferometru</a:t>
            </a:r>
            <a:r>
              <a:rPr lang="pl-PL" sz="2400" dirty="0" smtClean="0">
                <a:latin typeface="Arial" charset="0"/>
              </a:rPr>
              <a:t> Michelsona IRIS (5-25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</a:t>
            </a:r>
            <a:r>
              <a:rPr lang="pl-PL" sz="2400" dirty="0" smtClean="0">
                <a:latin typeface="Arial" charset="0"/>
              </a:rPr>
              <a:t> m). Wykorzystywano absorpcje w 9.6 </a:t>
            </a:r>
            <a:r>
              <a:rPr lang="pl-PL" sz="2400" dirty="0" err="1" smtClean="0">
                <a:latin typeface="Arial" charset="0"/>
                <a:sym typeface="Symbol" pitchFamily="18" charset="2"/>
              </a:rPr>
              <a:t></a:t>
            </a:r>
            <a:r>
              <a:rPr lang="pl-PL" sz="2400" dirty="0" err="1" smtClean="0">
                <a:latin typeface="Arial" charset="0"/>
              </a:rPr>
              <a:t>m</a:t>
            </a:r>
            <a:r>
              <a:rPr lang="pl-PL" sz="2400" dirty="0" smtClean="0">
                <a:latin typeface="Arial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Od 1970 roku regularne pomiary ozonu z satelity NIMBUS 4. Pomiary promieniowania UV z kierunku nadiru. 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W 1978 roku na satelicie NIMBUS 7 umieszczono przyrząd TOMS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1995 ERS-2 (</a:t>
            </a:r>
            <a:r>
              <a:rPr lang="pl-PL" sz="2400" dirty="0" err="1" smtClean="0">
                <a:latin typeface="Arial" charset="0"/>
              </a:rPr>
              <a:t>European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Remote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Sensing</a:t>
            </a:r>
            <a:r>
              <a:rPr lang="pl-PL" sz="2400" dirty="0" smtClean="0">
                <a:latin typeface="Arial" charset="0"/>
              </a:rPr>
              <a:t>) z przyrządem GOME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Od 1996 </a:t>
            </a:r>
            <a:r>
              <a:rPr lang="pl-PL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EP-TOMS</a:t>
            </a:r>
            <a:endParaRPr lang="pl-PL" sz="2400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2001 ENVISAT, SCIAMACHY 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2004 OMI na satelicie AURA – projekt </a:t>
            </a:r>
            <a:r>
              <a:rPr lang="pl-PL" sz="2400" dirty="0" err="1" smtClean="0">
                <a:latin typeface="Arial" charset="0"/>
              </a:rPr>
              <a:t>A-train</a:t>
            </a:r>
            <a:endParaRPr lang="pl-PL" sz="2400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GOME-2A (METOP-A) od 2006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GOME-2B  (</a:t>
            </a:r>
            <a:r>
              <a:rPr lang="pl-PL" sz="2400" dirty="0" err="1" smtClean="0">
                <a:latin typeface="Arial" charset="0"/>
              </a:rPr>
              <a:t>METOP-B</a:t>
            </a:r>
            <a:r>
              <a:rPr lang="pl-PL" sz="2400" dirty="0" smtClean="0">
                <a:latin typeface="Arial" charset="0"/>
              </a:rPr>
              <a:t>) od 2012</a:t>
            </a:r>
          </a:p>
          <a:p>
            <a:pPr>
              <a:lnSpc>
                <a:spcPct val="80000"/>
              </a:lnSpc>
            </a:pPr>
            <a:endParaRPr lang="pl-PL" sz="2400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pl-PL" sz="2400" dirty="0" smtClean="0"/>
          </a:p>
        </p:txBody>
      </p:sp>
      <p:sp>
        <p:nvSpPr>
          <p:cNvPr id="5" name="Prostokąt 4"/>
          <p:cNvSpPr/>
          <p:nvPr/>
        </p:nvSpPr>
        <p:spPr>
          <a:xfrm>
            <a:off x="827584" y="5877272"/>
            <a:ext cx="5937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Real Time data: </a:t>
            </a:r>
            <a:r>
              <a:rPr lang="en-US" dirty="0" smtClean="0"/>
              <a:t>http://www.temis.nl/protocols/O3global.html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5063E2-FC44-4DD5-B166-510342B7EAC7}" type="slidenum">
              <a:rPr lang="en-US"/>
              <a:pPr/>
              <a:t>31</a:t>
            </a:fld>
            <a:endParaRPr 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</a:rPr>
              <a:t>TOMS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229600" cy="4525963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Pomiar promieniowania dla 6-ciu długości fali: 312.5, 317.5, 331.3, 339.9, 360.0, 380.0 nm. </a:t>
            </a:r>
          </a:p>
          <a:p>
            <a:r>
              <a:rPr lang="pl-PL" sz="2400" smtClean="0">
                <a:latin typeface="Arial" charset="0"/>
              </a:rPr>
              <a:t>Wykonuje skan w kierunku prostopadłym do płaszczyzny orbity trwający 8 sekund. </a:t>
            </a:r>
          </a:p>
          <a:p>
            <a:r>
              <a:rPr lang="pl-PL" sz="2400" smtClean="0">
                <a:latin typeface="Arial" charset="0"/>
              </a:rPr>
              <a:t>Orbita: zsynchronizowana ze Słońcem, inklinacja 99.3, wysokości 955 km, czas obiegu 104 min</a:t>
            </a:r>
          </a:p>
          <a:p>
            <a:r>
              <a:rPr lang="pl-PL" sz="2400" smtClean="0">
                <a:latin typeface="Arial" charset="0"/>
              </a:rPr>
              <a:t>Wielkość piksela 39x39 km w kierunku nadiru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AC3742-BC89-4498-AB33-A18FAAE85DC6}" type="slidenum">
              <a:rPr lang="en-US"/>
              <a:pPr/>
              <a:t>32</a:t>
            </a:fld>
            <a:endParaRPr 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417513"/>
          </a:xfrm>
        </p:spPr>
        <p:txBody>
          <a:bodyPr>
            <a:normAutofit fontScale="90000"/>
          </a:bodyPr>
          <a:lstStyle/>
          <a:p>
            <a:r>
              <a:rPr lang="pl-PL" sz="2800" b="1" dirty="0" smtClean="0">
                <a:latin typeface="Arial" charset="0"/>
              </a:rPr>
              <a:t>Wyznaczanie całkowitej zawartości ozonu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pl-PL" sz="2400" dirty="0" smtClean="0">
                <a:latin typeface="Arial" charset="0"/>
              </a:rPr>
              <a:t>Promieniowanie docierające do satelity zależy od: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Osłabienia wiązki bezpośredniej wzdłuż ukośnej drogi przez warstwę ozonu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Rozproszenia wstecznego promieniowania bezpośredniego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Osłabienie wiązki  rozproszonej do góry 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Zdolności odbijającej troposfery, powierzchni ziemi</a:t>
            </a:r>
          </a:p>
          <a:p>
            <a:pPr marL="0" indent="0">
              <a:buNone/>
            </a:pPr>
            <a:r>
              <a:rPr lang="pl-PL" sz="2400" dirty="0">
                <a:latin typeface="Arial" charset="0"/>
              </a:rPr>
              <a:t>	</a:t>
            </a:r>
            <a:r>
              <a:rPr lang="pl-PL" sz="2400" dirty="0" smtClean="0">
                <a:latin typeface="Arial" charset="0"/>
              </a:rPr>
              <a:t> i chmur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D81979-88BB-460E-914B-53E379699E02}" type="slidenum">
              <a:rPr lang="en-US"/>
              <a:pPr/>
              <a:t>33</a:t>
            </a:fld>
            <a:endParaRPr lang="en-US"/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490538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</a:rPr>
              <a:t>Przybliżenie pojedynczego rozproszenia</a:t>
            </a:r>
          </a:p>
        </p:txBody>
      </p:sp>
      <p:sp>
        <p:nvSpPr>
          <p:cNvPr id="92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052513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pl-PL" smtClean="0"/>
              <a:t>	</a:t>
            </a:r>
            <a:r>
              <a:rPr lang="pl-PL" sz="2400" smtClean="0">
                <a:latin typeface="Arial" charset="0"/>
              </a:rPr>
              <a:t>Promieniowanie z kierunku nadiru docierające do satelity przy założeniu absorpcji tylko poprzez ozon oraz zerowego albeda powierzchni ziemi wynosi: </a:t>
            </a:r>
          </a:p>
        </p:txBody>
      </p:sp>
      <p:sp>
        <p:nvSpPr>
          <p:cNvPr id="9224" name="Rectangle 4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921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530164"/>
              </p:ext>
            </p:extLst>
          </p:nvPr>
        </p:nvGraphicFramePr>
        <p:xfrm>
          <a:off x="684213" y="2420938"/>
          <a:ext cx="6345237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3" name="Równanie" r:id="rId3" imgW="3682800" imgH="507960" progId="Equation.3">
                  <p:embed/>
                </p:oleObj>
              </mc:Choice>
              <mc:Fallback>
                <p:oleObj name="Równanie" r:id="rId3" imgW="3682800" imgH="50796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420938"/>
                        <a:ext cx="6345237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Text Box 6"/>
          <p:cNvSpPr txBox="1">
            <a:spLocks noChangeArrowheads="1"/>
          </p:cNvSpPr>
          <p:nvPr/>
        </p:nvSpPr>
        <p:spPr bwMode="auto">
          <a:xfrm>
            <a:off x="684213" y="3284538"/>
            <a:ext cx="8064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  <a:sym typeface="Symbol" pitchFamily="18" charset="2"/>
              </a:rPr>
              <a:t>(p) jest całkowitą zawartością ozonu w kolumnie powietrza o ciśnieniu p. </a:t>
            </a:r>
          </a:p>
        </p:txBody>
      </p:sp>
      <p:sp>
        <p:nvSpPr>
          <p:cNvPr id="9226" name="Rectangle 7"/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9219" name="Object 8"/>
          <p:cNvGraphicFramePr>
            <a:graphicFrameLocks noChangeAspect="1"/>
          </p:cNvGraphicFramePr>
          <p:nvPr/>
        </p:nvGraphicFramePr>
        <p:xfrm>
          <a:off x="827088" y="4292600"/>
          <a:ext cx="1296987" cy="85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4" name="Równanie" r:id="rId5" imgW="672808" imgH="444307" progId="Equation.3">
                  <p:embed/>
                </p:oleObj>
              </mc:Choice>
              <mc:Fallback>
                <p:oleObj name="Równanie" r:id="rId5" imgW="672808" imgH="444307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4292600"/>
                        <a:ext cx="1296987" cy="858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7" name="Rectangle 9"/>
          <p:cNvSpPr>
            <a:spLocks noChangeArrowheads="1"/>
          </p:cNvSpPr>
          <p:nvPr/>
        </p:nvSpPr>
        <p:spPr bwMode="auto">
          <a:xfrm>
            <a:off x="0" y="3538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9220" name="Object 10"/>
          <p:cNvGraphicFramePr>
            <a:graphicFrameLocks noChangeAspect="1"/>
          </p:cNvGraphicFramePr>
          <p:nvPr/>
        </p:nvGraphicFramePr>
        <p:xfrm>
          <a:off x="5867400" y="4292600"/>
          <a:ext cx="3059113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5" name="Równanie" r:id="rId7" imgW="1270000" imgH="228600" progId="Equation.3">
                  <p:embed/>
                </p:oleObj>
              </mc:Choice>
              <mc:Fallback>
                <p:oleObj name="Równanie" r:id="rId7" imgW="1270000" imgH="2286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292600"/>
                        <a:ext cx="3059113" cy="547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8" name="Text Box 11"/>
          <p:cNvSpPr txBox="1">
            <a:spLocks noChangeArrowheads="1"/>
          </p:cNvSpPr>
          <p:nvPr/>
        </p:nvSpPr>
        <p:spPr bwMode="auto">
          <a:xfrm>
            <a:off x="395288" y="5122863"/>
            <a:ext cx="8351837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 err="1">
                <a:latin typeface="Arial" charset="0"/>
              </a:rPr>
              <a:t>p</a:t>
            </a:r>
            <a:r>
              <a:rPr lang="pl-PL" baseline="-25000" dirty="0" err="1">
                <a:latin typeface="Arial" charset="0"/>
              </a:rPr>
              <a:t>R</a:t>
            </a:r>
            <a:r>
              <a:rPr lang="pl-PL" dirty="0">
                <a:latin typeface="Arial" charset="0"/>
              </a:rPr>
              <a:t> – ciśnienie na poziomie warstwy rozpraszającej, R</a:t>
            </a:r>
            <a:r>
              <a:rPr lang="pl-PL" baseline="-25000" dirty="0">
                <a:latin typeface="Arial" charset="0"/>
              </a:rPr>
              <a:t>S</a:t>
            </a:r>
            <a:r>
              <a:rPr lang="pl-PL" dirty="0">
                <a:latin typeface="Arial" charset="0"/>
              </a:rPr>
              <a:t> albedo powierzchni ziemi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</a:rPr>
              <a:t>Udział promieniowania rozproszonego wyższych rzędów dla R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=0 i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=60</a:t>
            </a:r>
            <a:r>
              <a:rPr lang="pl-PL" baseline="30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wynosi 46% 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 wiec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nie może być pomijany!!!</a:t>
            </a:r>
          </a:p>
        </p:txBody>
      </p:sp>
      <p:sp>
        <p:nvSpPr>
          <p:cNvPr id="9229" name="Text Box 12"/>
          <p:cNvSpPr txBox="1">
            <a:spLocks noChangeArrowheads="1"/>
          </p:cNvSpPr>
          <p:nvPr/>
        </p:nvSpPr>
        <p:spPr bwMode="auto">
          <a:xfrm>
            <a:off x="3708400" y="4365625"/>
            <a:ext cx="208756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W ogólności: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CEB906A-5BC9-45DE-9CF8-AC2CD029E642}" type="slidenum">
              <a:rPr lang="en-US"/>
              <a:pPr/>
              <a:t>34</a:t>
            </a:fld>
            <a:endParaRPr lang="en-US"/>
          </a:p>
        </p:txBody>
      </p:sp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2800" b="1" dirty="0" smtClean="0">
                <a:latin typeface="Arial" pitchFamily="34" charset="0"/>
                <a:cs typeface="Arial" pitchFamily="34" charset="0"/>
              </a:rPr>
              <a:t>Ogólny algorytm</a:t>
            </a:r>
            <a:r>
              <a:rPr lang="pl-PL" sz="40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2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00213"/>
            <a:ext cx="8229600" cy="12573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 smtClean="0"/>
              <a:t>	</a:t>
            </a:r>
            <a:r>
              <a:rPr lang="pl-PL" sz="2400" smtClean="0">
                <a:latin typeface="Arial" charset="0"/>
              </a:rPr>
              <a:t>Pierwszy człon I</a:t>
            </a:r>
            <a:r>
              <a:rPr lang="pl-PL" sz="2400" baseline="-25000" smtClean="0">
                <a:latin typeface="Arial" charset="0"/>
              </a:rPr>
              <a:t>A</a:t>
            </a:r>
            <a:r>
              <a:rPr lang="pl-PL" sz="2400" smtClean="0">
                <a:latin typeface="Arial" charset="0"/>
              </a:rPr>
              <a:t>() oznacza promieniowanie rozproszone w atmosferze, zaś drugi I</a:t>
            </a:r>
            <a:r>
              <a:rPr lang="pl-PL" sz="2400" baseline="-25000" smtClean="0">
                <a:latin typeface="Arial" charset="0"/>
              </a:rPr>
              <a:t>s</a:t>
            </a:r>
            <a:r>
              <a:rPr lang="pl-PL" sz="2400" smtClean="0">
                <a:latin typeface="Arial" charset="0"/>
              </a:rPr>
              <a:t>() przyczynek od odbicia od powierzchni ziemi. </a:t>
            </a:r>
          </a:p>
        </p:txBody>
      </p:sp>
      <p:sp>
        <p:nvSpPr>
          <p:cNvPr id="10247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10242" name="Object 5"/>
          <p:cNvGraphicFramePr>
            <a:graphicFrameLocks noChangeAspect="1"/>
          </p:cNvGraphicFramePr>
          <p:nvPr/>
        </p:nvGraphicFramePr>
        <p:xfrm>
          <a:off x="0" y="1125538"/>
          <a:ext cx="9161463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2" name="Równanie" r:id="rId3" imgW="4978400" imgH="228600" progId="Equation.3">
                  <p:embed/>
                </p:oleObj>
              </mc:Choice>
              <mc:Fallback>
                <p:oleObj name="Równanie" r:id="rId3" imgW="4978400" imgH="2286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25538"/>
                        <a:ext cx="9161463" cy="420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Rectangle 6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10243" name="Object 7"/>
          <p:cNvGraphicFramePr>
            <a:graphicFrameLocks noChangeAspect="1"/>
          </p:cNvGraphicFramePr>
          <p:nvPr/>
        </p:nvGraphicFramePr>
        <p:xfrm>
          <a:off x="428625" y="3295650"/>
          <a:ext cx="2744788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Równanie" r:id="rId5" imgW="1511300" imgH="431800" progId="Equation.3">
                  <p:embed/>
                </p:oleObj>
              </mc:Choice>
              <mc:Fallback>
                <p:oleObj name="Równanie" r:id="rId5" imgW="1511300" imgH="4318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3295650"/>
                        <a:ext cx="2744788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3924300" y="3141663"/>
            <a:ext cx="482441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T () oznacza odbitą pod kątem </a:t>
            </a:r>
            <a:r>
              <a:rPr lang="pl-PL">
                <a:latin typeface="Arial" charset="0"/>
                <a:sym typeface="Symbol" pitchFamily="18" charset="2"/>
              </a:rPr>
              <a:t> </a:t>
            </a:r>
            <a:r>
              <a:rPr lang="pl-PL">
                <a:latin typeface="Arial" charset="0"/>
              </a:rPr>
              <a:t> cześć promieniowania docierającą do satelity (transmisje) </a:t>
            </a:r>
          </a:p>
        </p:txBody>
      </p:sp>
      <p:sp>
        <p:nvSpPr>
          <p:cNvPr id="10250" name="Text Box 9"/>
          <p:cNvSpPr txBox="1">
            <a:spLocks noChangeArrowheads="1"/>
          </p:cNvSpPr>
          <p:nvPr/>
        </p:nvSpPr>
        <p:spPr bwMode="auto">
          <a:xfrm>
            <a:off x="395288" y="4868863"/>
            <a:ext cx="85693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I</a:t>
            </a:r>
            <a:r>
              <a:rPr lang="pl-PL" baseline="-25000">
                <a:latin typeface="Arial" charset="0"/>
              </a:rPr>
              <a:t>dd</a:t>
            </a:r>
            <a:r>
              <a:rPr lang="pl-PL">
                <a:latin typeface="Arial" charset="0"/>
              </a:rPr>
              <a:t> jest promieniowaniem całkowitym na powierzchni ziemi, S</a:t>
            </a:r>
            <a:r>
              <a:rPr lang="pl-PL" baseline="-25000">
                <a:latin typeface="Arial" charset="0"/>
              </a:rPr>
              <a:t>b </a:t>
            </a:r>
            <a:r>
              <a:rPr lang="pl-PL">
                <a:latin typeface="Arial" charset="0"/>
              </a:rPr>
              <a:t>oznacza cześć odbitego od powierzchni ziemi promieniowania, która rozpraszana jest w atmosferze ponownie w kierunku ziemi.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586930-7454-429C-B98B-723C6D2D06BD}" type="slidenum">
              <a:rPr lang="en-US"/>
              <a:pPr/>
              <a:t>35</a:t>
            </a:fld>
            <a:endParaRPr lang="en-US"/>
          </a:p>
        </p:txBody>
      </p:sp>
      <p:sp>
        <p:nvSpPr>
          <p:cNvPr id="171010" name="Cloud" descr="Marbre blanc"/>
          <p:cNvSpPr>
            <a:spLocks noChangeAspect="1" noEditPoints="1" noChangeArrowheads="1"/>
          </p:cNvSpPr>
          <p:nvPr/>
        </p:nvSpPr>
        <p:spPr bwMode="auto">
          <a:xfrm>
            <a:off x="304800" y="2590800"/>
            <a:ext cx="5410200" cy="79375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271" name="Line 3"/>
          <p:cNvSpPr>
            <a:spLocks noChangeShapeType="1"/>
          </p:cNvSpPr>
          <p:nvPr/>
        </p:nvSpPr>
        <p:spPr bwMode="auto">
          <a:xfrm>
            <a:off x="323850" y="1341438"/>
            <a:ext cx="431800" cy="172720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2" name="Line 4"/>
          <p:cNvSpPr>
            <a:spLocks noChangeShapeType="1"/>
          </p:cNvSpPr>
          <p:nvPr/>
        </p:nvSpPr>
        <p:spPr bwMode="auto">
          <a:xfrm flipV="1">
            <a:off x="2987675" y="1916113"/>
            <a:ext cx="1066800" cy="1295400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3" name="Line 5"/>
          <p:cNvSpPr>
            <a:spLocks noChangeShapeType="1"/>
          </p:cNvSpPr>
          <p:nvPr/>
        </p:nvSpPr>
        <p:spPr bwMode="auto">
          <a:xfrm>
            <a:off x="755650" y="3068638"/>
            <a:ext cx="720725" cy="2447925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4" name="Text Box 6"/>
          <p:cNvSpPr txBox="1">
            <a:spLocks noChangeArrowheads="1"/>
          </p:cNvSpPr>
          <p:nvPr/>
        </p:nvSpPr>
        <p:spPr bwMode="auto">
          <a:xfrm>
            <a:off x="684213" y="2060575"/>
            <a:ext cx="685800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</a:rPr>
              <a:t>I</a:t>
            </a:r>
            <a:r>
              <a:rPr lang="pl-PL" sz="2000" baseline="-25000">
                <a:solidFill>
                  <a:schemeClr val="tx2"/>
                </a:solidFill>
              </a:rPr>
              <a:t>o</a:t>
            </a: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11275" name="Text Box 7"/>
          <p:cNvSpPr txBox="1">
            <a:spLocks noChangeArrowheads="1"/>
          </p:cNvSpPr>
          <p:nvPr/>
        </p:nvSpPr>
        <p:spPr bwMode="auto">
          <a:xfrm>
            <a:off x="2051050" y="4941888"/>
            <a:ext cx="768350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</a:rPr>
              <a:t>I</a:t>
            </a:r>
            <a:r>
              <a:rPr lang="pl-PL" sz="2000" baseline="-25000">
                <a:solidFill>
                  <a:schemeClr val="tx2"/>
                </a:solidFill>
              </a:rPr>
              <a:t>o</a:t>
            </a:r>
            <a:r>
              <a:rPr lang="pl-PL" sz="2000">
                <a:solidFill>
                  <a:schemeClr val="tx2"/>
                </a:solidFill>
              </a:rPr>
              <a:t>TR</a:t>
            </a:r>
            <a:r>
              <a:rPr lang="pl-PL" sz="2000" baseline="-25000">
                <a:solidFill>
                  <a:schemeClr val="tx2"/>
                </a:solidFill>
              </a:rPr>
              <a:t>S</a:t>
            </a: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11276" name="Text Box 8"/>
          <p:cNvSpPr txBox="1">
            <a:spLocks noChangeArrowheads="1"/>
          </p:cNvSpPr>
          <p:nvPr/>
        </p:nvSpPr>
        <p:spPr bwMode="auto">
          <a:xfrm>
            <a:off x="2438400" y="2743200"/>
            <a:ext cx="2514600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</a:rPr>
              <a:t>R, T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1277" name="Line 9"/>
          <p:cNvSpPr>
            <a:spLocks noChangeShapeType="1"/>
          </p:cNvSpPr>
          <p:nvPr/>
        </p:nvSpPr>
        <p:spPr bwMode="auto">
          <a:xfrm flipV="1">
            <a:off x="1547813" y="3357563"/>
            <a:ext cx="1368425" cy="2016125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8" name="Text Box 10"/>
          <p:cNvSpPr txBox="1">
            <a:spLocks noChangeArrowheads="1"/>
          </p:cNvSpPr>
          <p:nvPr/>
        </p:nvSpPr>
        <p:spPr bwMode="auto">
          <a:xfrm>
            <a:off x="4067175" y="1844675"/>
            <a:ext cx="1057275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I</a:t>
            </a:r>
            <a:r>
              <a:rPr lang="pl-PL" sz="2000" baseline="-25000">
                <a:solidFill>
                  <a:schemeClr val="tx2"/>
                </a:solidFill>
                <a:sym typeface="Symbol" pitchFamily="18" charset="2"/>
              </a:rPr>
              <a:t>o</a:t>
            </a: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TR</a:t>
            </a:r>
            <a:r>
              <a:rPr lang="pl-PL" sz="2000" baseline="-25000">
                <a:solidFill>
                  <a:schemeClr val="tx2"/>
                </a:solidFill>
                <a:sym typeface="Symbol" pitchFamily="18" charset="2"/>
              </a:rPr>
              <a:t>S</a:t>
            </a: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T</a:t>
            </a: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11279" name="Text Box 11"/>
          <p:cNvSpPr txBox="1">
            <a:spLocks noChangeArrowheads="1"/>
          </p:cNvSpPr>
          <p:nvPr/>
        </p:nvSpPr>
        <p:spPr bwMode="auto">
          <a:xfrm>
            <a:off x="468313" y="4652963"/>
            <a:ext cx="576262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I</a:t>
            </a:r>
            <a:r>
              <a:rPr lang="pl-PL" sz="2000" baseline="-25000">
                <a:solidFill>
                  <a:schemeClr val="tx2"/>
                </a:solidFill>
                <a:sym typeface="Symbol" pitchFamily="18" charset="2"/>
              </a:rPr>
              <a:t>o</a:t>
            </a: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T</a:t>
            </a: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11280" name="Rectangle 12"/>
          <p:cNvSpPr>
            <a:spLocks noChangeArrowheads="1"/>
          </p:cNvSpPr>
          <p:nvPr/>
        </p:nvSpPr>
        <p:spPr bwMode="auto">
          <a:xfrm>
            <a:off x="990600" y="5562600"/>
            <a:ext cx="4495800" cy="381000"/>
          </a:xfrm>
          <a:prstGeom prst="rect">
            <a:avLst/>
          </a:prstGeom>
          <a:solidFill>
            <a:srgbClr val="969696"/>
          </a:solidFill>
          <a:ln w="444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1281" name="Text Box 13"/>
          <p:cNvSpPr txBox="1">
            <a:spLocks noChangeArrowheads="1"/>
          </p:cNvSpPr>
          <p:nvPr/>
        </p:nvSpPr>
        <p:spPr bwMode="auto">
          <a:xfrm>
            <a:off x="2743200" y="5562600"/>
            <a:ext cx="1447800" cy="366713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1800">
                <a:solidFill>
                  <a:srgbClr val="111111"/>
                </a:solidFill>
              </a:rPr>
              <a:t>R</a:t>
            </a:r>
            <a:r>
              <a:rPr lang="pl-PL" sz="1800" baseline="-25000">
                <a:solidFill>
                  <a:srgbClr val="111111"/>
                </a:solidFill>
              </a:rPr>
              <a:t>s</a:t>
            </a:r>
            <a:endParaRPr lang="en-US" sz="1800">
              <a:solidFill>
                <a:srgbClr val="111111"/>
              </a:solidFill>
            </a:endParaRPr>
          </a:p>
        </p:txBody>
      </p:sp>
      <p:sp>
        <p:nvSpPr>
          <p:cNvPr id="11282" name="Text Box 14"/>
          <p:cNvSpPr txBox="1">
            <a:spLocks noChangeArrowheads="1"/>
          </p:cNvSpPr>
          <p:nvPr/>
        </p:nvSpPr>
        <p:spPr bwMode="auto">
          <a:xfrm>
            <a:off x="0" y="0"/>
            <a:ext cx="8964613" cy="45720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Promieniowanie wychodzące z atmosfery:</a:t>
            </a:r>
          </a:p>
        </p:txBody>
      </p:sp>
      <p:sp>
        <p:nvSpPr>
          <p:cNvPr id="11283" name="Line 15"/>
          <p:cNvSpPr>
            <a:spLocks noChangeShapeType="1"/>
          </p:cNvSpPr>
          <p:nvPr/>
        </p:nvSpPr>
        <p:spPr bwMode="auto">
          <a:xfrm>
            <a:off x="2987675" y="3500438"/>
            <a:ext cx="1079500" cy="1873250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84" name="Line 16"/>
          <p:cNvSpPr>
            <a:spLocks noChangeShapeType="1"/>
          </p:cNvSpPr>
          <p:nvPr/>
        </p:nvSpPr>
        <p:spPr bwMode="auto">
          <a:xfrm flipV="1">
            <a:off x="4140200" y="2276475"/>
            <a:ext cx="1871663" cy="3024188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85" name="Text Box 17"/>
          <p:cNvSpPr txBox="1">
            <a:spLocks noChangeArrowheads="1"/>
          </p:cNvSpPr>
          <p:nvPr/>
        </p:nvSpPr>
        <p:spPr bwMode="auto">
          <a:xfrm>
            <a:off x="6156325" y="2349500"/>
            <a:ext cx="1439863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I</a:t>
            </a:r>
            <a:r>
              <a:rPr lang="pl-PL" sz="2000" baseline="-25000">
                <a:solidFill>
                  <a:schemeClr val="tx2"/>
                </a:solidFill>
                <a:sym typeface="Symbol" pitchFamily="18" charset="2"/>
              </a:rPr>
              <a:t>o</a:t>
            </a: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TR</a:t>
            </a:r>
            <a:r>
              <a:rPr lang="pl-PL" sz="2000" baseline="-25000">
                <a:solidFill>
                  <a:schemeClr val="tx2"/>
                </a:solidFill>
                <a:sym typeface="Symbol" pitchFamily="18" charset="2"/>
              </a:rPr>
              <a:t>S</a:t>
            </a: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TRT</a:t>
            </a: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11286" name="Text Box 18"/>
          <p:cNvSpPr txBox="1">
            <a:spLocks noChangeArrowheads="1"/>
          </p:cNvSpPr>
          <p:nvPr/>
        </p:nvSpPr>
        <p:spPr bwMode="auto">
          <a:xfrm>
            <a:off x="4716463" y="4868863"/>
            <a:ext cx="1368425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</a:rPr>
              <a:t>I</a:t>
            </a:r>
            <a:r>
              <a:rPr lang="pl-PL" sz="2000" baseline="-25000">
                <a:solidFill>
                  <a:schemeClr val="tx2"/>
                </a:solidFill>
              </a:rPr>
              <a:t>o</a:t>
            </a:r>
            <a:r>
              <a:rPr lang="pl-PL" sz="2000">
                <a:solidFill>
                  <a:schemeClr val="tx2"/>
                </a:solidFill>
              </a:rPr>
              <a:t>TR</a:t>
            </a:r>
            <a:r>
              <a:rPr lang="pl-PL" sz="2000" baseline="-25000">
                <a:solidFill>
                  <a:schemeClr val="tx2"/>
                </a:solidFill>
              </a:rPr>
              <a:t>S</a:t>
            </a:r>
            <a:r>
              <a:rPr lang="pl-PL" sz="2000">
                <a:solidFill>
                  <a:schemeClr val="tx2"/>
                </a:solidFill>
              </a:rPr>
              <a:t>R</a:t>
            </a: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11287" name="Line 19"/>
          <p:cNvSpPr>
            <a:spLocks noChangeShapeType="1"/>
          </p:cNvSpPr>
          <p:nvPr/>
        </p:nvSpPr>
        <p:spPr bwMode="auto">
          <a:xfrm flipV="1">
            <a:off x="900113" y="1700213"/>
            <a:ext cx="1066800" cy="1295400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88" name="Text Box 20"/>
          <p:cNvSpPr txBox="1">
            <a:spLocks noChangeArrowheads="1"/>
          </p:cNvSpPr>
          <p:nvPr/>
        </p:nvSpPr>
        <p:spPr bwMode="auto">
          <a:xfrm>
            <a:off x="1908175" y="1844675"/>
            <a:ext cx="1057275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I</a:t>
            </a:r>
            <a:r>
              <a:rPr lang="pl-PL" sz="2000" baseline="-25000">
                <a:solidFill>
                  <a:schemeClr val="tx2"/>
                </a:solidFill>
                <a:sym typeface="Symbol" pitchFamily="18" charset="2"/>
              </a:rPr>
              <a:t>o</a:t>
            </a: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R</a:t>
            </a:r>
            <a:endParaRPr lang="en-US" sz="2000">
              <a:solidFill>
                <a:schemeClr val="tx2"/>
              </a:solidFill>
            </a:endParaRPr>
          </a:p>
        </p:txBody>
      </p:sp>
      <p:graphicFrame>
        <p:nvGraphicFramePr>
          <p:cNvPr id="11266" name="Object 21"/>
          <p:cNvGraphicFramePr>
            <a:graphicFrameLocks noChangeAspect="1"/>
          </p:cNvGraphicFramePr>
          <p:nvPr/>
        </p:nvGraphicFramePr>
        <p:xfrm>
          <a:off x="0" y="476250"/>
          <a:ext cx="90932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1" name="Równanie" r:id="rId4" imgW="4546600" imgH="241300" progId="Equation.3">
                  <p:embed/>
                </p:oleObj>
              </mc:Choice>
              <mc:Fallback>
                <p:oleObj name="Równanie" r:id="rId4" imgW="4546600" imgH="2413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76250"/>
                        <a:ext cx="9093200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22"/>
          <p:cNvGraphicFramePr>
            <a:graphicFrameLocks noChangeAspect="1"/>
          </p:cNvGraphicFramePr>
          <p:nvPr/>
        </p:nvGraphicFramePr>
        <p:xfrm>
          <a:off x="6227763" y="3573463"/>
          <a:ext cx="26162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2" name="Równanie" r:id="rId6" imgW="1307532" imgH="482391" progId="Equation.3">
                  <p:embed/>
                </p:oleObj>
              </mc:Choice>
              <mc:Fallback>
                <p:oleObj name="Równanie" r:id="rId6" imgW="1307532" imgH="482391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3573463"/>
                        <a:ext cx="2616200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23"/>
          <p:cNvGraphicFramePr>
            <a:graphicFrameLocks noChangeAspect="1"/>
          </p:cNvGraphicFramePr>
          <p:nvPr/>
        </p:nvGraphicFramePr>
        <p:xfrm>
          <a:off x="6659563" y="4724400"/>
          <a:ext cx="1117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3" name="Równanie" r:id="rId8" imgW="558800" imgH="228600" progId="Equation.3">
                  <p:embed/>
                </p:oleObj>
              </mc:Choice>
              <mc:Fallback>
                <p:oleObj name="Równanie" r:id="rId8" imgW="558800" imgH="2286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4724400"/>
                        <a:ext cx="11176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833A1D-E5B6-499D-8F66-AB4D31F257AA}" type="slidenum">
              <a:rPr lang="en-US"/>
              <a:pPr/>
              <a:t>36</a:t>
            </a:fld>
            <a:endParaRPr lang="en-US"/>
          </a:p>
        </p:txBody>
      </p:sp>
      <p:graphicFrame>
        <p:nvGraphicFramePr>
          <p:cNvPr id="1229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6011863" y="260350"/>
          <a:ext cx="1366837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Równanie" r:id="rId3" imgW="672808" imgH="444307" progId="Equation.3">
                  <p:embed/>
                </p:oleObj>
              </mc:Choice>
              <mc:Fallback>
                <p:oleObj name="Równanie" r:id="rId3" imgW="672808" imgH="444307" progId="Equation.3">
                  <p:embed/>
                  <p:pic>
                    <p:nvPicPr>
                      <p:cNvPr id="0" name="Picture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260350"/>
                        <a:ext cx="1366837" cy="903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323850" y="404813"/>
            <a:ext cx="6842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1) Na podstawie pomiarów obliczamy: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323850" y="1412875"/>
            <a:ext cx="882015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2) Używając modelu transferu promieniowania w atmosferze obliczamy wartości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N(i)</a:t>
            </a:r>
            <a:r>
              <a:rPr lang="pl-PL" sz="2400" dirty="0">
                <a:latin typeface="Arial" charset="0"/>
              </a:rPr>
              <a:t> dla rożnych zawartości ozonu, geometrii oraz własności odbijających powierzchni ziemi.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3) W pierwszym kroku zawartość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3</a:t>
            </a:r>
            <a:r>
              <a:rPr lang="pl-PL" sz="2400" dirty="0">
                <a:latin typeface="Arial" charset="0"/>
              </a:rPr>
              <a:t> liczona jest na podstawie pary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, 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400" dirty="0">
                <a:latin typeface="Arial" charset="0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4) Obliczamy różnice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N=N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meas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-N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cal</a:t>
            </a:r>
            <a:endParaRPr lang="pl-PL" sz="2400" baseline="-25000" dirty="0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  <a:sym typeface="Symbol" pitchFamily="18" charset="2"/>
              </a:rPr>
              <a:t>5) Minimalizując różnice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N</a:t>
            </a:r>
            <a:r>
              <a:rPr lang="pl-PL" sz="2400" dirty="0">
                <a:latin typeface="Arial" charset="0"/>
                <a:sym typeface="Symbol" pitchFamily="18" charset="2"/>
              </a:rPr>
              <a:t> poprawiamy zawartość ozonu.</a:t>
            </a:r>
            <a:endParaRPr lang="pl-PL" sz="2400" baseline="-25000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147F4B-B8CB-45A2-AE39-1984BA1A7EEF}" type="slidenum">
              <a:rPr lang="en-US"/>
              <a:pPr/>
              <a:t>37</a:t>
            </a:fld>
            <a:endParaRPr lang="en-US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2800" b="1" dirty="0" smtClean="0">
                <a:latin typeface="Arial" charset="0"/>
              </a:rPr>
              <a:t>W celu obliczenia </a:t>
            </a:r>
            <a:r>
              <a:rPr lang="pl-PL" sz="2800" b="1" dirty="0" err="1" smtClean="0">
                <a:latin typeface="Arial" charset="0"/>
              </a:rPr>
              <a:t>N</a:t>
            </a:r>
            <a:r>
              <a:rPr lang="pl-PL" sz="2800" b="1" baseline="-25000" dirty="0" err="1" smtClean="0">
                <a:latin typeface="Arial" charset="0"/>
              </a:rPr>
              <a:t>cal</a:t>
            </a:r>
            <a:r>
              <a:rPr lang="pl-PL" sz="2800" b="1" dirty="0" smtClean="0">
                <a:latin typeface="Arial" charset="0"/>
              </a:rPr>
              <a:t> korzysta się z:</a:t>
            </a:r>
            <a:r>
              <a:rPr lang="pl-PL" sz="4000" b="1" dirty="0" smtClean="0"/>
              <a:t> 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8229600" cy="3095625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Współczynnika absorpcji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o3</a:t>
            </a:r>
            <a:r>
              <a:rPr lang="pl-PL" sz="2400" baseline="-25000" smtClean="0">
                <a:latin typeface="Arial" charset="0"/>
              </a:rPr>
              <a:t> </a:t>
            </a:r>
            <a:r>
              <a:rPr lang="pl-PL" sz="2400" smtClean="0">
                <a:latin typeface="Arial" charset="0"/>
              </a:rPr>
              <a:t>lub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</a:t>
            </a:r>
            <a:r>
              <a:rPr lang="pl-PL" sz="2400" smtClean="0">
                <a:latin typeface="Arial" charset="0"/>
                <a:sym typeface="Symbol" pitchFamily="18" charset="2"/>
              </a:rPr>
              <a:t> jako funkcji temperatury i długości fali. </a:t>
            </a:r>
          </a:p>
          <a:p>
            <a:r>
              <a:rPr lang="pl-PL" sz="2400" smtClean="0">
                <a:latin typeface="Arial" charset="0"/>
                <a:sym typeface="Symbol" pitchFamily="18" charset="2"/>
              </a:rPr>
              <a:t>Rayleighowskich współczynników rozpraszania </a:t>
            </a:r>
          </a:p>
          <a:p>
            <a:r>
              <a:rPr lang="pl-PL" sz="2400" smtClean="0">
                <a:latin typeface="Arial" charset="0"/>
                <a:sym typeface="Symbol" pitchFamily="18" charset="2"/>
              </a:rPr>
              <a:t>Profilu klimatycznego temperatury i ciśnienia</a:t>
            </a:r>
          </a:p>
          <a:p>
            <a:r>
              <a:rPr lang="pl-PL" sz="2400" smtClean="0">
                <a:latin typeface="Arial" charset="0"/>
                <a:sym typeface="Symbol" pitchFamily="18" charset="2"/>
              </a:rPr>
              <a:t>Profilu koncentracji ozonu (dane klimatyczne w zależności od szerokości geograficznej i pory roku)</a:t>
            </a:r>
          </a:p>
          <a:p>
            <a:r>
              <a:rPr lang="pl-PL" sz="2400" smtClean="0">
                <a:latin typeface="Arial" charset="0"/>
                <a:sym typeface="Symbol" pitchFamily="18" charset="2"/>
              </a:rPr>
              <a:t>Kątów określających położenie Słońca i satelity</a:t>
            </a:r>
          </a:p>
          <a:p>
            <a:endParaRPr lang="pl-PL" sz="2400" smtClean="0">
              <a:latin typeface="Arial" charset="0"/>
              <a:sym typeface="Symbol" pitchFamily="18" charset="2"/>
            </a:endParaRPr>
          </a:p>
          <a:p>
            <a:endParaRPr lang="pl-PL" sz="2400" smtClean="0">
              <a:sym typeface="Symbol" pitchFamily="18" charset="2"/>
            </a:endParaRPr>
          </a:p>
        </p:txBody>
      </p:sp>
      <p:sp>
        <p:nvSpPr>
          <p:cNvPr id="35845" name="Text Box 4"/>
          <p:cNvSpPr txBox="1">
            <a:spLocks noChangeArrowheads="1"/>
          </p:cNvSpPr>
          <p:nvPr/>
        </p:nvSpPr>
        <p:spPr bwMode="auto">
          <a:xfrm>
            <a:off x="323850" y="4941888"/>
            <a:ext cx="8424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Albedo powierzchni ziemi szacuje się na podstawie pomiarów w kanale 360 nm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A4F408-4C6F-4209-91CB-618D14F9116A}" type="slidenum">
              <a:rPr lang="en-US"/>
              <a:pPr/>
              <a:t>38</a:t>
            </a:fld>
            <a:endParaRPr lang="en-US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61975"/>
          </a:xfrm>
        </p:spPr>
        <p:txBody>
          <a:bodyPr/>
          <a:lstStyle/>
          <a:p>
            <a:r>
              <a:rPr lang="pl-PL" sz="2800" b="1" dirty="0" smtClean="0">
                <a:latin typeface="Arial" charset="0"/>
              </a:rPr>
              <a:t>Wpływ chmur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229600" cy="2232025"/>
          </a:xfrm>
        </p:spPr>
        <p:txBody>
          <a:bodyPr/>
          <a:lstStyle/>
          <a:p>
            <a:r>
              <a:rPr lang="pl-PL" sz="2400" dirty="0" smtClean="0">
                <a:latin typeface="Arial" charset="0"/>
              </a:rPr>
              <a:t>Chmury zasadniczo zwiększają promieniowania odbite w kierunku satelity</a:t>
            </a:r>
          </a:p>
          <a:p>
            <a:r>
              <a:rPr lang="pl-PL" sz="2400" dirty="0" smtClean="0">
                <a:latin typeface="Arial" charset="0"/>
              </a:rPr>
              <a:t>Proste uwzględnienie przyczynku chmurowego:</a:t>
            </a:r>
          </a:p>
          <a:p>
            <a:pPr>
              <a:buFontTx/>
              <a:buNone/>
            </a:pPr>
            <a:r>
              <a:rPr lang="pl-PL" sz="2400" dirty="0" smtClean="0">
                <a:latin typeface="Arial" charset="0"/>
              </a:rPr>
              <a:t>Efektywne odbicie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R=R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(1-f)+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f</a:t>
            </a:r>
            <a:endParaRPr lang="pl-PL" sz="2400" dirty="0" smtClean="0">
              <a:solidFill>
                <a:schemeClr val="folHlink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=0.08,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=0.8</a:t>
            </a: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539750" y="3500438"/>
          <a:ext cx="2160588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Równanie" r:id="rId3" imgW="1016000" imgH="457200" progId="Equation.3">
                  <p:embed/>
                </p:oleObj>
              </mc:Choice>
              <mc:Fallback>
                <p:oleObj name="Równanie" r:id="rId3" imgW="1016000" imgH="4572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3500438"/>
                        <a:ext cx="2160588" cy="94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395288" y="4652963"/>
            <a:ext cx="7632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clouds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,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ground</a:t>
            </a:r>
            <a:r>
              <a:rPr lang="pl-PL" sz="2400" dirty="0">
                <a:latin typeface="Arial" charset="0"/>
              </a:rPr>
              <a:t> obliczane na podstawie geometrii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1465EE-13F1-4937-8CCB-4256742A3E01}" type="slidenum">
              <a:rPr lang="en-US"/>
              <a:pPr/>
              <a:t>39</a:t>
            </a:fld>
            <a:endParaRPr lang="en-US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2800" b="1" dirty="0" smtClean="0">
                <a:latin typeface="Arial" charset="0"/>
              </a:rPr>
              <a:t>Problemy satelitarnych pomiarów zawartości ozonu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pl-PL" sz="2400" dirty="0" smtClean="0">
                <a:latin typeface="Arial" charset="0"/>
              </a:rPr>
              <a:t>Zawartość ozonu </a:t>
            </a:r>
            <a:r>
              <a:rPr lang="pl-PL" sz="2400" dirty="0" smtClean="0">
                <a:latin typeface="Arial" charset="0"/>
              </a:rPr>
              <a:t>w tropikach jest około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10-15 DU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smtClean="0">
                <a:latin typeface="Arial" charset="0"/>
              </a:rPr>
              <a:t>większa porównaniu do </a:t>
            </a:r>
            <a:r>
              <a:rPr lang="pl-PL" sz="2400" dirty="0" smtClean="0">
                <a:latin typeface="Arial" charset="0"/>
              </a:rPr>
              <a:t>innymi </a:t>
            </a:r>
            <a:r>
              <a:rPr lang="pl-PL" sz="2400" dirty="0" smtClean="0">
                <a:latin typeface="Arial" charset="0"/>
              </a:rPr>
              <a:t>pomiarów</a:t>
            </a:r>
            <a:endParaRPr lang="pl-PL" sz="2400" dirty="0" smtClean="0">
              <a:latin typeface="Arial" charset="0"/>
            </a:endParaRPr>
          </a:p>
          <a:p>
            <a:pPr marL="609600" indent="-609600">
              <a:buFontTx/>
              <a:buNone/>
            </a:pPr>
            <a:endParaRPr lang="pl-PL" sz="2400" dirty="0" smtClean="0">
              <a:latin typeface="Arial" charset="0"/>
            </a:endParaRPr>
          </a:p>
          <a:p>
            <a:pPr marL="609600" indent="-609600">
              <a:buFontTx/>
              <a:buNone/>
            </a:pPr>
            <a:r>
              <a:rPr lang="pl-PL" sz="2400" dirty="0" smtClean="0">
                <a:latin typeface="Arial" charset="0"/>
              </a:rPr>
              <a:t>Przyczyny: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Założenie </a:t>
            </a:r>
            <a:r>
              <a:rPr lang="pl-PL" sz="2400" dirty="0" err="1" smtClean="0">
                <a:latin typeface="Arial" charset="0"/>
              </a:rPr>
              <a:t>Lambertowskiego</a:t>
            </a:r>
            <a:r>
              <a:rPr lang="pl-PL" sz="2400" dirty="0" smtClean="0">
                <a:latin typeface="Arial" charset="0"/>
              </a:rPr>
              <a:t> odbicia od chmur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3D efekt chmur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Wzrost absorpcji przez ozon przez wielokrotne rozpraszanie w chmurach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5C674F-9071-4299-B001-26F5525FA1C2}" type="slidenum">
              <a:rPr lang="en-US"/>
              <a:pPr/>
              <a:t>4</a:t>
            </a:fld>
            <a:endParaRPr lang="en-US"/>
          </a:p>
        </p:txBody>
      </p:sp>
      <p:pic>
        <p:nvPicPr>
          <p:cNvPr id="19459" name="Picture 2" descr="mag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7000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r_dial"/>
          <p:cNvPicPr>
            <a:picLocks noGrp="1" noChangeAspect="1" noChangeArrowheads="1" noCro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5238750" cy="4075113"/>
          </a:xfrm>
          <a:noFill/>
        </p:spPr>
      </p:pic>
      <p:sp>
        <p:nvSpPr>
          <p:cNvPr id="19461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4221088"/>
            <a:ext cx="8532440" cy="2308324"/>
          </a:xfrm>
          <a:noFill/>
        </p:spPr>
        <p:txBody>
          <a:bodyPr wrap="square">
            <a:spAutoFit/>
          </a:bodyPr>
          <a:lstStyle/>
          <a:p>
            <a:pPr algn="l"/>
            <a:r>
              <a:rPr lang="pl-PL" sz="2400" dirty="0" smtClean="0">
                <a:latin typeface="Arial" charset="0"/>
              </a:rPr>
              <a:t>Pomiar promieniowania na 2 długościach fal (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 smtClean="0">
                <a:latin typeface="Arial" charset="0"/>
                <a:sym typeface="Symbol" pitchFamily="18" charset="2"/>
              </a:rPr>
              <a:t>1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, </a:t>
            </a:r>
            <a:r>
              <a:rPr lang="pl-PL" sz="2400" baseline="-25000" dirty="0" smtClean="0">
                <a:latin typeface="Arial" charset="0"/>
                <a:sym typeface="Symbol" pitchFamily="18" charset="2"/>
              </a:rPr>
              <a:t>2</a:t>
            </a:r>
            <a:r>
              <a:rPr lang="pl-PL" sz="2400" dirty="0" smtClean="0">
                <a:latin typeface="Arial" charset="0"/>
              </a:rPr>
              <a:t>) w obszarze UV</a:t>
            </a:r>
            <a:br>
              <a:rPr lang="pl-PL" sz="2400" dirty="0" smtClean="0">
                <a:latin typeface="Arial" charset="0"/>
              </a:rPr>
            </a:br>
            <a:r>
              <a:rPr lang="pl-PL" sz="2400" dirty="0" smtClean="0">
                <a:latin typeface="Arial" charset="0"/>
              </a:rPr>
              <a:t>gdzie </a:t>
            </a:r>
            <a:br>
              <a:rPr lang="pl-PL" sz="2400" dirty="0" smtClean="0">
                <a:latin typeface="Arial" charset="0"/>
              </a:rPr>
            </a:b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 smtClean="0">
                <a:latin typeface="Arial" charset="0"/>
                <a:sym typeface="Symbol" pitchFamily="18" charset="2"/>
              </a:rPr>
              <a:t>1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długość fali dla której promieniowanie jest silnie pochłaniane przez ozon</a:t>
            </a:r>
            <a:r>
              <a:rPr lang="pl-PL" sz="2400" baseline="-25000" dirty="0" smtClean="0">
                <a:latin typeface="Arial" charset="0"/>
                <a:sym typeface="Symbol" pitchFamily="18" charset="2"/>
              </a:rPr>
              <a:t/>
            </a:r>
            <a:br>
              <a:rPr lang="pl-PL" sz="2400" baseline="-25000" dirty="0" smtClean="0">
                <a:latin typeface="Arial" charset="0"/>
                <a:sym typeface="Symbol" pitchFamily="18" charset="2"/>
              </a:rPr>
            </a:br>
            <a:r>
              <a:rPr lang="pl-PL" sz="2400" baseline="-25000" dirty="0" smtClean="0">
                <a:latin typeface="Arial" charset="0"/>
                <a:sym typeface="Symbol" pitchFamily="18" charset="2"/>
              </a:rPr>
              <a:t>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</a:t>
            </a:r>
            <a:r>
              <a:rPr lang="pl-PL" sz="2400" baseline="-25000" dirty="0" smtClean="0">
                <a:latin typeface="Arial" charset="0"/>
                <a:sym typeface="Symbol" pitchFamily="18" charset="2"/>
              </a:rPr>
              <a:t>2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długość fali poza pasmem absorpcyjnym</a:t>
            </a:r>
            <a:endParaRPr lang="en-US" sz="2400" baseline="-25000" dirty="0" smtClean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78ADF6-663B-4ED9-B4C8-3D3FB50A2B77}" type="slidenum">
              <a:rPr lang="en-US"/>
              <a:pPr/>
              <a:t>40</a:t>
            </a:fld>
            <a:endParaRPr lang="en-US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50900"/>
          </a:xfrm>
        </p:spPr>
        <p:txBody>
          <a:bodyPr>
            <a:normAutofit fontScale="90000"/>
          </a:bodyPr>
          <a:lstStyle/>
          <a:p>
            <a:r>
              <a:rPr lang="pl-PL" sz="3200" smtClean="0"/>
              <a:t>TOMS – ozon troposferyczny- </a:t>
            </a:r>
            <a:br>
              <a:rPr lang="pl-PL" sz="3200" smtClean="0"/>
            </a:br>
            <a:r>
              <a:rPr lang="pl-PL" sz="3200" smtClean="0"/>
              <a:t>CCD (Convective cloud differental)</a:t>
            </a:r>
          </a:p>
        </p:txBody>
      </p:sp>
      <p:sp>
        <p:nvSpPr>
          <p:cNvPr id="176131" name="Cloud" descr="Marbre blanc"/>
          <p:cNvSpPr>
            <a:spLocks noChangeAspect="1" noEditPoints="1" noChangeArrowheads="1"/>
          </p:cNvSpPr>
          <p:nvPr/>
        </p:nvSpPr>
        <p:spPr bwMode="auto">
          <a:xfrm>
            <a:off x="1258888" y="2852738"/>
            <a:ext cx="5410200" cy="79375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1692275" y="5373688"/>
            <a:ext cx="4495800" cy="381000"/>
          </a:xfrm>
          <a:prstGeom prst="rect">
            <a:avLst/>
          </a:prstGeom>
          <a:solidFill>
            <a:srgbClr val="969696"/>
          </a:solidFill>
          <a:ln w="444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37894" name="Line 5"/>
          <p:cNvSpPr>
            <a:spLocks noChangeShapeType="1"/>
          </p:cNvSpPr>
          <p:nvPr/>
        </p:nvSpPr>
        <p:spPr bwMode="auto">
          <a:xfrm>
            <a:off x="827088" y="1484313"/>
            <a:ext cx="0" cy="3816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895" name="Line 6"/>
          <p:cNvSpPr>
            <a:spLocks noChangeShapeType="1"/>
          </p:cNvSpPr>
          <p:nvPr/>
        </p:nvSpPr>
        <p:spPr bwMode="auto">
          <a:xfrm>
            <a:off x="3563938" y="1557338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896" name="Text Box 7"/>
          <p:cNvSpPr txBox="1">
            <a:spLocks noChangeArrowheads="1"/>
          </p:cNvSpPr>
          <p:nvPr/>
        </p:nvSpPr>
        <p:spPr bwMode="auto">
          <a:xfrm>
            <a:off x="3779838" y="1773238"/>
            <a:ext cx="28797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TOMS O3 over clouds</a:t>
            </a:r>
          </a:p>
        </p:txBody>
      </p:sp>
      <p:sp>
        <p:nvSpPr>
          <p:cNvPr id="37897" name="Text Box 8"/>
          <p:cNvSpPr txBox="1">
            <a:spLocks noChangeArrowheads="1"/>
          </p:cNvSpPr>
          <p:nvPr/>
        </p:nvSpPr>
        <p:spPr bwMode="auto">
          <a:xfrm rot="-5400000">
            <a:off x="-958850" y="3092450"/>
            <a:ext cx="27400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TOMS O3 – clouds free pixel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DB448B-6ECC-4EBD-9F22-EA8199E0FEFE}" type="slidenum">
              <a:rPr lang="en-US"/>
              <a:pPr/>
              <a:t>41</a:t>
            </a:fld>
            <a:endParaRPr lang="en-US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540829" y="188640"/>
            <a:ext cx="8134350" cy="1143000"/>
          </a:xfrm>
        </p:spPr>
        <p:txBody>
          <a:bodyPr/>
          <a:lstStyle/>
          <a:p>
            <a:r>
              <a:rPr lang="pl-PL" sz="3200" dirty="0" smtClean="0"/>
              <a:t>Przykładowa mapa całkowitej zawartości ozonu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9634" name="Picture 2" descr="http://www.temis.nl/protocols/o3field/data/omi/forecast/today_w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052736"/>
            <a:ext cx="5981700" cy="4324351"/>
          </a:xfrm>
          <a:prstGeom prst="rect">
            <a:avLst/>
          </a:prstGeom>
          <a:noFill/>
        </p:spPr>
      </p:pic>
      <p:sp>
        <p:nvSpPr>
          <p:cNvPr id="7" name="Prostokąt 6"/>
          <p:cNvSpPr/>
          <p:nvPr/>
        </p:nvSpPr>
        <p:spPr>
          <a:xfrm>
            <a:off x="251520" y="5517232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http://www.temis.nl/protocols/o3field/data/omi/forecast/today_wd.gif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Dane NASA</a:t>
            </a:r>
            <a:endParaRPr lang="pl-PL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6237312"/>
            <a:ext cx="8229600" cy="392907"/>
          </a:xfrm>
        </p:spPr>
        <p:txBody>
          <a:bodyPr>
            <a:normAutofit fontScale="70000" lnSpcReduction="20000"/>
          </a:bodyPr>
          <a:lstStyle/>
          <a:p>
            <a:r>
              <a:rPr lang="pl-PL" dirty="0"/>
              <a:t>https://ozonewatch.gsfc.nasa.gov/</a:t>
            </a:r>
          </a:p>
        </p:txBody>
      </p:sp>
      <p:pic>
        <p:nvPicPr>
          <p:cNvPr id="16386" name="Picture 2" descr="Antarctic ozone map for 11 March 20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80" y="1120676"/>
            <a:ext cx="4299620" cy="429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Palette relating map colors to ozone valu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229200"/>
            <a:ext cx="4086225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ostokąt 3"/>
          <p:cNvSpPr/>
          <p:nvPr/>
        </p:nvSpPr>
        <p:spPr>
          <a:xfrm>
            <a:off x="4582763" y="112067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 data for 1979–1992 are </a:t>
            </a:r>
            <a:r>
              <a:rPr lang="en-US" dirty="0" smtClean="0"/>
              <a:t>from</a:t>
            </a:r>
            <a:r>
              <a:rPr lang="pl-PL" dirty="0" smtClean="0"/>
              <a:t> the TOMS </a:t>
            </a:r>
            <a:r>
              <a:rPr lang="en-US" dirty="0" smtClean="0"/>
              <a:t>instrument </a:t>
            </a:r>
            <a:r>
              <a:rPr lang="en-US" dirty="0"/>
              <a:t>on the NASA/NOAA </a:t>
            </a:r>
            <a:r>
              <a:rPr lang="en-US" dirty="0" smtClean="0"/>
              <a:t>Nimbus</a:t>
            </a:r>
            <a:r>
              <a:rPr lang="pl-PL" dirty="0" smtClean="0"/>
              <a:t>-7 </a:t>
            </a:r>
            <a:r>
              <a:rPr lang="en-US" dirty="0"/>
              <a:t> satellite.</a:t>
            </a:r>
          </a:p>
          <a:p>
            <a:r>
              <a:rPr lang="en-US" dirty="0"/>
              <a:t>The data for 1993–1994 are from </a:t>
            </a:r>
            <a:r>
              <a:rPr lang="pl-PL" dirty="0" smtClean="0"/>
              <a:t>the TOMES </a:t>
            </a:r>
            <a:r>
              <a:rPr lang="en-US" dirty="0" smtClean="0"/>
              <a:t>instrument </a:t>
            </a:r>
            <a:r>
              <a:rPr lang="en-US" dirty="0"/>
              <a:t>on the Soviet-built Meteor-3 satellite.</a:t>
            </a:r>
          </a:p>
          <a:p>
            <a:r>
              <a:rPr lang="en-US" dirty="0"/>
              <a:t>The data for 1996–October 2004 are from the NASA Earth Probe TOMS satellite.</a:t>
            </a:r>
          </a:p>
        </p:txBody>
      </p:sp>
    </p:spTree>
    <p:extLst>
      <p:ext uri="{BB962C8B-B14F-4D97-AF65-F5344CB8AC3E}">
        <p14:creationId xmlns:p14="http://schemas.microsoft.com/office/powerpoint/2010/main" val="2743920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B0EA41A-589C-4EE4-B862-F266A7B64BB5}" type="slidenum">
              <a:rPr lang="en-US"/>
              <a:pPr/>
              <a:t>43</a:t>
            </a:fld>
            <a:endParaRPr lang="en-US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9941" name="Picture 5" descr="23_ozone_ho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4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0" y="6400800"/>
            <a:ext cx="866616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r>
              <a:rPr lang="en-US"/>
              <a:t>Source: CSIRO Atmospheric Research; Data NASA GSFC Code 916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B5694AE-C82F-4B7A-A23D-1C60BF43E473}" type="slidenum">
              <a:rPr lang="en-US"/>
              <a:pPr/>
              <a:t>44</a:t>
            </a:fld>
            <a:endParaRPr lang="en-US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40965" name="Picture 5" descr="Ozone Hole Over Antarctic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0309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6156325" y="0"/>
            <a:ext cx="2987675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Total Ozone Mapping Spectrometer (TOMS)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67D6AD-14C6-425E-BDCD-2B25699524B1}" type="slidenum">
              <a:rPr lang="en-US"/>
              <a:pPr/>
              <a:t>45</a:t>
            </a:fld>
            <a:endParaRPr lang="en-US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41989" name="Picture 5" descr="Maximum ozone hole area using a 15-day moving average during the ozone hole seas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60350"/>
            <a:ext cx="6557962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1258888" y="4581525"/>
            <a:ext cx="6769100" cy="11874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/>
              <a:t>Zmiana czasowa powierzchni dziury ozonowej (Source: CSIRO </a:t>
            </a:r>
            <a:r>
              <a:rPr lang="pl-PL" dirty="0" err="1"/>
              <a:t>Atmospheric</a:t>
            </a:r>
            <a:r>
              <a:rPr lang="pl-PL" dirty="0"/>
              <a:t> </a:t>
            </a:r>
            <a:r>
              <a:rPr lang="pl-PL" dirty="0" err="1"/>
              <a:t>Research</a:t>
            </a:r>
            <a:r>
              <a:rPr lang="pl-PL" dirty="0"/>
              <a:t>; Data NASA GSFC </a:t>
            </a:r>
            <a:r>
              <a:rPr lang="pl-PL" dirty="0" err="1"/>
              <a:t>Code</a:t>
            </a:r>
            <a:r>
              <a:rPr lang="pl-PL" dirty="0"/>
              <a:t> 916)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204788"/>
            <a:ext cx="8448675" cy="644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0629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276225"/>
            <a:ext cx="8467725" cy="630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5471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19075"/>
            <a:ext cx="861060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7376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38944" y="5885732"/>
            <a:ext cx="8229600" cy="6926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1800" b="1" dirty="0"/>
              <a:t>Season-height cross-section of ozone trends in percent per year at Uccle for the period January 1969 to December 2014. Areas where the trend is statistically significant at the 95 % level are </a:t>
            </a:r>
            <a:r>
              <a:rPr lang="en-US" sz="1800" b="1" dirty="0" err="1"/>
              <a:t>coloured</a:t>
            </a:r>
            <a:r>
              <a:rPr lang="en-US" sz="1800" b="1" dirty="0"/>
              <a:t> darker (red for negative and blue for positive trends). The altitude level is in units (km) relative to the tropopause height</a:t>
            </a:r>
            <a:r>
              <a:rPr lang="en-US" sz="1800" b="1" dirty="0" smtClean="0"/>
              <a:t>.</a:t>
            </a:r>
            <a:endParaRPr lang="pl-PL" sz="1800" b="1" dirty="0" smtClean="0"/>
          </a:p>
          <a:p>
            <a:pPr marL="0" indent="0">
              <a:buNone/>
            </a:pPr>
            <a:r>
              <a:rPr lang="pl-PL" sz="1800" b="1" dirty="0" smtClean="0">
                <a:hlinkClick r:id="rId2"/>
              </a:rPr>
              <a:t>http</a:t>
            </a:r>
            <a:r>
              <a:rPr lang="pl-PL" sz="1800" b="1" dirty="0">
                <a:hlinkClick r:id="rId2"/>
              </a:rPr>
              <a:t>://</a:t>
            </a:r>
            <a:r>
              <a:rPr lang="pl-PL" sz="1800" b="1" dirty="0" smtClean="0">
                <a:hlinkClick r:id="rId2"/>
              </a:rPr>
              <a:t>ozone.meteo.be</a:t>
            </a:r>
            <a:r>
              <a:rPr lang="pl-PL" sz="1800" b="1" dirty="0" smtClean="0"/>
              <a:t> </a:t>
            </a:r>
            <a:endParaRPr lang="pl-PL" sz="1800" dirty="0"/>
          </a:p>
        </p:txBody>
      </p:sp>
      <p:pic>
        <p:nvPicPr>
          <p:cNvPr id="14338" name="Picture 2" descr="http://ozone.meteo.be/meteo/download/en/23362002/image/scaletomax-816-816/trendo3_hugo_1969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7772400" cy="5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438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562074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Porównanie przekrojów czynnych w zakresie UV</a:t>
            </a:r>
            <a:endParaRPr lang="en-US" sz="3200" b="1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6627837" cy="5082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2420888"/>
            <a:ext cx="2479990" cy="2212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ozone.meteo.be/meteo/download/en/23361172/image/scaletomax-816-816/evomira20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7772400" cy="5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1907704" y="188640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/>
              <a:t>Zmiany trendu ozonu w Europie</a:t>
            </a:r>
            <a:endParaRPr lang="pl-PL" sz="2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6093296"/>
            <a:ext cx="8229600" cy="68093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600" dirty="0"/>
              <a:t>Evolution of the ozone column at Uccle as observed with Dobson 40 and Brewer 16. The times of major volcanic </a:t>
            </a:r>
            <a:r>
              <a:rPr lang="en-US" sz="1600" dirty="0" err="1"/>
              <a:t>erutions</a:t>
            </a:r>
            <a:r>
              <a:rPr lang="en-US" sz="1600" dirty="0"/>
              <a:t> affecting the ozone layer are indicated on the time axis</a:t>
            </a:r>
            <a:r>
              <a:rPr lang="en-US" sz="1600" dirty="0" smtClean="0"/>
              <a:t>.</a:t>
            </a:r>
            <a:r>
              <a:rPr lang="en-US" sz="1600" dirty="0"/>
              <a:t> The trends are -0.25 % per year and +0.28 % per year for the periods 1980-1997 and 1997-2014, </a:t>
            </a:r>
            <a:r>
              <a:rPr lang="en-US" sz="1600" dirty="0" smtClean="0"/>
              <a:t>respectively</a:t>
            </a:r>
            <a:r>
              <a:rPr lang="pl-PL" sz="1600" dirty="0" smtClean="0"/>
              <a:t>. </a:t>
            </a:r>
            <a:r>
              <a:rPr lang="pl-PL" sz="1600" b="1" dirty="0">
                <a:hlinkClick r:id="rId3"/>
              </a:rPr>
              <a:t>http://ozone.meteo.be</a:t>
            </a:r>
            <a:r>
              <a:rPr lang="pl-PL" sz="1600" b="1" dirty="0"/>
              <a:t> 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471579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CB67B1-63D1-48AC-B5CF-353AF74A6803}" type="slidenum">
              <a:rPr lang="en-US"/>
              <a:pPr/>
              <a:t>51</a:t>
            </a:fld>
            <a:endParaRPr lang="en-US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561975"/>
          </a:xfrm>
        </p:spPr>
        <p:txBody>
          <a:bodyPr/>
          <a:lstStyle/>
          <a:p>
            <a:r>
              <a:rPr lang="pl-PL" sz="2800" b="1" dirty="0" smtClean="0">
                <a:latin typeface="Arial" charset="0"/>
              </a:rPr>
              <a:t>Detektor OMI (satelita AURA)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OMI (Ozone Monitoring Instrument).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smtClean="0">
                <a:latin typeface="Arial" charset="0"/>
              </a:rPr>
              <a:t>	Instrument OMI pozwala mierzyć różne typy aerozoli atmosferycznych, ciśnienie na poziomie wierzchołka chmur oraz zawartości ozonu. 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Przyrząd wykonuje pomiar promieniowania słonecznego rozpraszanego wstecznie w przestrzeń kosmiczną. Dociera ono do szerokokątnego teleskopu a następnie do dwóch spektrometrów z detektorami CCD. </a:t>
            </a:r>
          </a:p>
          <a:p>
            <a:pPr>
              <a:lnSpc>
                <a:spcPct val="80000"/>
              </a:lnSpc>
            </a:pPr>
            <a:endParaRPr lang="pl-PL" sz="240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Na pokładzie wykonywana jest kalibracja. Oparta o źródła promieniowania białego, diodę LED, oraz promieniowanie słoneczne.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07892B-6778-426C-BB95-8FE4909BA882}" type="slidenum">
              <a:rPr lang="en-US"/>
              <a:pPr/>
              <a:t>52</a:t>
            </a:fld>
            <a:endParaRPr lang="en-US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552" y="1196752"/>
            <a:ext cx="8229600" cy="45811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b="1" dirty="0" smtClean="0">
                <a:latin typeface="Arial" charset="0"/>
              </a:rPr>
              <a:t>OMI specification:  </a:t>
            </a:r>
          </a:p>
          <a:p>
            <a:r>
              <a:rPr lang="en-US" sz="2000" dirty="0" smtClean="0">
                <a:latin typeface="Arial" charset="0"/>
              </a:rPr>
              <a:t>Wavelength range: </a:t>
            </a:r>
          </a:p>
          <a:p>
            <a:pPr>
              <a:buFontTx/>
              <a:buNone/>
            </a:pPr>
            <a:r>
              <a:rPr lang="en-US" sz="2000" dirty="0" smtClean="0">
                <a:latin typeface="Arial" charset="0"/>
              </a:rPr>
              <a:t>		Visible:350 - 500 nm</a:t>
            </a:r>
          </a:p>
          <a:p>
            <a:pPr>
              <a:buFontTx/>
              <a:buNone/>
            </a:pPr>
            <a:r>
              <a:rPr lang="en-US" sz="2000" dirty="0" smtClean="0">
                <a:latin typeface="Arial" charset="0"/>
              </a:rPr>
              <a:t>		UV:UV-1, 270 to 314 nm, </a:t>
            </a:r>
          </a:p>
          <a:p>
            <a:pPr>
              <a:buFontTx/>
              <a:buNone/>
            </a:pPr>
            <a:r>
              <a:rPr lang="en-US" sz="2000" dirty="0" smtClean="0">
                <a:latin typeface="Arial" charset="0"/>
              </a:rPr>
              <a:t>		UV-2 306 to 380 nm</a:t>
            </a:r>
          </a:p>
          <a:p>
            <a:r>
              <a:rPr lang="en-US" sz="2000" dirty="0" smtClean="0">
                <a:latin typeface="Arial" charset="0"/>
              </a:rPr>
              <a:t>Spectral resolution:1.0 - 0.45 nm </a:t>
            </a:r>
            <a:r>
              <a:rPr lang="en-US" sz="2000" dirty="0" err="1" smtClean="0">
                <a:latin typeface="Arial" charset="0"/>
              </a:rPr>
              <a:t>FWHMSpectral</a:t>
            </a:r>
            <a:r>
              <a:rPr lang="en-US" sz="2000" dirty="0" smtClean="0">
                <a:latin typeface="Arial" charset="0"/>
              </a:rPr>
              <a:t> </a:t>
            </a:r>
          </a:p>
          <a:p>
            <a:r>
              <a:rPr lang="en-US" sz="2000" dirty="0" smtClean="0">
                <a:latin typeface="Arial" charset="0"/>
              </a:rPr>
              <a:t>sampling:2-3 for </a:t>
            </a:r>
            <a:r>
              <a:rPr lang="en-US" sz="2000" dirty="0" err="1" smtClean="0">
                <a:latin typeface="Arial" charset="0"/>
              </a:rPr>
              <a:t>FWHMTelescope</a:t>
            </a:r>
            <a:r>
              <a:rPr lang="en-US" sz="2000" dirty="0" smtClean="0">
                <a:latin typeface="Arial" charset="0"/>
              </a:rPr>
              <a:t> FOV:114ˇ (2600 km on ground)</a:t>
            </a:r>
          </a:p>
          <a:p>
            <a:r>
              <a:rPr lang="en-US" sz="2000" dirty="0" smtClean="0">
                <a:latin typeface="Arial" charset="0"/>
              </a:rPr>
              <a:t>IFOV: 3 km, binned to 13 x 24 </a:t>
            </a:r>
            <a:r>
              <a:rPr lang="en-US" sz="2000" dirty="0" err="1" smtClean="0">
                <a:latin typeface="Arial" charset="0"/>
              </a:rPr>
              <a:t>kmDetector</a:t>
            </a:r>
            <a:r>
              <a:rPr lang="en-US" sz="2000" dirty="0" smtClean="0">
                <a:latin typeface="Arial" charset="0"/>
              </a:rPr>
              <a:t>:</a:t>
            </a:r>
          </a:p>
          <a:p>
            <a:r>
              <a:rPr lang="en-US" sz="2000" dirty="0" smtClean="0">
                <a:latin typeface="Arial" charset="0"/>
              </a:rPr>
              <a:t>CCD: 780 x 576 (spectral x spatial) pixels</a:t>
            </a:r>
          </a:p>
          <a:p>
            <a:r>
              <a:rPr lang="en-US" sz="2000" dirty="0" smtClean="0">
                <a:latin typeface="Arial" charset="0"/>
              </a:rPr>
              <a:t>Mass: 65 </a:t>
            </a:r>
            <a:r>
              <a:rPr lang="en-US" sz="2000" dirty="0" err="1" smtClean="0">
                <a:latin typeface="Arial" charset="0"/>
              </a:rPr>
              <a:t>kgDuty</a:t>
            </a:r>
            <a:r>
              <a:rPr lang="en-US" sz="2000" dirty="0" smtClean="0">
                <a:latin typeface="Arial" charset="0"/>
              </a:rPr>
              <a:t> </a:t>
            </a:r>
          </a:p>
          <a:p>
            <a:r>
              <a:rPr lang="en-US" sz="2000" dirty="0" smtClean="0">
                <a:latin typeface="Arial" charset="0"/>
              </a:rPr>
              <a:t>cycle: 60 minutes on daylight side</a:t>
            </a:r>
          </a:p>
          <a:p>
            <a:r>
              <a:rPr lang="en-US" sz="2000" dirty="0" smtClean="0">
                <a:latin typeface="Arial" charset="0"/>
              </a:rPr>
              <a:t>Power: 66 </a:t>
            </a:r>
            <a:r>
              <a:rPr lang="en-US" sz="2000" dirty="0" err="1" smtClean="0">
                <a:latin typeface="Arial" charset="0"/>
              </a:rPr>
              <a:t>wattsData</a:t>
            </a:r>
            <a:r>
              <a:rPr lang="en-US" sz="2000" dirty="0" smtClean="0">
                <a:latin typeface="Arial" charset="0"/>
              </a:rPr>
              <a:t> </a:t>
            </a:r>
          </a:p>
          <a:p>
            <a:r>
              <a:rPr lang="en-US" sz="2000" dirty="0" smtClean="0">
                <a:latin typeface="Arial" charset="0"/>
              </a:rPr>
              <a:t>rate: 0.8 Mbps (average)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D97918-02DC-4C9C-9631-9D3F6F71E324}" type="slidenum">
              <a:rPr lang="en-US"/>
              <a:pPr/>
              <a:t>53</a:t>
            </a:fld>
            <a:endParaRPr lang="en-US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</a:rPr>
              <a:t>Technika DOAS do wyznaczania zawartości ozonu</a:t>
            </a:r>
            <a:r>
              <a:rPr lang="pl-PL" sz="3200" dirty="0" smtClean="0">
                <a:latin typeface="Arial" charset="0"/>
              </a:rPr>
              <a:t>.</a:t>
            </a:r>
            <a:r>
              <a:rPr lang="pl-PL" sz="4000" dirty="0" smtClean="0"/>
              <a:t> 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12875"/>
            <a:ext cx="7772400" cy="4114800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DOAS- Differential Optical Absorption Spectroscopy</a:t>
            </a:r>
          </a:p>
          <a:p>
            <a:r>
              <a:rPr lang="pl-PL" sz="2400" smtClean="0">
                <a:latin typeface="Arial" charset="0"/>
              </a:rPr>
              <a:t>Metoda umożliwia wyznaczenie zawartości ozonu w pionowej kolumnie powietrza wykorzystując absorpcją promieniowania w paśmie Huggina. </a:t>
            </a:r>
          </a:p>
          <a:p>
            <a:r>
              <a:rPr lang="pl-PL" sz="2400" smtClean="0">
                <a:latin typeface="Arial" charset="0"/>
              </a:rPr>
              <a:t>Wykorzystane są pomiary dla wielu długościach fal w przeciwieństwie do standardowej techniki opierającej się na 2 lub 3 kanałach spektralnych. </a:t>
            </a:r>
          </a:p>
          <a:p>
            <a:r>
              <a:rPr lang="pl-PL" sz="2400" smtClean="0">
                <a:latin typeface="Arial" charset="0"/>
              </a:rPr>
              <a:t>Główna zaleta metody jest mniejsza czułość na kalibracje detektora oraz zawarte w powietrzu absorbujące aerozole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A7C3A2-A973-4CD9-8078-E48917C0A809}" type="slidenum">
              <a:rPr lang="en-US"/>
              <a:pPr/>
              <a:t>54</a:t>
            </a:fld>
            <a:endParaRPr lang="en-US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88913"/>
            <a:ext cx="7772400" cy="647700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</a:rPr>
              <a:t>Szczegóły metody DOAS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81075"/>
            <a:ext cx="8785225" cy="1727200"/>
          </a:xfrm>
        </p:spPr>
        <p:txBody>
          <a:bodyPr/>
          <a:lstStyle/>
          <a:p>
            <a:r>
              <a:rPr lang="pl-PL" sz="2400" dirty="0" smtClean="0">
                <a:latin typeface="Arial" charset="0"/>
              </a:rPr>
              <a:t>Krok: </a:t>
            </a:r>
            <a:r>
              <a:rPr lang="pl-PL" sz="2400" dirty="0" err="1" smtClean="0">
                <a:latin typeface="Arial" charset="0"/>
              </a:rPr>
              <a:t>Fitowanie</a:t>
            </a:r>
            <a:r>
              <a:rPr lang="pl-PL" sz="2400" dirty="0" smtClean="0">
                <a:latin typeface="Arial" charset="0"/>
              </a:rPr>
              <a:t> stosunku </a:t>
            </a:r>
            <a:r>
              <a:rPr lang="pl-PL" sz="2400" dirty="0" err="1" smtClean="0">
                <a:latin typeface="Arial" charset="0"/>
              </a:rPr>
              <a:t>radiancji</a:t>
            </a:r>
            <a:r>
              <a:rPr lang="pl-PL" sz="2400" dirty="0" smtClean="0">
                <a:latin typeface="Arial" charset="0"/>
              </a:rPr>
              <a:t> rejestrowanej przez detektor (promieniowanie wychodzące z atmosfery) do stałej słonecznej</a:t>
            </a:r>
          </a:p>
        </p:txBody>
      </p:sp>
      <p:pic>
        <p:nvPicPr>
          <p:cNvPr id="4608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2420938"/>
            <a:ext cx="4033838" cy="711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4608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5300663"/>
            <a:ext cx="4897438" cy="8143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395288" y="3357563"/>
            <a:ext cx="8280400" cy="17541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latin typeface="Arial" charset="0"/>
              </a:rPr>
              <a:t>P – jest wielomianem niskiego rzędu, </a:t>
            </a:r>
            <a:r>
              <a:rPr lang="pl-PL">
                <a:latin typeface="Arial" charset="0"/>
                <a:sym typeface="Symbol" pitchFamily="18" charset="2"/>
              </a:rPr>
              <a:t></a:t>
            </a:r>
            <a:r>
              <a:rPr lang="pl-PL" baseline="-25000">
                <a:latin typeface="Arial" charset="0"/>
                <a:sym typeface="Symbol" pitchFamily="18" charset="2"/>
              </a:rPr>
              <a:t>O3</a:t>
            </a:r>
            <a:r>
              <a:rPr lang="pl-PL">
                <a:latin typeface="Arial" charset="0"/>
                <a:sym typeface="Symbol" pitchFamily="18" charset="2"/>
              </a:rPr>
              <a:t>- przekrój czynny na absorpcję, N</a:t>
            </a:r>
            <a:r>
              <a:rPr lang="pl-PL" baseline="-25000">
                <a:latin typeface="Arial" charset="0"/>
                <a:sym typeface="Symbol" pitchFamily="18" charset="2"/>
              </a:rPr>
              <a:t>s</a:t>
            </a:r>
            <a:r>
              <a:rPr lang="pl-PL">
                <a:latin typeface="Arial" charset="0"/>
                <a:sym typeface="Symbol" pitchFamily="18" charset="2"/>
              </a:rPr>
              <a:t>- gęstość kolumnowa ozonu (slant geometry), T</a:t>
            </a:r>
            <a:r>
              <a:rPr lang="pl-PL" baseline="-25000">
                <a:latin typeface="Arial" charset="0"/>
                <a:sym typeface="Symbol" pitchFamily="18" charset="2"/>
              </a:rPr>
              <a:t>eff</a:t>
            </a:r>
            <a:r>
              <a:rPr lang="pl-PL">
                <a:latin typeface="Arial" charset="0"/>
                <a:sym typeface="Symbol" pitchFamily="18" charset="2"/>
              </a:rPr>
              <a:t> efektywna temperatura ozonu. </a:t>
            </a:r>
          </a:p>
          <a:p>
            <a:pPr>
              <a:spcBef>
                <a:spcPct val="50000"/>
              </a:spcBef>
            </a:pPr>
            <a:r>
              <a:rPr lang="pl-PL">
                <a:latin typeface="Arial" charset="0"/>
                <a:sym typeface="Symbol" pitchFamily="18" charset="2"/>
              </a:rPr>
              <a:t>Linearyzacja wpływu temperatury na przekrój czynny: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C8A9D6-E2B2-4843-A564-1F123D5B788A}" type="slidenum">
              <a:rPr lang="en-US"/>
              <a:pPr/>
              <a:t>55</a:t>
            </a:fld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496300" cy="2016125"/>
          </a:xfrm>
        </p:spPr>
        <p:txBody>
          <a:bodyPr>
            <a:normAutofit lnSpcReduction="10000"/>
          </a:bodyPr>
          <a:lstStyle/>
          <a:p>
            <a:r>
              <a:rPr lang="pl-PL" sz="2400" smtClean="0">
                <a:latin typeface="Arial" charset="0"/>
              </a:rPr>
              <a:t>Około 6% promieniowania rozpraszanego w zakresie UV pochodzi z rozpraszania Ramana.</a:t>
            </a:r>
          </a:p>
          <a:p>
            <a:r>
              <a:rPr lang="pl-PL" sz="2400" smtClean="0">
                <a:latin typeface="Arial" charset="0"/>
              </a:rPr>
              <a:t>Nie uwzględnienie tego efektu prowadzi do zaniżania N</a:t>
            </a:r>
            <a:r>
              <a:rPr lang="pl-PL" sz="2400" baseline="-25000" smtClean="0">
                <a:latin typeface="Arial" charset="0"/>
              </a:rPr>
              <a:t>s</a:t>
            </a:r>
            <a:r>
              <a:rPr lang="pl-PL" sz="2400" smtClean="0">
                <a:latin typeface="Arial" charset="0"/>
              </a:rPr>
              <a:t> </a:t>
            </a:r>
          </a:p>
          <a:p>
            <a:pPr>
              <a:buFontTx/>
              <a:buNone/>
            </a:pPr>
            <a:r>
              <a:rPr lang="pl-PL" sz="2400" smtClean="0">
                <a:latin typeface="Arial" charset="0"/>
              </a:rPr>
              <a:t>	o 3 do 10%. </a:t>
            </a:r>
          </a:p>
          <a:p>
            <a:r>
              <a:rPr lang="pl-PL" sz="2400" smtClean="0">
                <a:latin typeface="Arial" charset="0"/>
              </a:rPr>
              <a:t>Modyfikacja równania:</a:t>
            </a: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3573463"/>
            <a:ext cx="5113338" cy="1281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755650" y="0"/>
            <a:ext cx="8101013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3200" b="1" dirty="0">
                <a:latin typeface="Arial" charset="0"/>
              </a:rPr>
              <a:t>Poprawki na nieelastyczne rozpraszanie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179388" y="5157788"/>
            <a:ext cx="8569325" cy="11874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latin typeface="Arial" charset="0"/>
              </a:rPr>
              <a:t>I</a:t>
            </a:r>
            <a:r>
              <a:rPr lang="pl-PL" baseline="-25000">
                <a:latin typeface="Arial" charset="0"/>
              </a:rPr>
              <a:t>Ring </a:t>
            </a:r>
            <a:r>
              <a:rPr lang="pl-PL">
                <a:latin typeface="Arial" charset="0"/>
              </a:rPr>
              <a:t>splot stałej słonecznej z liniami absorpcyjnymi zjawiska Ramana  c</a:t>
            </a:r>
            <a:r>
              <a:rPr lang="pl-PL" baseline="-25000">
                <a:latin typeface="Arial" charset="0"/>
                <a:sym typeface="Symbol" pitchFamily="18" charset="2"/>
              </a:rPr>
              <a:t>Ring </a:t>
            </a:r>
            <a:r>
              <a:rPr lang="pl-PL">
                <a:latin typeface="Arial" charset="0"/>
                <a:sym typeface="Symbol" pitchFamily="18" charset="2"/>
              </a:rPr>
              <a:t>fitowany parametr , ’</a:t>
            </a:r>
            <a:r>
              <a:rPr lang="pl-PL" baseline="-25000">
                <a:latin typeface="Arial" charset="0"/>
                <a:sym typeface="Symbol" pitchFamily="18" charset="2"/>
              </a:rPr>
              <a:t>O3 </a:t>
            </a:r>
            <a:r>
              <a:rPr lang="pl-PL">
                <a:latin typeface="Arial" charset="0"/>
                <a:sym typeface="Symbol" pitchFamily="18" charset="2"/>
              </a:rPr>
              <a:t>przekrój czynny na rozpraszanie Ramana. </a:t>
            </a:r>
            <a:endParaRPr lang="pl-PL" baseline="-2500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1BC1D2-3CAF-45CB-89D4-4CC18C9A890B}" type="slidenum">
              <a:rPr lang="en-US"/>
              <a:pPr/>
              <a:t>56</a:t>
            </a:fld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5076825" cy="4114800"/>
          </a:xfrm>
        </p:spPr>
        <p:txBody>
          <a:bodyPr/>
          <a:lstStyle/>
          <a:p>
            <a:r>
              <a:rPr lang="pl-PL" sz="2400" dirty="0" smtClean="0">
                <a:latin typeface="Arial" charset="0"/>
              </a:rPr>
              <a:t>Krok 2 Korekcja masy optycznej - przeliczanie kolumnowej gęstości ozonu dla ścieżki nachylonej do gęstości dla kolumny pionowej. </a:t>
            </a:r>
          </a:p>
          <a:p>
            <a:endParaRPr lang="pl-PL" sz="2400" dirty="0" smtClean="0">
              <a:latin typeface="Arial" charset="0"/>
            </a:endParaRPr>
          </a:p>
          <a:p>
            <a:endParaRPr lang="pl-PL" sz="2400" dirty="0" smtClean="0">
              <a:latin typeface="Arial" charset="0"/>
            </a:endParaRPr>
          </a:p>
          <a:p>
            <a:r>
              <a:rPr lang="pl-PL" sz="2400" dirty="0" smtClean="0">
                <a:latin typeface="Arial" charset="0"/>
              </a:rPr>
              <a:t>Krok 3 Korekcja chmurowa – czynnik korygujący masę optyczną atmosfery M </a:t>
            </a:r>
          </a:p>
          <a:p>
            <a:endParaRPr lang="pl-PL" sz="2400" dirty="0" smtClean="0">
              <a:latin typeface="Arial" charset="0"/>
            </a:endParaRP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933825"/>
            <a:ext cx="4206875" cy="8270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589588"/>
            <a:ext cx="4321175" cy="9779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179388" y="4652963"/>
            <a:ext cx="878522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latin typeface="Arial" charset="0"/>
              </a:rPr>
              <a:t>Końcowa zawartości ozonu w pionowej kolumnie powietrza: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508625" y="5445125"/>
            <a:ext cx="2736850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 err="1">
                <a:latin typeface="Arial" charset="0"/>
              </a:rPr>
              <a:t>N</a:t>
            </a:r>
            <a:r>
              <a:rPr lang="pl-PL" baseline="-25000" dirty="0" err="1">
                <a:latin typeface="Arial" charset="0"/>
              </a:rPr>
              <a:t>g</a:t>
            </a:r>
            <a:r>
              <a:rPr lang="pl-PL" dirty="0">
                <a:latin typeface="Arial" charset="0"/>
              </a:rPr>
              <a:t> – zawartość ozonu </a:t>
            </a:r>
            <a:r>
              <a:rPr lang="pl-PL" dirty="0" smtClean="0">
                <a:latin typeface="Arial" charset="0"/>
              </a:rPr>
              <a:t>poniżej </a:t>
            </a:r>
            <a:r>
              <a:rPr lang="pl-PL" dirty="0">
                <a:latin typeface="Arial" charset="0"/>
              </a:rPr>
              <a:t>chmury</a:t>
            </a:r>
          </a:p>
        </p:txBody>
      </p:sp>
      <p:pic>
        <p:nvPicPr>
          <p:cNvPr id="4813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1275" y="0"/>
            <a:ext cx="4022725" cy="39592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D369A5-E070-4185-AB37-CB53EB5245C0}" type="slidenum">
              <a:rPr lang="en-US"/>
              <a:pPr/>
              <a:t>57</a:t>
            </a:fld>
            <a:endParaRPr lang="en-US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4915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3600" y="0"/>
            <a:ext cx="5740400" cy="6858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A65BA0-F7DE-4D31-8773-FE47CA3878EA}" type="slidenum">
              <a:rPr lang="en-US"/>
              <a:pPr/>
              <a:t>58</a:t>
            </a:fld>
            <a:endParaRPr lang="en-US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816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919825-0CF2-4CF8-B663-6023B2D0FD2E}" type="slidenum">
              <a:rPr lang="en-US"/>
              <a:pPr/>
              <a:t>59</a:t>
            </a:fld>
            <a:endParaRPr lang="en-US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60928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 smtClean="0">
                <a:latin typeface="Arial" charset="0"/>
              </a:rPr>
              <a:t>NOAA's TIROS Operational Vertical Sounder(TOVS) is a suite of three instruments: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1) Microwave Sounding Unit(MSU)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2) High resolution Infrared Radiation Sounder(HIRS)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3) Stratospheric Sounding Unit(SSU). </a:t>
            </a:r>
          </a:p>
          <a:p>
            <a:pPr>
              <a:lnSpc>
                <a:spcPct val="80000"/>
              </a:lnSpc>
            </a:pPr>
            <a:endParaRPr lang="en-US" sz="2000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en-US" sz="2000" dirty="0" smtClean="0">
                <a:latin typeface="Arial" charset="0"/>
              </a:rPr>
              <a:t>HIRS channel 9 measures Earth's </a:t>
            </a:r>
            <a:r>
              <a:rPr lang="en-US" sz="2000" dirty="0" err="1" smtClean="0">
                <a:latin typeface="Arial" charset="0"/>
              </a:rPr>
              <a:t>emmitted</a:t>
            </a:r>
            <a:r>
              <a:rPr lang="en-US" sz="2000" dirty="0" smtClean="0">
                <a:latin typeface="Arial" charset="0"/>
              </a:rPr>
              <a:t> infrared radiation at </a:t>
            </a:r>
            <a:r>
              <a:rPr lang="en-US" sz="2000" dirty="0" smtClean="0">
                <a:latin typeface="Arial" charset="0"/>
                <a:hlinkClick r:id="rId2"/>
              </a:rPr>
              <a:t>9.7 microns</a:t>
            </a:r>
            <a:r>
              <a:rPr lang="en-US" sz="2000" dirty="0" smtClean="0">
                <a:latin typeface="Arial" charset="0"/>
              </a:rPr>
              <a:t>. The amount of radiation reaching the HIRS instrument is </a:t>
            </a:r>
            <a:r>
              <a:rPr lang="en-US" sz="2000" dirty="0" err="1" smtClean="0">
                <a:latin typeface="Arial" charset="0"/>
              </a:rPr>
              <a:t>dependant</a:t>
            </a:r>
            <a:r>
              <a:rPr lang="en-US" sz="2000" dirty="0" smtClean="0">
                <a:latin typeface="Arial" charset="0"/>
              </a:rPr>
              <a:t> upon how much ozone is in the earth's atmosphere (less ozone = more radiation). Therefore, the TOVS Total Ozone algorithm uses this channel (along with information from other HIRS channels) to estimate the total amount of ozone in the earth's atmosphere. </a:t>
            </a:r>
          </a:p>
          <a:p>
            <a:pPr>
              <a:lnSpc>
                <a:spcPct val="80000"/>
              </a:lnSpc>
            </a:pPr>
            <a:r>
              <a:rPr lang="en-US" sz="2000" dirty="0" smtClean="0">
                <a:latin typeface="Arial" charset="0"/>
              </a:rPr>
              <a:t>The greatest </a:t>
            </a:r>
            <a:r>
              <a:rPr lang="en-US" sz="2000" dirty="0" smtClean="0">
                <a:latin typeface="Arial" charset="0"/>
                <a:hlinkClick r:id="rId3"/>
              </a:rPr>
              <a:t>contribution of the </a:t>
            </a:r>
            <a:r>
              <a:rPr lang="en-US" sz="2000" dirty="0" err="1" smtClean="0">
                <a:latin typeface="Arial" charset="0"/>
                <a:hlinkClick r:id="rId3"/>
              </a:rPr>
              <a:t>emmitted</a:t>
            </a:r>
            <a:r>
              <a:rPr lang="en-US" sz="2000" dirty="0" smtClean="0">
                <a:latin typeface="Arial" charset="0"/>
                <a:hlinkClick r:id="rId3"/>
              </a:rPr>
              <a:t> radiation</a:t>
            </a:r>
            <a:r>
              <a:rPr lang="en-US" sz="2000" dirty="0" smtClean="0">
                <a:latin typeface="Arial" charset="0"/>
              </a:rPr>
              <a:t> occurs in a region between 200 </a:t>
            </a:r>
            <a:r>
              <a:rPr lang="en-US" sz="2000" dirty="0" err="1" smtClean="0">
                <a:latin typeface="Arial" charset="0"/>
              </a:rPr>
              <a:t>hPa</a:t>
            </a:r>
            <a:r>
              <a:rPr lang="en-US" sz="2000" dirty="0" smtClean="0">
                <a:latin typeface="Arial" charset="0"/>
              </a:rPr>
              <a:t> and 30 </a:t>
            </a:r>
            <a:r>
              <a:rPr lang="en-US" sz="2000" dirty="0" err="1" smtClean="0">
                <a:latin typeface="Arial" charset="0"/>
              </a:rPr>
              <a:t>hPa</a:t>
            </a:r>
            <a:r>
              <a:rPr lang="en-US" sz="2000" dirty="0" smtClean="0">
                <a:latin typeface="Arial" charset="0"/>
              </a:rPr>
              <a:t> (13km to 27km). This "lower stratosphere" region is below the levels where the </a:t>
            </a:r>
            <a:r>
              <a:rPr lang="en-US" sz="2000" dirty="0" smtClean="0">
                <a:latin typeface="Arial" charset="0"/>
                <a:hlinkClick r:id="rId4"/>
              </a:rPr>
              <a:t>greatest contribution</a:t>
            </a:r>
            <a:r>
              <a:rPr lang="en-US" sz="2000" dirty="0" smtClean="0">
                <a:latin typeface="Arial" charset="0"/>
              </a:rPr>
              <a:t> to the total ozone amount occurs(50hpa to 10hPa or 20km to 30km). Thus the ozone amount measured by the TOVS Total Ozone algorithm is not a true measure of the "total" amount of ozone in the earth's atmosphere. Rather it is a better measure of the ozone amount in the lower stratosphere. To obtain a "total" ozone amount, the TOVS Total Ozone algorithm adjusts the lower stratosphere ozone amount by a climatological amount that is variable with season and latitude. </a:t>
            </a:r>
            <a:br>
              <a:rPr lang="en-US" sz="2000" dirty="0" smtClean="0">
                <a:latin typeface="Arial" charset="0"/>
              </a:rPr>
            </a:br>
            <a:endParaRPr lang="en-US" sz="2000" dirty="0" smtClean="0">
              <a:latin typeface="Arial" charset="0"/>
            </a:endParaRPr>
          </a:p>
        </p:txBody>
      </p:sp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107504" y="0"/>
            <a:ext cx="77776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3200" b="1" dirty="0">
                <a:latin typeface="Arial" charset="0"/>
              </a:rPr>
              <a:t>TOVS (</a:t>
            </a:r>
            <a:r>
              <a:rPr lang="pl-PL" sz="3200" b="1" dirty="0" err="1">
                <a:latin typeface="Arial" charset="0"/>
              </a:rPr>
              <a:t>Operational</a:t>
            </a:r>
            <a:r>
              <a:rPr lang="pl-PL" sz="3200" b="1" dirty="0">
                <a:latin typeface="Arial" charset="0"/>
              </a:rPr>
              <a:t> </a:t>
            </a:r>
            <a:r>
              <a:rPr lang="pl-PL" sz="3200" b="1" dirty="0" err="1">
                <a:latin typeface="Arial" charset="0"/>
              </a:rPr>
              <a:t>Vertical</a:t>
            </a:r>
            <a:r>
              <a:rPr lang="pl-PL" sz="3200" b="1" dirty="0">
                <a:latin typeface="Arial" charset="0"/>
              </a:rPr>
              <a:t> </a:t>
            </a:r>
            <a:r>
              <a:rPr lang="pl-PL" sz="3200" b="1" dirty="0" err="1">
                <a:latin typeface="Arial" charset="0"/>
              </a:rPr>
              <a:t>Sounder</a:t>
            </a:r>
            <a:r>
              <a:rPr lang="pl-PL" sz="3200" b="1" dirty="0">
                <a:latin typeface="Arial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Porównanie grubości optycznych w UV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8208987" cy="5574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9074DB-5CCE-4915-96E3-FAF8480FE8F5}" type="slidenum">
              <a:rPr lang="en-US"/>
              <a:pPr/>
              <a:t>60</a:t>
            </a:fld>
            <a:endParaRPr lang="en-US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29425" y="0"/>
            <a:ext cx="2314575" cy="1143000"/>
          </a:xfrm>
        </p:spPr>
        <p:txBody>
          <a:bodyPr/>
          <a:lstStyle/>
          <a:p>
            <a:r>
              <a:rPr lang="pl-PL" sz="2400" smtClean="0"/>
              <a:t>18 Oct 2005</a:t>
            </a:r>
          </a:p>
        </p:txBody>
      </p:sp>
      <p:pic>
        <p:nvPicPr>
          <p:cNvPr id="52228" name="Picture 3" descr="051018_0751_n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227763" cy="5449888"/>
          </a:xfrm>
          <a:noFill/>
        </p:spPr>
      </p:pic>
      <p:sp>
        <p:nvSpPr>
          <p:cNvPr id="52229" name="Text Box 4"/>
          <p:cNvSpPr txBox="1">
            <a:spLocks noChangeArrowheads="1"/>
          </p:cNvSpPr>
          <p:nvPr/>
        </p:nvSpPr>
        <p:spPr bwMode="auto">
          <a:xfrm>
            <a:off x="6156325" y="1700213"/>
            <a:ext cx="2447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Ozon z TOVS-a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6AA854-9689-49D4-94C3-C8AFF53ABB2B}" type="slidenum">
              <a:rPr lang="en-US"/>
              <a:pPr/>
              <a:t>61</a:t>
            </a:fld>
            <a:endParaRPr lang="en-US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latin typeface="Arial" charset="0"/>
              </a:rPr>
              <a:t>The GOME ozone monitoring instrument</a:t>
            </a:r>
            <a:r>
              <a:rPr lang="en-US" b="1" dirty="0" smtClean="0"/>
              <a:t> </a:t>
            </a:r>
          </a:p>
        </p:txBody>
      </p:sp>
      <p:pic>
        <p:nvPicPr>
          <p:cNvPr id="53252" name="Picture 3" descr="gome-ers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77050" y="1557338"/>
            <a:ext cx="2000250" cy="3248025"/>
          </a:xfrm>
          <a:noFill/>
        </p:spPr>
      </p:pic>
      <p:sp>
        <p:nvSpPr>
          <p:cNvPr id="53253" name="Text Box 4"/>
          <p:cNvSpPr txBox="1">
            <a:spLocks noChangeArrowheads="1"/>
          </p:cNvSpPr>
          <p:nvPr/>
        </p:nvSpPr>
        <p:spPr bwMode="auto">
          <a:xfrm>
            <a:off x="0" y="1557338"/>
            <a:ext cx="687705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GOME stands for </a:t>
            </a:r>
            <a:r>
              <a:rPr lang="en-US" sz="1800" b="1" dirty="0" smtClean="0">
                <a:latin typeface="Arial" charset="0"/>
              </a:rPr>
              <a:t>Global Ozone Monitoring Experiment</a:t>
            </a:r>
            <a:r>
              <a:rPr lang="en-US" sz="1800" dirty="0" smtClean="0">
                <a:latin typeface="Arial" charset="0"/>
              </a:rPr>
              <a:t>. It is an instrument aboard the ERS-2 (European Remote Sensing) satellite, launched by the European Space Agency (ESA) on 21 April 1995. 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GOME is a spectrometer, which means that it measures Earthshine spectra, that is: the sunlight which is reflected back into space by molecules in the atmosphere and by the surface. The instrument also measures the solar spectrum directly.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The ratio between the Earthshine and solar signal is a measure of the reflectivity of the Earth's atmosphere and surface. 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GOME measures the spectra in a wide wavelength range, from the ultraviolet (UV; 240 nm), via the visible into the near-infrared (790 nm), at high resolution (0.2-0.4 nm). </a:t>
            </a:r>
            <a:br>
              <a:rPr lang="en-US" sz="1800" dirty="0" smtClean="0">
                <a:latin typeface="Arial" charset="0"/>
              </a:rPr>
            </a:br>
            <a:r>
              <a:rPr lang="en-US" sz="1800" dirty="0" smtClean="0">
                <a:latin typeface="Arial" charset="0"/>
              </a:rPr>
              <a:t> </a:t>
            </a:r>
            <a:r>
              <a:rPr lang="pl-PL" sz="1800" dirty="0">
                <a:latin typeface="Arial" charset="0"/>
              </a:rPr>
              <a:t/>
            </a:r>
            <a:br>
              <a:rPr lang="pl-PL" sz="1800" dirty="0">
                <a:latin typeface="Arial" charset="0"/>
              </a:rPr>
            </a:br>
            <a:endParaRPr lang="pl-PL" sz="18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pl-PL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GOME-2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72816"/>
            <a:ext cx="7398249" cy="418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GOME-2 EUMETSAT Products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33500"/>
            <a:ext cx="7924800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A98A47-73CE-4188-A6CF-D59BAEC69981}" type="slidenum">
              <a:rPr lang="en-US"/>
              <a:pPr/>
              <a:t>64</a:t>
            </a:fld>
            <a:endParaRPr lang="en-US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33413"/>
          </a:xfrm>
        </p:spPr>
        <p:txBody>
          <a:bodyPr>
            <a:normAutofit fontScale="90000"/>
          </a:bodyPr>
          <a:lstStyle/>
          <a:p>
            <a:r>
              <a:rPr lang="pl-PL" sz="2800" b="1" dirty="0" smtClean="0">
                <a:latin typeface="Arial" charset="0"/>
              </a:rPr>
              <a:t>SCIAMACHY – ENVISAT</a:t>
            </a:r>
            <a:r>
              <a:rPr lang="pl-PL" sz="2800" b="1" dirty="0" smtClean="0"/>
              <a:t> </a:t>
            </a:r>
            <a:r>
              <a:rPr lang="pl-PL" sz="4000" b="1" dirty="0" smtClean="0"/>
              <a:t> 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smtClean="0">
                <a:latin typeface="Arial" charset="0"/>
              </a:rPr>
              <a:t>Scanning Imaging Absorption Spectrometer for Atmospheric Cartography</a:t>
            </a:r>
          </a:p>
          <a:p>
            <a:r>
              <a:rPr lang="pl-PL" sz="2400" smtClean="0">
                <a:latin typeface="Arial" charset="0"/>
              </a:rPr>
              <a:t>Retrieval:</a:t>
            </a:r>
          </a:p>
          <a:p>
            <a:pPr>
              <a:buFontTx/>
              <a:buNone/>
            </a:pPr>
            <a:r>
              <a:rPr lang="pl-PL" sz="2400" smtClean="0">
                <a:latin typeface="Arial" charset="0"/>
              </a:rPr>
              <a:t>	O2, O3, O4, NO, NO2, N2O, BrO, OClO H2CO, H2O, SO2, HCHO, CO, CO2, CH4, clouds, aerosols, p, T, col. and profiles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B0C1B8-2669-4550-A7C7-7CCD4686A74C}" type="slidenum">
              <a:rPr lang="en-US"/>
              <a:pPr/>
              <a:t>7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63600"/>
          </a:xfrm>
        </p:spPr>
        <p:txBody>
          <a:bodyPr/>
          <a:lstStyle/>
          <a:p>
            <a:r>
              <a:rPr lang="pl-PL" sz="3200" b="1" dirty="0" err="1" smtClean="0">
                <a:latin typeface="Arial" charset="0"/>
              </a:rPr>
              <a:t>Microtops-Ozonometer</a:t>
            </a:r>
            <a:endParaRPr lang="pl-PL" sz="3200" b="1" dirty="0" smtClean="0">
              <a:latin typeface="Arial" charset="0"/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341438"/>
            <a:ext cx="8229600" cy="4525962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Optical channels305.5 ±0.3 nm, 2.0 nm FWHM</a:t>
            </a:r>
            <a:br>
              <a:rPr lang="pl-PL" sz="2400" smtClean="0">
                <a:latin typeface="Arial" charset="0"/>
              </a:rPr>
            </a:br>
            <a:r>
              <a:rPr lang="pl-PL" sz="2400" smtClean="0">
                <a:latin typeface="Arial" charset="0"/>
              </a:rPr>
              <a:t>312.5 ±0.3 nm, 2.0 nm FWHM</a:t>
            </a:r>
            <a:br>
              <a:rPr lang="pl-PL" sz="2400" smtClean="0">
                <a:latin typeface="Arial" charset="0"/>
              </a:rPr>
            </a:br>
            <a:r>
              <a:rPr lang="pl-PL" sz="2400" smtClean="0">
                <a:latin typeface="Arial" charset="0"/>
              </a:rPr>
              <a:t>320.0 ±0.3 nm, 2.0 nm FWHM</a:t>
            </a:r>
            <a:br>
              <a:rPr lang="pl-PL" sz="2400" smtClean="0">
                <a:latin typeface="Arial" charset="0"/>
              </a:rPr>
            </a:br>
            <a:r>
              <a:rPr lang="pl-PL" sz="2400" smtClean="0">
                <a:latin typeface="Arial" charset="0"/>
              </a:rPr>
              <a:t>936 ±1.5 nm, 10 nm FWHM (optional)</a:t>
            </a:r>
            <a:br>
              <a:rPr lang="pl-PL" sz="2400" smtClean="0">
                <a:latin typeface="Arial" charset="0"/>
              </a:rPr>
            </a:br>
            <a:r>
              <a:rPr lang="pl-PL" sz="2400" smtClean="0">
                <a:latin typeface="Arial" charset="0"/>
              </a:rPr>
              <a:t>1020 ±1.5 nm, 10 nm FWHM (optional)</a:t>
            </a:r>
          </a:p>
          <a:p>
            <a:r>
              <a:rPr lang="pl-PL" sz="2400" smtClean="0">
                <a:latin typeface="Arial" charset="0"/>
              </a:rPr>
              <a:t>Resolution0.0001uW/cm² on 305nm channel</a:t>
            </a:r>
          </a:p>
          <a:p>
            <a:r>
              <a:rPr lang="pl-PL" sz="2400" smtClean="0">
                <a:latin typeface="Arial" charset="0"/>
              </a:rPr>
              <a:t>Viewing angle2.5°</a:t>
            </a:r>
          </a:p>
          <a:p>
            <a:r>
              <a:rPr lang="pl-PL" sz="2400" smtClean="0">
                <a:latin typeface="Arial" charset="0"/>
              </a:rPr>
              <a:t>Dynamic range&gt;300,000</a:t>
            </a:r>
          </a:p>
          <a:p>
            <a:r>
              <a:rPr lang="pl-PL" sz="2400" smtClean="0">
                <a:latin typeface="Arial" charset="0"/>
              </a:rPr>
              <a:t>Nonlinearity max 0.002% FS</a:t>
            </a:r>
          </a:p>
        </p:txBody>
      </p:sp>
      <p:sp>
        <p:nvSpPr>
          <p:cNvPr id="21509" name="Rectangle 19"/>
          <p:cNvSpPr>
            <a:spLocks noChangeArrowheads="1"/>
          </p:cNvSpPr>
          <p:nvPr/>
        </p:nvSpPr>
        <p:spPr bwMode="auto">
          <a:xfrm>
            <a:off x="2022475" y="108654850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800">
                <a:latin typeface="Arial" charset="0"/>
              </a:rPr>
              <a:t/>
            </a:r>
            <a:br>
              <a:rPr lang="pl-PL" sz="1800">
                <a:latin typeface="Arial" charset="0"/>
              </a:rPr>
            </a:br>
            <a:endParaRPr lang="pl-PL" sz="1800">
              <a:latin typeface="Arial" charset="0"/>
            </a:endParaRPr>
          </a:p>
        </p:txBody>
      </p:sp>
      <p:graphicFrame>
        <p:nvGraphicFramePr>
          <p:cNvPr id="146452" name="Group 20"/>
          <p:cNvGraphicFramePr>
            <a:graphicFrameLocks noGrp="1"/>
          </p:cNvGraphicFramePr>
          <p:nvPr/>
        </p:nvGraphicFramePr>
        <p:xfrm>
          <a:off x="2032000" y="27643138"/>
          <a:ext cx="570230" cy="80924400"/>
        </p:xfrm>
        <a:graphic>
          <a:graphicData uri="http://schemas.openxmlformats.org/drawingml/2006/table">
            <a:tbl>
              <a:tblPr/>
              <a:tblGrid>
                <a:gridCol w="361950"/>
                <a:gridCol w="208280"/>
              </a:tblGrid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pl-P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936 and 1020 nm channels for water vapor measurements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pl-P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GPS receiver for automatic location setup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pl-P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Field carrying case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pl-P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MICROTOPS data organizer software for Windows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pl-P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Tripod adapter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pl-P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hlinkClick r:id="rId2"/>
                        </a:rPr>
                        <a:t>Custom filter configuration for sunphotometry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Typical wavelengths include: 340, 380, 440, 500, 675, 870, 936 and 1020 nm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523" name="Picture 42" descr="bu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7575" y="27689175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4" name="Picture 43" descr="bu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7575" y="42333863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5" name="Picture 44" descr="bu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7575" y="53682900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6" name="Picture 45" descr="bu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7575" y="58991500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7" name="Picture 46" descr="bu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7575" y="71439088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47" descr="bu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7575" y="75372913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A5658F-F7D6-453E-8E88-CB8DBBD33F9E}" type="slidenum">
              <a:rPr lang="en-US"/>
              <a:pPr/>
              <a:t>8</a:t>
            </a:fld>
            <a:endParaRPr lang="en-US"/>
          </a:p>
        </p:txBody>
      </p: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92162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</a:rPr>
              <a:t>Pomiar ozonu przy pomocy </a:t>
            </a:r>
            <a:r>
              <a:rPr lang="pl-PL" sz="3200" b="1" dirty="0" err="1" smtClean="0">
                <a:latin typeface="Arial" charset="0"/>
              </a:rPr>
              <a:t>Microtopsa</a:t>
            </a:r>
            <a:endParaRPr lang="pl-PL" sz="3200" b="1" dirty="0" smtClean="0">
              <a:latin typeface="Arial" charset="0"/>
            </a:endParaRP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971550" y="1341438"/>
          <a:ext cx="3240088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Równanie" r:id="rId3" imgW="1435100" imgH="254000" progId="Equation.3">
                  <p:embed/>
                </p:oleObj>
              </mc:Choice>
              <mc:Fallback>
                <p:oleObj name="Równanie" r:id="rId3" imgW="1435100" imgH="254000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341438"/>
                        <a:ext cx="3240088" cy="573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ext Box 4"/>
          <p:cNvSpPr txBox="1">
            <a:spLocks noChangeArrowheads="1"/>
          </p:cNvSpPr>
          <p:nvPr/>
        </p:nvSpPr>
        <p:spPr bwMode="auto">
          <a:xfrm>
            <a:off x="5076825" y="1196975"/>
            <a:ext cx="40671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Promieniowanie bezpośrednie docierające do przyrządu przy założeniu horyzontalnej jednorodności</a:t>
            </a:r>
          </a:p>
        </p:txBody>
      </p:sp>
      <p:sp>
        <p:nvSpPr>
          <p:cNvPr id="1032" name="Text Box 5"/>
          <p:cNvSpPr txBox="1">
            <a:spLocks noChangeArrowheads="1"/>
          </p:cNvSpPr>
          <p:nvPr/>
        </p:nvSpPr>
        <p:spPr bwMode="auto">
          <a:xfrm>
            <a:off x="468313" y="2205038"/>
            <a:ext cx="84963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gdzie, m jest masą optyczną, </a:t>
            </a:r>
            <a:r>
              <a:rPr lang="pl-PL" sz="1800">
                <a:latin typeface="Arial" charset="0"/>
                <a:sym typeface="Symbol" pitchFamily="18" charset="2"/>
              </a:rPr>
              <a:t></a:t>
            </a:r>
            <a:r>
              <a:rPr lang="pl-PL" sz="1800" baseline="-25000">
                <a:latin typeface="Arial" charset="0"/>
                <a:sym typeface="Symbol" pitchFamily="18" charset="2"/>
              </a:rPr>
              <a:t>RAY</a:t>
            </a:r>
            <a:r>
              <a:rPr lang="pl-PL" sz="1800">
                <a:latin typeface="Arial" charset="0"/>
                <a:sym typeface="Symbol" pitchFamily="18" charset="2"/>
              </a:rPr>
              <a:t> - molekularna grubością optyczną, </a:t>
            </a:r>
            <a:r>
              <a:rPr lang="pl-PL" sz="1800" baseline="-25000">
                <a:latin typeface="Arial" charset="0"/>
                <a:sym typeface="Symbol" pitchFamily="18" charset="2"/>
              </a:rPr>
              <a:t>AOT</a:t>
            </a:r>
            <a:r>
              <a:rPr lang="pl-PL" sz="1800">
                <a:latin typeface="Arial" charset="0"/>
                <a:sym typeface="Symbol" pitchFamily="18" charset="2"/>
              </a:rPr>
              <a:t> – grubość optyczna aerozolu, </a:t>
            </a:r>
            <a:r>
              <a:rPr lang="pl-PL" sz="1800" baseline="-25000">
                <a:latin typeface="Arial" charset="0"/>
                <a:sym typeface="Symbol" pitchFamily="18" charset="2"/>
              </a:rPr>
              <a:t>O3</a:t>
            </a:r>
            <a:r>
              <a:rPr lang="pl-PL" sz="1800">
                <a:latin typeface="Arial" charset="0"/>
                <a:sym typeface="Symbol" pitchFamily="18" charset="2"/>
              </a:rPr>
              <a:t> grubością optyczną ozonu,  - masa optyczna ozonu.</a:t>
            </a:r>
          </a:p>
        </p:txBody>
      </p:sp>
      <p:sp>
        <p:nvSpPr>
          <p:cNvPr id="1033" name="Rectangle 7"/>
          <p:cNvSpPr>
            <a:spLocks noChangeArrowheads="1"/>
          </p:cNvSpPr>
          <p:nvPr/>
        </p:nvSpPr>
        <p:spPr bwMode="auto">
          <a:xfrm>
            <a:off x="0" y="2486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1028" name="Object 8"/>
          <p:cNvGraphicFramePr>
            <a:graphicFrameLocks noChangeAspect="1"/>
          </p:cNvGraphicFramePr>
          <p:nvPr/>
        </p:nvGraphicFramePr>
        <p:xfrm>
          <a:off x="611188" y="3213100"/>
          <a:ext cx="1084262" cy="151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Równanie" r:id="rId5" imgW="672808" imgH="939392" progId="Equation.3">
                  <p:embed/>
                </p:oleObj>
              </mc:Choice>
              <mc:Fallback>
                <p:oleObj name="Równanie" r:id="rId5" imgW="672808" imgH="939392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213100"/>
                        <a:ext cx="1084262" cy="1512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9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35" name="Text Box 10"/>
          <p:cNvSpPr txBox="1">
            <a:spLocks noChangeArrowheads="1"/>
          </p:cNvSpPr>
          <p:nvPr/>
        </p:nvSpPr>
        <p:spPr bwMode="auto">
          <a:xfrm>
            <a:off x="2268538" y="3284538"/>
            <a:ext cx="345598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Dla kata zenitalnego Słońca </a:t>
            </a:r>
            <a:r>
              <a:rPr lang="pl-PL" sz="1800">
                <a:latin typeface="Arial" charset="0"/>
                <a:sym typeface="Symbol" pitchFamily="18" charset="2"/>
              </a:rPr>
              <a:t>&lt;60</a:t>
            </a:r>
            <a:r>
              <a:rPr lang="pl-PL" sz="1800" baseline="30000">
                <a:latin typeface="Arial" charset="0"/>
                <a:sym typeface="Symbol" pitchFamily="18" charset="2"/>
              </a:rPr>
              <a:t>0</a:t>
            </a:r>
            <a:r>
              <a:rPr lang="pl-PL" sz="1800">
                <a:latin typeface="Arial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m=1/cos</a:t>
            </a:r>
            <a:r>
              <a:rPr lang="pl-PL" sz="1800">
                <a:latin typeface="Arial" charset="0"/>
                <a:sym typeface="Symbol" pitchFamily="18" charset="2"/>
              </a:rPr>
              <a:t></a:t>
            </a:r>
          </a:p>
        </p:txBody>
      </p:sp>
      <p:sp>
        <p:nvSpPr>
          <p:cNvPr id="1036" name="Rectangle 11"/>
          <p:cNvSpPr>
            <a:spLocks noChangeArrowheads="1"/>
          </p:cNvSpPr>
          <p:nvPr/>
        </p:nvSpPr>
        <p:spPr bwMode="auto">
          <a:xfrm>
            <a:off x="0" y="2457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37" name="Rectangle 12"/>
          <p:cNvSpPr>
            <a:spLocks noChangeArrowheads="1"/>
          </p:cNvSpPr>
          <p:nvPr/>
        </p:nvSpPr>
        <p:spPr bwMode="auto">
          <a:xfrm>
            <a:off x="0" y="2876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38" name="Rectangle 13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39" name="Rectangle 14"/>
          <p:cNvSpPr>
            <a:spLocks noChangeArrowheads="1"/>
          </p:cNvSpPr>
          <p:nvPr/>
        </p:nvSpPr>
        <p:spPr bwMode="auto">
          <a:xfrm>
            <a:off x="0" y="3686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pl-PL" sz="1800">
              <a:latin typeface="Arial" charset="0"/>
            </a:endParaRPr>
          </a:p>
        </p:txBody>
      </p:sp>
      <p:pic>
        <p:nvPicPr>
          <p:cNvPr id="1054" name="Picture 30" descr="Solar Energy Engineeri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453" y="3295650"/>
            <a:ext cx="3686547" cy="276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8AE2CAF-8234-4E15-9440-4C7C893DE41C}" type="slidenum">
              <a:rPr lang="en-US"/>
              <a:pPr/>
              <a:t>9</a:t>
            </a:fld>
            <a:endParaRPr lang="en-US"/>
          </a:p>
        </p:txBody>
      </p:sp>
      <p:pic>
        <p:nvPicPr>
          <p:cNvPr id="2056" name="Picture 2" descr="wykres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0"/>
            <a:ext cx="5181600" cy="4371975"/>
          </a:xfrm>
          <a:noFill/>
        </p:spPr>
      </p:pic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323850" y="404813"/>
          <a:ext cx="1239838" cy="140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" name="Równanie" r:id="rId4" imgW="812800" imgH="914400" progId="Equation.3">
                  <p:embed/>
                </p:oleObj>
              </mc:Choice>
              <mc:Fallback>
                <p:oleObj name="Równanie" r:id="rId4" imgW="812800" imgH="914400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04813"/>
                        <a:ext cx="1239838" cy="1400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"/>
          <p:cNvGraphicFramePr>
            <a:graphicFrameLocks noChangeAspect="1"/>
          </p:cNvGraphicFramePr>
          <p:nvPr/>
        </p:nvGraphicFramePr>
        <p:xfrm>
          <a:off x="2051050" y="908050"/>
          <a:ext cx="1368425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6" name="Równanie" r:id="rId6" imgW="952087" imgH="418918" progId="Equation.3">
                  <p:embed/>
                </p:oleObj>
              </mc:Choice>
              <mc:Fallback>
                <p:oleObj name="Równanie" r:id="rId6" imgW="952087" imgH="418918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908050"/>
                        <a:ext cx="1368425" cy="601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5"/>
          <p:cNvGraphicFramePr>
            <a:graphicFrameLocks noChangeAspect="1"/>
          </p:cNvGraphicFramePr>
          <p:nvPr/>
        </p:nvGraphicFramePr>
        <p:xfrm>
          <a:off x="323850" y="2708275"/>
          <a:ext cx="20161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7" name="Równanie" r:id="rId8" imgW="1308100" imgH="419100" progId="Equation.3">
                  <p:embed/>
                </p:oleObj>
              </mc:Choice>
              <mc:Fallback>
                <p:oleObj name="Równanie" r:id="rId8" imgW="1308100" imgH="419100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708275"/>
                        <a:ext cx="2016125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6"/>
          <p:cNvGraphicFramePr>
            <a:graphicFrameLocks noChangeAspect="1"/>
          </p:cNvGraphicFramePr>
          <p:nvPr/>
        </p:nvGraphicFramePr>
        <p:xfrm>
          <a:off x="323850" y="3651250"/>
          <a:ext cx="1871663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8" name="Równanie" r:id="rId10" imgW="1117115" imgH="393529" progId="Equation.3">
                  <p:embed/>
                </p:oleObj>
              </mc:Choice>
              <mc:Fallback>
                <p:oleObj name="Równanie" r:id="rId10" imgW="1117115" imgH="393529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651250"/>
                        <a:ext cx="1871663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7"/>
          <p:cNvGraphicFramePr>
            <a:graphicFrameLocks noChangeAspect="1"/>
          </p:cNvGraphicFramePr>
          <p:nvPr/>
        </p:nvGraphicFramePr>
        <p:xfrm>
          <a:off x="323850" y="4672013"/>
          <a:ext cx="3311525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" name="Równanie" r:id="rId12" imgW="2057400" imgH="711200" progId="Equation.3">
                  <p:embed/>
                </p:oleObj>
              </mc:Choice>
              <mc:Fallback>
                <p:oleObj name="Równanie" r:id="rId12" imgW="2057400" imgH="71120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672013"/>
                        <a:ext cx="3311525" cy="1149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Text Box 8"/>
          <p:cNvSpPr txBox="1">
            <a:spLocks noChangeArrowheads="1"/>
          </p:cNvSpPr>
          <p:nvPr/>
        </p:nvSpPr>
        <p:spPr bwMode="auto">
          <a:xfrm>
            <a:off x="323850" y="2060575"/>
            <a:ext cx="2303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z tw. sinusow</a:t>
            </a:r>
          </a:p>
        </p:txBody>
      </p:sp>
      <p:sp>
        <p:nvSpPr>
          <p:cNvPr id="2058" name="Text Box 9"/>
          <p:cNvSpPr txBox="1">
            <a:spLocks noChangeArrowheads="1"/>
          </p:cNvSpPr>
          <p:nvPr/>
        </p:nvSpPr>
        <p:spPr bwMode="auto">
          <a:xfrm>
            <a:off x="4284663" y="4724400"/>
            <a:ext cx="41767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k- masowy współ. absorpcji przez ozon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179512" y="6021288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masa optyczna atmosfery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2247</Words>
  <Application>Microsoft Office PowerPoint</Application>
  <PresentationFormat>Pokaz na ekranie (4:3)</PresentationFormat>
  <Paragraphs>330</Paragraphs>
  <Slides>64</Slides>
  <Notes>1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64</vt:i4>
      </vt:variant>
    </vt:vector>
  </HeadingPairs>
  <TitlesOfParts>
    <vt:vector size="66" baseType="lpstr">
      <vt:lpstr>Motyw pakietu Office</vt:lpstr>
      <vt:lpstr>Równanie</vt:lpstr>
      <vt:lpstr>Metody teledetekcyjne w badaniach atmosfery.  Wykład 3.  Pomiary ozonu</vt:lpstr>
      <vt:lpstr>Zdalne pomiary prowadzone z powierzchni ziemi</vt:lpstr>
      <vt:lpstr>Prezentacja programu PowerPoint</vt:lpstr>
      <vt:lpstr>Pomiar promieniowania na 2 długościach fal (1, 2) w obszarze UV gdzie   1 długość fali dla której promieniowanie jest silnie pochłaniane przez ozon   2 długość fali poza pasmem absorpcyjnym</vt:lpstr>
      <vt:lpstr>Porównanie przekrojów czynnych w zakresie UV</vt:lpstr>
      <vt:lpstr>Porównanie grubości optycznych w UV</vt:lpstr>
      <vt:lpstr>Microtops-Ozonometer</vt:lpstr>
      <vt:lpstr>Pomiar ozonu przy pomocy Microtopsa</vt:lpstr>
      <vt:lpstr>Prezentacja programu PowerPoint</vt:lpstr>
      <vt:lpstr>Masa optyczna – ogólne rozważania</vt:lpstr>
      <vt:lpstr>Prezentacja programu PowerPoint</vt:lpstr>
      <vt:lpstr>Prezentacja programu PowerPoint</vt:lpstr>
      <vt:lpstr>Założenia</vt:lpstr>
      <vt:lpstr>3 kanałowy algorytm MICROTOPS’a</vt:lpstr>
      <vt:lpstr>Spektrofotometr Brewera</vt:lpstr>
      <vt:lpstr>Spektrofotometr Brewera</vt:lpstr>
      <vt:lpstr>Wyznaczanie zawartości ozonu z spektrometry Brewera</vt:lpstr>
      <vt:lpstr>Wyznaczanie profilu ozonu </vt:lpstr>
      <vt:lpstr>Efekt Umkehr</vt:lpstr>
      <vt:lpstr>Od czego zależy promieniowanie rozproszone  z kierunku nadiru? </vt:lpstr>
      <vt:lpstr>Prezentacja programu PowerPoint</vt:lpstr>
      <vt:lpstr> </vt:lpstr>
      <vt:lpstr>Prezentacja programu PowerPoint</vt:lpstr>
      <vt:lpstr>Prezentacja programu PowerPoint</vt:lpstr>
      <vt:lpstr>Wykresy pokazują  wagę (z) jako funkcja wysokości przy rożnych kątach zenitalnych Słońca  i dla dwóch długości fali Funkcja (z) opisuje  warstwę efektywnego rozpraszania </vt:lpstr>
      <vt:lpstr>Prezentacja programu PowerPoint</vt:lpstr>
      <vt:lpstr>Prezentacja programu PowerPoint</vt:lpstr>
      <vt:lpstr>Symulacja efektu Umkehr</vt:lpstr>
      <vt:lpstr>Metody pomiary ozonu wykorzystujące pasma absorpcyjne w podczerwieni</vt:lpstr>
      <vt:lpstr>Pomiary satelitarne</vt:lpstr>
      <vt:lpstr>TOMS</vt:lpstr>
      <vt:lpstr>Wyznaczanie całkowitej zawartości ozonu</vt:lpstr>
      <vt:lpstr>Przybliżenie pojedynczego rozproszenia</vt:lpstr>
      <vt:lpstr>Ogólny algorytm </vt:lpstr>
      <vt:lpstr>Prezentacja programu PowerPoint</vt:lpstr>
      <vt:lpstr>Prezentacja programu PowerPoint</vt:lpstr>
      <vt:lpstr>W celu obliczenia Ncal korzysta się z: </vt:lpstr>
      <vt:lpstr>Wpływ chmur</vt:lpstr>
      <vt:lpstr>Problemy satelitarnych pomiarów zawartości ozonu</vt:lpstr>
      <vt:lpstr>TOMS – ozon troposferyczny-  CCD (Convective cloud differental)</vt:lpstr>
      <vt:lpstr>Przykładowa mapa całkowitej zawartości ozonu</vt:lpstr>
      <vt:lpstr>Dane NASA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Detektor OMI (satelita AURA)</vt:lpstr>
      <vt:lpstr>Prezentacja programu PowerPoint</vt:lpstr>
      <vt:lpstr>Technika DOAS do wyznaczania zawartości ozonu. </vt:lpstr>
      <vt:lpstr>Szczegóły metody DOAS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18 Oct 2005</vt:lpstr>
      <vt:lpstr>The GOME ozone monitoring instrument </vt:lpstr>
      <vt:lpstr>GOME-2</vt:lpstr>
      <vt:lpstr>GOME-2 EUMETSAT Products</vt:lpstr>
      <vt:lpstr>SCIAMACHY – ENVISAT  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teledetekcyjne w badaniach atmosfery i oceanów. Wykład 3.  Pomiary ozonu</dc:title>
  <dc:creator>Krzysztof Markowicz</dc:creator>
  <cp:lastModifiedBy>win10Solar</cp:lastModifiedBy>
  <cp:revision>50</cp:revision>
  <dcterms:created xsi:type="dcterms:W3CDTF">2017-02-26T14:02:29Z</dcterms:created>
  <dcterms:modified xsi:type="dcterms:W3CDTF">2021-03-22T23:11:53Z</dcterms:modified>
</cp:coreProperties>
</file>